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D2DCC8F-7E7F-4D6D-8658-7E4F24D0B526}" type="datetimeFigureOut">
              <a:rPr lang="pt-BR" smtClean="0"/>
              <a:pPr/>
              <a:t>29/01/2025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89AAF14-0CD9-472D-B094-88C7929A94D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2DCC8F-7E7F-4D6D-8658-7E4F24D0B526}" type="datetimeFigureOut">
              <a:rPr lang="pt-BR" smtClean="0"/>
              <a:pPr/>
              <a:t>29/01/2025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9AAF14-0CD9-472D-B094-88C7929A94D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2DCC8F-7E7F-4D6D-8658-7E4F24D0B526}" type="datetimeFigureOut">
              <a:rPr lang="pt-BR" smtClean="0"/>
              <a:pPr/>
              <a:t>29/01/2025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9AAF14-0CD9-472D-B094-88C7929A94D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2DCC8F-7E7F-4D6D-8658-7E4F24D0B526}" type="datetimeFigureOut">
              <a:rPr lang="pt-BR" smtClean="0"/>
              <a:pPr/>
              <a:t>29/01/2025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9AAF14-0CD9-472D-B094-88C7929A94D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2DCC8F-7E7F-4D6D-8658-7E4F24D0B526}" type="datetimeFigureOut">
              <a:rPr lang="pt-BR" smtClean="0"/>
              <a:pPr/>
              <a:t>29/01/2025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9AAF14-0CD9-472D-B094-88C7929A94D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2DCC8F-7E7F-4D6D-8658-7E4F24D0B526}" type="datetimeFigureOut">
              <a:rPr lang="pt-BR" smtClean="0"/>
              <a:pPr/>
              <a:t>29/01/2025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9AAF14-0CD9-472D-B094-88C7929A94D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2DCC8F-7E7F-4D6D-8658-7E4F24D0B526}" type="datetimeFigureOut">
              <a:rPr lang="pt-BR" smtClean="0"/>
              <a:pPr/>
              <a:t>29/01/2025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9AAF14-0CD9-472D-B094-88C7929A94D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2DCC8F-7E7F-4D6D-8658-7E4F24D0B526}" type="datetimeFigureOut">
              <a:rPr lang="pt-BR" smtClean="0"/>
              <a:pPr/>
              <a:t>29/01/2025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9AAF14-0CD9-472D-B094-88C7929A94D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2DCC8F-7E7F-4D6D-8658-7E4F24D0B526}" type="datetimeFigureOut">
              <a:rPr lang="pt-BR" smtClean="0"/>
              <a:pPr/>
              <a:t>29/01/2025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9AAF14-0CD9-472D-B094-88C7929A94D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D2DCC8F-7E7F-4D6D-8658-7E4F24D0B526}" type="datetimeFigureOut">
              <a:rPr lang="pt-BR" smtClean="0"/>
              <a:pPr/>
              <a:t>29/01/2025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9AAF14-0CD9-472D-B094-88C7929A94D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D2DCC8F-7E7F-4D6D-8658-7E4F24D0B526}" type="datetimeFigureOut">
              <a:rPr lang="pt-BR" smtClean="0"/>
              <a:pPr/>
              <a:t>29/01/2025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89AAF14-0CD9-472D-B094-88C7929A94D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D2DCC8F-7E7F-4D6D-8658-7E4F24D0B526}" type="datetimeFigureOut">
              <a:rPr lang="pt-BR" smtClean="0"/>
              <a:pPr/>
              <a:t>29/01/2025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89AAF14-0CD9-472D-B094-88C7929A94D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Boletim </a:t>
            </a:r>
            <a:r>
              <a:rPr lang="pt-BR" dirty="0" err="1" smtClean="0"/>
              <a:t>epidemiologico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928794" y="3857628"/>
            <a:ext cx="5843606" cy="1781172"/>
          </a:xfrm>
        </p:spPr>
        <p:txBody>
          <a:bodyPr/>
          <a:lstStyle/>
          <a:p>
            <a:r>
              <a:rPr lang="pt-BR" dirty="0"/>
              <a:t>	</a:t>
            </a:r>
            <a:r>
              <a:rPr lang="pt-BR" dirty="0" smtClean="0"/>
              <a:t>	HIV 2019 a  2023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1071538" y="1643051"/>
          <a:ext cx="7215240" cy="39612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1524"/>
                <a:gridCol w="721524"/>
                <a:gridCol w="721524"/>
                <a:gridCol w="721524"/>
                <a:gridCol w="721524"/>
                <a:gridCol w="721524"/>
                <a:gridCol w="721524"/>
                <a:gridCol w="721524"/>
                <a:gridCol w="721524"/>
                <a:gridCol w="721524"/>
              </a:tblGrid>
              <a:tr h="577943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Itapecerica da Serra</a:t>
                      </a:r>
                    </a:p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0596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Tabela 1 - Casos de </a:t>
                      </a:r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AIDS 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notificados no </a:t>
                      </a:r>
                      <a:r>
                        <a:rPr lang="pt-BR" sz="1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Sinan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declarados no SIM e registrados no </a:t>
                      </a:r>
                      <a:r>
                        <a:rPr lang="pt-BR" sz="1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Siscel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/</a:t>
                      </a:r>
                      <a:r>
                        <a:rPr lang="pt-BR" sz="1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Siclom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por ano de diagnóstico.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00596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Casos de </a:t>
                      </a:r>
                      <a:r>
                        <a:rPr lang="pt-BR" sz="1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Aids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400596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74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12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13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22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21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400596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Homens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45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14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12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400596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Mulheres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29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400596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Menores de 5 anos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-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-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-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-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400596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Entre 15 e 24 anos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-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546975">
                <a:tc gridSpan="10"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FONTE: MS/SVSA/DATHI. NOTAS: (1)  Dados até 30/06/2023; (2) Dados preliminares para os últimos 5 anos.</a:t>
                      </a:r>
                    </a:p>
                    <a:p>
                      <a:pPr algn="r" fontAlgn="b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algn="r" fontAlgn="b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algn="r" fontAlgn="b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857224" y="928670"/>
            <a:ext cx="7829576" cy="488968"/>
          </a:xfrm>
        </p:spPr>
        <p:txBody>
          <a:bodyPr>
            <a:noAutofit/>
          </a:bodyPr>
          <a:lstStyle/>
          <a:p>
            <a:pPr algn="ctr"/>
            <a:r>
              <a:rPr lang="pt-BR" sz="1400" dirty="0" smtClean="0"/>
              <a:t>INDICADORES E DADOS BÁSICOS DO HIV/AIDS DO MUNICÍPIO DE ITAPECERICA DA SERRA ENTRE 2019 E 2023 </a:t>
            </a:r>
            <a:endParaRPr lang="pt-BR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928661" y="1643050"/>
          <a:ext cx="7786709" cy="30003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509"/>
                <a:gridCol w="1027700"/>
                <a:gridCol w="1027700"/>
                <a:gridCol w="1027700"/>
                <a:gridCol w="1027700"/>
                <a:gridCol w="1027700"/>
                <a:gridCol w="1027700"/>
              </a:tblGrid>
              <a:tr h="607478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Tabela 2 - Gestantes infectadas pelo HIV (casos e taxa de detecção por 1.000 nascidos vivos) por ano do parto. 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951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2022</a:t>
                      </a:r>
                    </a:p>
                  </a:txBody>
                  <a:tcPr marL="9525" marR="9525" marT="9525" marB="0" anchor="ctr"/>
                </a:tc>
              </a:tr>
              <a:tr h="59514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HIV em Gestantes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10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3 </a:t>
                      </a:r>
                    </a:p>
                  </a:txBody>
                  <a:tcPr marL="9525" marR="9525" marT="9525" marB="0" anchor="ctr"/>
                </a:tc>
              </a:tr>
              <a:tr h="60747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Taxa de Detecção em Gestantes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1,6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0,9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1,3 </a:t>
                      </a:r>
                    </a:p>
                  </a:txBody>
                  <a:tcPr marL="9525" marR="9525" marT="9525" marB="0" anchor="ctr"/>
                </a:tc>
              </a:tr>
              <a:tr h="59514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FONTE: MS/SVSA/DATHI. NOTAS: (1)  Dados até 30/06/2023; (2) Dados preliminares para os últimos 5 anos.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1400" dirty="0" smtClean="0"/>
              <a:t>INDICADORES E DADOS BÁSICOS DO HIV/AIDS DO MUNICÍPIO DE ITAPECERICA DA SERRA ENTRE 2019 E 2023 </a:t>
            </a:r>
            <a:endParaRPr lang="pt-BR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1400" dirty="0" smtClean="0"/>
              <a:t>INDICADORES E DADOS BÁSICOS DO HIV/AIDS DO MUNICÍPIO DE ITAPECERICA DA SERRA ENTRE 2019 E 2023 </a:t>
            </a:r>
            <a:endParaRPr lang="pt-BR" sz="1400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7758140" cy="4088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6186"/>
                <a:gridCol w="1128659"/>
                <a:gridCol w="1128659"/>
                <a:gridCol w="1128659"/>
                <a:gridCol w="1128659"/>
                <a:gridCol w="1128659"/>
                <a:gridCol w="1128659"/>
              </a:tblGrid>
              <a:tr h="37084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Tabela 3 -  Casos de crianças expostas ao HIV  notificados no </a:t>
                      </a:r>
                      <a:r>
                        <a:rPr lang="pt-BR" sz="1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Sinan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segundo idade por ano do diagnóstico.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Idade da Criança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Menos de 7 dias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 a 27 dias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 a 364 dias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ano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 a 4 anos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 a 12 anos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Ignorado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37084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FONTE: MS/SVSA/DATHI. NOTAS: (1)  Dados até 30/06/2023; (2) Dados preliminares para os últimos 5 anos.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1400" dirty="0" smtClean="0"/>
              <a:t>INDICADORES E DADOS BÁSICOS DO HIV/AIDS DO MUNICÍPIO DE ITAPECERICA DA SERRA ENTRE 2019 E 2023 </a:t>
            </a:r>
            <a:endParaRPr lang="pt-BR" sz="1400" dirty="0"/>
          </a:p>
        </p:txBody>
      </p:sp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</p:nvPr>
        </p:nvGraphicFramePr>
        <p:xfrm>
          <a:off x="1000100" y="2214554"/>
          <a:ext cx="7053942" cy="18881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556015">
                <a:tc gridSpan="6"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Tabela 4 - Óbitos por causa básica </a:t>
                      </a:r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AIDS 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 ano do óbito</a:t>
                      </a:r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303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2022</a:t>
                      </a:r>
                    </a:p>
                  </a:txBody>
                  <a:tcPr marL="9525" marR="9525" marT="9525" marB="0" anchor="ctr"/>
                </a:tc>
              </a:tr>
              <a:tr h="33303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Óbitos por AIDS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29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303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FONTE: MS/SVSA/DATHI. NOTAS: (1)  Dados até 30/06/2023; (2) Dados preliminares para os últimos 5 anos.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33303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1400" dirty="0" smtClean="0"/>
              <a:t>INDICADORES E DADOS BÁSICOS DO HIV/AIDS DO MUNICÍPIO DE ITAPECERICA DA SERRA ENTRE 2019 E 2023 </a:t>
            </a:r>
            <a:endParaRPr lang="pt-BR" sz="1400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</a:tblGrid>
              <a:tr h="370840">
                <a:tc gridSpan="8"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Tabela 5 - Casos de </a:t>
                      </a:r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AIDS 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notificados no </a:t>
                      </a:r>
                      <a:r>
                        <a:rPr lang="pt-BR" sz="1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Sinan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segundo raça/cor por ano de </a:t>
                      </a:r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diagnóstico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Cor ou Raça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Branca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Preta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Amarela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Parda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Indígena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Ignorada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</a:p>
                  </a:txBody>
                  <a:tcPr marL="9525" marR="9525" marT="9525" marB="0" anchor="b"/>
                </a:tc>
              </a:tr>
              <a:tr h="37084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FONTE: MS/SVSA/DATHI. NOTAS: (1)  Dados até 30/06/2023; (2) Dados preliminares para os últimos 5 anos.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500034" y="1214422"/>
          <a:ext cx="8286807" cy="5285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353"/>
                <a:gridCol w="1012399"/>
                <a:gridCol w="1220211"/>
                <a:gridCol w="1220211"/>
                <a:gridCol w="1220211"/>
                <a:gridCol w="1220211"/>
                <a:gridCol w="1220211"/>
              </a:tblGrid>
              <a:tr h="357866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Tabela 06 - Casos de </a:t>
                      </a:r>
                      <a:r>
                        <a:rPr lang="pt-BR" sz="1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aids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notificados no </a:t>
                      </a:r>
                      <a:r>
                        <a:rPr lang="pt-BR" sz="1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Sinan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segundo escolaridade por ano de diagnóstico</a:t>
                      </a:r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786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Escolaridade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2023</a:t>
                      </a:r>
                    </a:p>
                  </a:txBody>
                  <a:tcPr marL="9525" marR="9525" marT="9525" marB="0" anchor="ctr"/>
                </a:tc>
              </a:tr>
              <a:tr h="35786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Analfabeto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786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1ª a 4ª série incompleta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786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4ª série completa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786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5ª a 8ª série incompleta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786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Fundamental completo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786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Médio Incompleto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786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Médio completo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786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Superior incompleto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786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Superior completo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786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Não se aplica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786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Ignorado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2899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FONTE: MS/SVSA/DATHI. NOTAS: (1)  Dados até 30/06/2023; (2) Dados preliminares para os últimos 5 anos</a:t>
                      </a: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t-BR" sz="1400" dirty="0" smtClean="0"/>
              <a:t>INDICADORES E DADOS BÁSICOS DO HIV/AIDS DO MUNICÍPIO DE ITAPECERICA DA SERRA ENTRE 2019 E 2023 </a:t>
            </a:r>
            <a:endParaRPr lang="pt-BR" sz="1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500034" y="1142984"/>
          <a:ext cx="8286810" cy="4786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3830"/>
                <a:gridCol w="1183830"/>
                <a:gridCol w="1183830"/>
                <a:gridCol w="1183830"/>
                <a:gridCol w="1183830"/>
                <a:gridCol w="1183830"/>
                <a:gridCol w="1183830"/>
              </a:tblGrid>
              <a:tr h="516964">
                <a:tc gridSpan="7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Tabela 07- Casos de AIDS notificados no </a:t>
                      </a:r>
                      <a:r>
                        <a:rPr lang="pt-BR" sz="12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Sinan</a:t>
                      </a:r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, segundo nível de aprendizado adquirido por ano de diagnóstico</a:t>
                      </a:r>
                      <a:r>
                        <a:rPr lang="pt-BR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5063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Casos de </a:t>
                      </a:r>
                      <a:r>
                        <a:rPr lang="pt-BR" sz="1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Aids</a:t>
                      </a:r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do </a:t>
                      </a:r>
                      <a:r>
                        <a:rPr lang="pt-BR" sz="1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Sinan</a:t>
                      </a:r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por Escolaridade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2023</a:t>
                      </a:r>
                    </a:p>
                  </a:txBody>
                  <a:tcPr marL="9525" marR="9525" marT="9525" marB="0" anchor="ctr"/>
                </a:tc>
              </a:tr>
              <a:tr h="51696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Analfabeto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</a:t>
                      </a:r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</a:p>
                  </a:txBody>
                  <a:tcPr marL="9525" marR="9525" marT="9525" marB="0" anchor="b"/>
                </a:tc>
              </a:tr>
              <a:tr h="51696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Fundamental Incompleto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-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1696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Fundamental completo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-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-   </a:t>
                      </a:r>
                    </a:p>
                  </a:txBody>
                  <a:tcPr marL="9525" marR="9525" marT="9525" marB="0" anchor="b"/>
                </a:tc>
              </a:tr>
              <a:tr h="51696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Médio completo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</a:t>
                      </a:r>
                      <a:endParaRPr lang="pt-BR" sz="9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-   </a:t>
                      </a:r>
                    </a:p>
                  </a:txBody>
                  <a:tcPr marL="9525" marR="9525" marT="9525" marB="0" anchor="b"/>
                </a:tc>
              </a:tr>
              <a:tr h="51696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Superior completo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-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-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-   </a:t>
                      </a:r>
                    </a:p>
                  </a:txBody>
                  <a:tcPr marL="9525" marR="9525" marT="9525" marB="0" anchor="b"/>
                </a:tc>
              </a:tr>
              <a:tr h="51696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Ignorado ou não se aplica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16964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pt-BR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FONTE: MS/SVSA/DATHI. NOTAS: (1)  Dados até 30/06/2023; (2) Dados preliminares para os últimos 5 anos.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ctr"/>
            <a:r>
              <a:rPr lang="pt-BR" sz="1400" dirty="0" smtClean="0"/>
              <a:t>INDICADORES E DADOS BÁSICOS DO HIV/AIDS DO MUNICÍPIO DE ITAPECERICA DA SERRA ENTRE 2019 E 2023 </a:t>
            </a:r>
            <a:endParaRPr lang="pt-BR" sz="1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57200" y="1071541"/>
          <a:ext cx="8258200" cy="5500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4550"/>
                <a:gridCol w="1032275"/>
                <a:gridCol w="1032275"/>
                <a:gridCol w="1032275"/>
                <a:gridCol w="1032275"/>
                <a:gridCol w="1032275"/>
                <a:gridCol w="1032275"/>
              </a:tblGrid>
              <a:tr h="512491">
                <a:tc gridSpan="7">
                  <a:txBody>
                    <a:bodyPr/>
                    <a:lstStyle/>
                    <a:p>
                      <a:r>
                        <a:rPr lang="pt-BR" sz="1200" dirty="0" smtClean="0"/>
                        <a:t>Tabela 08 - Casos de </a:t>
                      </a:r>
                      <a:r>
                        <a:rPr lang="pt-BR" sz="1200" dirty="0" err="1" smtClean="0"/>
                        <a:t>aids</a:t>
                      </a:r>
                      <a:r>
                        <a:rPr lang="pt-BR" sz="1200" dirty="0" smtClean="0"/>
                        <a:t> notificados no </a:t>
                      </a:r>
                      <a:r>
                        <a:rPr lang="pt-BR" sz="1200" dirty="0" err="1" smtClean="0"/>
                        <a:t>Sinan</a:t>
                      </a:r>
                      <a:r>
                        <a:rPr lang="pt-BR" sz="1200" dirty="0" smtClean="0"/>
                        <a:t> em indivíduos do sexo masculino com 13 anos de idade ou mais, segundo categoria de exposição, por ano de diagnóstico.</a:t>
                      </a:r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41568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Categoria de Exposição</a:t>
                      </a:r>
                    </a:p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2023</a:t>
                      </a:r>
                    </a:p>
                  </a:txBody>
                  <a:tcPr marL="9525" marR="9525" marT="9525" marB="0" anchor="ctr"/>
                </a:tc>
              </a:tr>
              <a:tr h="4156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HSH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</a:p>
                  </a:txBody>
                  <a:tcPr marL="9525" marR="9525" marT="9525" marB="0" anchor="b"/>
                </a:tc>
              </a:tr>
              <a:tr h="4156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Homossexual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</a:p>
                  </a:txBody>
                  <a:tcPr marL="9525" marR="9525" marT="9525" marB="0" anchor="b"/>
                </a:tc>
              </a:tr>
              <a:tr h="4156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Bissexual</a:t>
                      </a:r>
                    </a:p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156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Heterossexual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156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UDI (</a:t>
                      </a:r>
                      <a:r>
                        <a:rPr lang="pt-BR" sz="1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Usuarios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de drogas </a:t>
                      </a:r>
                      <a:r>
                        <a:rPr lang="pt-BR" sz="1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injetaveis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156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Hemofílico</a:t>
                      </a:r>
                    </a:p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156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Transfusão</a:t>
                      </a:r>
                    </a:p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156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Acid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</a:t>
                      </a:r>
                      <a:r>
                        <a:rPr lang="pt-BR" sz="1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Mt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Biológico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156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Transmissão Vertical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156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Ignorado</a:t>
                      </a:r>
                    </a:p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15687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pt-BR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FONTE: MS/SVSA/DATHI. NOTAS: (1)  Dados até 30/06/2023; (2) Dados preliminares para os últimos 5 anos.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>
            <a:normAutofit/>
          </a:bodyPr>
          <a:lstStyle/>
          <a:p>
            <a:pPr algn="ctr" fontAlgn="b"/>
            <a:r>
              <a:rPr lang="pt-BR" sz="1400" dirty="0" smtClean="0"/>
              <a:t>INDICADORES E DADOS BÁSICOS DO HIV/AIDS DO MUNICÍPIO DE ITAPECERICA DA SERRA ENTRE 2019 E 2023 </a:t>
            </a:r>
            <a:endParaRPr lang="pt-BR" sz="1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Personalizada 4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FF0000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149</TotalTime>
  <Words>1036</Words>
  <Application>Microsoft Office PowerPoint</Application>
  <PresentationFormat>Apresentação na tela (4:3)</PresentationFormat>
  <Paragraphs>466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Concurso</vt:lpstr>
      <vt:lpstr>Boletim epidemiologico </vt:lpstr>
      <vt:lpstr>INDICADORES E DADOS BÁSICOS DO HIV/AIDS DO MUNICÍPIO DE ITAPECERICA DA SERRA ENTRE 2019 E 2023 </vt:lpstr>
      <vt:lpstr>INDICADORES E DADOS BÁSICOS DO HIV/AIDS DO MUNICÍPIO DE ITAPECERICA DA SERRA ENTRE 2019 E 2023 </vt:lpstr>
      <vt:lpstr>INDICADORES E DADOS BÁSICOS DO HIV/AIDS DO MUNICÍPIO DE ITAPECERICA DA SERRA ENTRE 2019 E 2023 </vt:lpstr>
      <vt:lpstr>INDICADORES E DADOS BÁSICOS DO HIV/AIDS DO MUNICÍPIO DE ITAPECERICA DA SERRA ENTRE 2019 E 2023 </vt:lpstr>
      <vt:lpstr>INDICADORES E DADOS BÁSICOS DO HIV/AIDS DO MUNICÍPIO DE ITAPECERICA DA SERRA ENTRE 2019 E 2023 </vt:lpstr>
      <vt:lpstr>INDICADORES E DADOS BÁSICOS DO HIV/AIDS DO MUNICÍPIO DE ITAPECERICA DA SERRA ENTRE 2019 E 2023 </vt:lpstr>
      <vt:lpstr>INDICADORES E DADOS BÁSICOS DO HIV/AIDS DO MUNICÍPIO DE ITAPECERICA DA SERRA ENTRE 2019 E 2023 </vt:lpstr>
      <vt:lpstr>INDICADORES E DADOS BÁSICOS DO HIV/AIDS DO MUNICÍPIO DE ITAPECERICA DA SERRA ENTRE 2019 E 2023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Boletim epidemiologico</dc:title>
  <dc:creator>Usuario</dc:creator>
  <cp:lastModifiedBy>Usuario</cp:lastModifiedBy>
  <cp:revision>1</cp:revision>
  <dcterms:created xsi:type="dcterms:W3CDTF">2025-01-28T17:29:53Z</dcterms:created>
  <dcterms:modified xsi:type="dcterms:W3CDTF">2025-01-29T13:06:51Z</dcterms:modified>
</cp:coreProperties>
</file>