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43E752-A0A7-4D64-86F0-C962B3028FB1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35CCC0-C711-4B32-A45D-EA31B57D889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Boletim epidemiológico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pt-BR" dirty="0" smtClean="0"/>
              <a:t>SÍFILIS 2020 A 2024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28596" y="2643182"/>
          <a:ext cx="82295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 gridSpan="7">
                  <a:txBody>
                    <a:bodyPr/>
                    <a:lstStyle/>
                    <a:p>
                      <a:r>
                        <a:rPr lang="pt-BR" sz="1200" dirty="0" smtClean="0"/>
                        <a:t>Tabela 09- Casos de sífilis congênita segundo diagnóstico final por ano de diagnóstico, 2020-2024.</a:t>
                      </a:r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Diagnóstico Final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Sífilis congênita recente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Sífilis congênita tardia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Aborto por sífilis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Natimorto por sífilis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30/06/2024;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57158" y="2285992"/>
          <a:ext cx="8501122" cy="3286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214446"/>
                <a:gridCol w="1214446"/>
                <a:gridCol w="1214446"/>
                <a:gridCol w="1214446"/>
                <a:gridCol w="1214446"/>
                <a:gridCol w="1214446"/>
              </a:tblGrid>
              <a:tr h="547691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10-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Casos de sífilis congênita segundo informação sobre realização de pré-natal da mãe por ano de diagnóstico, 2020-2024.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Realização de pré-natal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5476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76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76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769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30/06/2024;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42911" y="2143116"/>
          <a:ext cx="7929621" cy="35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03"/>
                <a:gridCol w="1132803"/>
                <a:gridCol w="1132803"/>
                <a:gridCol w="1132803"/>
                <a:gridCol w="1132803"/>
                <a:gridCol w="1132803"/>
                <a:gridCol w="1132803"/>
              </a:tblGrid>
              <a:tr h="500066">
                <a:tc gridSpan="7">
                  <a:txBody>
                    <a:bodyPr/>
                    <a:lstStyle/>
                    <a:p>
                      <a:r>
                        <a:rPr lang="pt-BR" sz="1200" dirty="0" smtClean="0">
                          <a:latin typeface="Calibri" pitchFamily="34" charset="0"/>
                          <a:cs typeface="Calibri" pitchFamily="34" charset="0"/>
                        </a:rPr>
                        <a:t>Tabela 11- Casos de sífilis congênita segundo esquema de tratamento da mãe por ano de diagnóstico, 2020-2024.</a:t>
                      </a:r>
                      <a:endParaRPr lang="pt-BR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Esquema de tratamento materno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Adequado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Inadequado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00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 realizado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00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0066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30/06/2024; (2) Dados preliminares para os últimos 5 anos.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2285992"/>
          <a:ext cx="7889603" cy="3233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"/>
                <a:gridCol w="77732"/>
                <a:gridCol w="1042097"/>
                <a:gridCol w="445186"/>
                <a:gridCol w="674643"/>
                <a:gridCol w="1119829"/>
                <a:gridCol w="1119829"/>
                <a:gridCol w="1119829"/>
                <a:gridCol w="1119829"/>
                <a:gridCol w="1119829"/>
              </a:tblGrid>
              <a:tr h="46196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SÍFILIS ADQUIRIDA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1964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pt-BR" sz="12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1. Casos de sífilis adquirida por ano de diagnóstico.  2020-2024.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1964"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Sífilis Adquirida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461964"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Casos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90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1964"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Taxa de detecção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36,2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27,8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50,1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/>
                </a:tc>
              </a:tr>
              <a:tr h="46196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30/06/2024;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1964"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</a:t>
            </a:r>
            <a:r>
              <a:rPr lang="pt-BR" sz="1400" dirty="0" smtClean="0">
                <a:solidFill>
                  <a:srgbClr val="003618"/>
                </a:solidFill>
              </a:rPr>
              <a:t>DE SIFILIS </a:t>
            </a:r>
            <a:r>
              <a:rPr lang="pt-BR" sz="1400" dirty="0" smtClean="0">
                <a:solidFill>
                  <a:srgbClr val="003618"/>
                </a:solidFill>
              </a:rPr>
              <a:t>DO MUNICÍPIO DE ITAPECERICA DA SERRA </a:t>
            </a:r>
            <a:r>
              <a:rPr lang="pt-BR" sz="1400" dirty="0" smtClean="0">
                <a:solidFill>
                  <a:srgbClr val="003618"/>
                </a:solidFill>
              </a:rPr>
              <a:t/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>
              <a:solidFill>
                <a:srgbClr val="00361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2786058"/>
          <a:ext cx="80438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648"/>
                <a:gridCol w="1340648"/>
                <a:gridCol w="1340648"/>
                <a:gridCol w="1340648"/>
                <a:gridCol w="1340648"/>
                <a:gridCol w="1340648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pt-BR" sz="1200" dirty="0" smtClean="0"/>
                        <a:t>Tabela 2.A - Casos de sífilis adquirida por sexo e ano de diagnóstico, 2020-2024.</a:t>
                      </a:r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Sífilis Adquirida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Homens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Mulheres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pt-BR" sz="1000" dirty="0" smtClean="0"/>
                        <a:t>FONTE: MS/SVSA/DATHI. NOTAS: (1)  Dados até 30/06/2024; (2) Dados preliminares para os últimos 5 anos.</a:t>
                      </a:r>
                      <a:endParaRPr lang="pt-BR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714348" y="2571744"/>
          <a:ext cx="7929620" cy="258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924"/>
                <a:gridCol w="1585924"/>
                <a:gridCol w="1585924"/>
                <a:gridCol w="1585924"/>
                <a:gridCol w="1585924"/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SÍFILIS EM GESTANTES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Tabela 3 - Casos e taxa de detecção (por 1.000 nascidos vivos) de gestantes com sífilis por ano de diagnóstico, 2020-2024.</a:t>
                      </a:r>
                    </a:p>
                    <a:p>
                      <a:pPr algn="l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Sífilis em Gestantes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Casos</a:t>
                      </a:r>
                    </a:p>
                    <a:p>
                      <a:pPr algn="l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Taxa de detecção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10,8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18,7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36,1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41,2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pt-BR" sz="1000" dirty="0" smtClean="0"/>
                        <a:t>FONTE: MS/SVSA/DATHI. NOTAS: (1)  Dados até 30/06/2024; (2) Dados preliminares para os últimos 5 anos.</a:t>
                      </a:r>
                      <a:endParaRPr lang="pt-BR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599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314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Tabela 4- Casos de gestantes com sífilis segundo idade gestacional por ano de diagnóstico, 2020-2024.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Idade Gestacional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1º trimestre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 trimestre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3º trimestre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Idade gest. ignorada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-   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85725" marT="9525" marB="0" anchor="b"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pt-BR" sz="1000" dirty="0" smtClean="0"/>
                        <a:t>FONTE: MS/SVSA/DATHI. NOTAS: (1)  Dados até 30/06/2024; (2) Dados preliminares para os últimos 5 anos.</a:t>
                      </a:r>
                      <a:endParaRPr lang="pt-BR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57224" y="2143116"/>
          <a:ext cx="7053942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pt-BR" sz="1200" dirty="0" smtClean="0"/>
                        <a:t>Tabela 5. - Casos de gestantes com sífilis segundo faixa etária por ano de diagnóstico, 2020-2024.</a:t>
                      </a:r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Faixa Etária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 a 14 anos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 a 19 anos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a 29 anos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a 39 anos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 anos ou mais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pt-BR" sz="1000" dirty="0" smtClean="0"/>
                        <a:t>FONTE: MS/SVSA/DATHI. NOTAS: (1)  Dados até 30/06/2024; (2) Dados preliminares para os últimos 5 anos.</a:t>
                      </a:r>
                      <a:endParaRPr lang="pt-BR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642910" y="1714482"/>
          <a:ext cx="7929620" cy="41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605"/>
                <a:gridCol w="1132803"/>
                <a:gridCol w="1132803"/>
                <a:gridCol w="1132803"/>
                <a:gridCol w="1132803"/>
                <a:gridCol w="1132803"/>
              </a:tblGrid>
              <a:tr h="358906">
                <a:tc gridSpan="6">
                  <a:txBody>
                    <a:bodyPr/>
                    <a:lstStyle/>
                    <a:p>
                      <a:r>
                        <a:rPr lang="pt-BR" sz="1200" dirty="0" smtClean="0"/>
                        <a:t>Tabela 6 - Casos de gestantes com sífilis segundo escolaridade por ano de diagnóstico, 2020-2024.</a:t>
                      </a:r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911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Escolaridade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Analfabeto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1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1ª a 4ª série incompleta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4ª série completa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5ª a 8ª série incompleta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2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Fundamental 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Médio Incompleto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Médio 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8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Superior incompleto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Superior 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 se aplica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ctr"/>
                </a:tc>
              </a:tr>
              <a:tr h="291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5 </a:t>
                      </a:r>
                    </a:p>
                  </a:txBody>
                  <a:tcPr marL="9525" marR="9525" marT="9525" marB="0" anchor="ctr"/>
                </a:tc>
              </a:tr>
              <a:tr h="29111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30/06/2024; (2) Dados preliminares para os últimos 5 anos.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57225" y="1928803"/>
          <a:ext cx="7598095" cy="3857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395"/>
                <a:gridCol w="1293740"/>
                <a:gridCol w="1293740"/>
                <a:gridCol w="1293740"/>
                <a:gridCol w="1293740"/>
                <a:gridCol w="1293740"/>
              </a:tblGrid>
              <a:tr h="515117">
                <a:tc gridSpan="6">
                  <a:txBody>
                    <a:bodyPr/>
                    <a:lstStyle/>
                    <a:p>
                      <a:r>
                        <a:rPr lang="pt-BR" sz="1200" dirty="0" smtClean="0"/>
                        <a:t>Tabela 7 - Casos de gestantes com sífilis segundo cor ou raça por ano de diagnóstico, 2020-2024.</a:t>
                      </a:r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178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Cor ou Raça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417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Branca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7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7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Amarela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b"/>
                </a:tc>
              </a:tr>
              <a:tr h="417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</a:p>
                  </a:txBody>
                  <a:tcPr marL="9525" marR="9525" marT="9525" marB="0" anchor="b"/>
                </a:tc>
              </a:tr>
              <a:tr h="417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Indígena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b"/>
                </a:tc>
              </a:tr>
              <a:tr h="417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Ignorada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</a:tr>
              <a:tr h="417817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30/06/2024; (2) Dados preliminares para os últimos 5 anos.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rgbClr val="003618"/>
                </a:solidFill>
              </a:rPr>
              <a:t>INDICADORES E DADOS BÁSICOS DE SIFILIS DO MUNICÍPIO DE ITAPECERICA DA SERRA </a:t>
            </a:r>
            <a:br>
              <a:rPr lang="pt-BR" sz="1400" dirty="0" smtClean="0">
                <a:solidFill>
                  <a:srgbClr val="003618"/>
                </a:solidFill>
              </a:rPr>
            </a:br>
            <a:r>
              <a:rPr lang="pt-BR" sz="1400" dirty="0" smtClean="0">
                <a:solidFill>
                  <a:srgbClr val="003618"/>
                </a:solidFill>
              </a:rPr>
              <a:t>ENTRE 2020 E 2024</a:t>
            </a:r>
            <a:endParaRPr lang="pt-BR" sz="1400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043889" cy="357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27"/>
                <a:gridCol w="1149127"/>
                <a:gridCol w="1149127"/>
                <a:gridCol w="1149127"/>
                <a:gridCol w="1149127"/>
                <a:gridCol w="1149127"/>
                <a:gridCol w="1149127"/>
              </a:tblGrid>
              <a:tr h="628689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SÍFILIS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CONGÊNITA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36224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08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Casos de sífilis congênita em menores de um ano de idade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por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ano de diagnóstico, 2020-2024.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496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Sífilis congênita em menores de um ano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</a:tr>
              <a:tr h="6286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28689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30/06/2024; (2) Dados preliminares para os últimos 5 anos.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Personalizada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0B050"/>
      </a:accent1>
      <a:accent2>
        <a:srgbClr val="54A838"/>
      </a:accent2>
      <a:accent3>
        <a:srgbClr val="B0DFA0"/>
      </a:accent3>
      <a:accent4>
        <a:srgbClr val="C00000"/>
      </a:accent4>
      <a:accent5>
        <a:srgbClr val="FF0000"/>
      </a:accent5>
      <a:accent6>
        <a:srgbClr val="E45028"/>
      </a:accent6>
      <a:hlink>
        <a:srgbClr val="E2D700"/>
      </a:hlink>
      <a:folHlink>
        <a:srgbClr val="FFC00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1120</Words>
  <Application>Microsoft Office PowerPoint</Application>
  <PresentationFormat>Apresentação na tela (4:3)</PresentationFormat>
  <Paragraphs>394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Concurso</vt:lpstr>
      <vt:lpstr>Boletim epidemiológico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  <vt:lpstr>INDICADORES E DADOS BÁSICOS DE SIFILIS DO MUNICÍPIO DE ITAPECERICA DA SERRA  ENTRE 2020 E 2024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Boletim epidemiológico</dc:title>
  <dc:creator>Usuario</dc:creator>
  <cp:lastModifiedBy>Usuario</cp:lastModifiedBy>
  <cp:revision>2</cp:revision>
  <dcterms:created xsi:type="dcterms:W3CDTF">2025-01-29T13:09:58Z</dcterms:created>
  <dcterms:modified xsi:type="dcterms:W3CDTF">2025-01-29T16:20:03Z</dcterms:modified>
</cp:coreProperties>
</file>