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6" r:id="rId3"/>
    <p:sldId id="266" r:id="rId4"/>
    <p:sldId id="256" r:id="rId5"/>
    <p:sldId id="314" r:id="rId6"/>
    <p:sldId id="259" r:id="rId7"/>
    <p:sldId id="315" r:id="rId8"/>
    <p:sldId id="316" r:id="rId9"/>
    <p:sldId id="317" r:id="rId10"/>
    <p:sldId id="319" r:id="rId11"/>
    <p:sldId id="321" r:id="rId12"/>
    <p:sldId id="320" r:id="rId13"/>
    <p:sldId id="323" r:id="rId14"/>
    <p:sldId id="335" r:id="rId15"/>
    <p:sldId id="287" r:id="rId16"/>
    <p:sldId id="342" r:id="rId17"/>
    <p:sldId id="327" r:id="rId18"/>
    <p:sldId id="329" r:id="rId19"/>
    <p:sldId id="330" r:id="rId20"/>
    <p:sldId id="331" r:id="rId21"/>
    <p:sldId id="332" r:id="rId22"/>
    <p:sldId id="333" r:id="rId23"/>
    <p:sldId id="334" r:id="rId24"/>
    <p:sldId id="344" r:id="rId25"/>
    <p:sldId id="345" r:id="rId26"/>
    <p:sldId id="346" r:id="rId27"/>
    <p:sldId id="347" r:id="rId28"/>
    <p:sldId id="302" r:id="rId29"/>
  </p:sldIdLst>
  <p:sldSz cx="9144000" cy="5715000" type="screen16x1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E0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1" autoAdjust="0"/>
    <p:restoredTop sz="79929" autoAdjust="0"/>
  </p:normalViewPr>
  <p:slideViewPr>
    <p:cSldViewPr>
      <p:cViewPr varScale="1">
        <p:scale>
          <a:sx n="83" d="100"/>
          <a:sy n="83" d="100"/>
        </p:scale>
        <p:origin x="864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06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730" y="1"/>
            <a:ext cx="2946351" cy="496094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r">
              <a:defRPr sz="1200"/>
            </a:lvl1pPr>
          </a:lstStyle>
          <a:p>
            <a:fld id="{9F8D1FB2-F8DC-49C8-888C-352B7F5CDC0B}" type="datetimeFigureOut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44538"/>
            <a:ext cx="59531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6" tIns="45624" rIns="91246" bIns="4562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8" y="4715274"/>
            <a:ext cx="5437821" cy="4466433"/>
          </a:xfrm>
          <a:prstGeom prst="rect">
            <a:avLst/>
          </a:prstGeom>
        </p:spPr>
        <p:txBody>
          <a:bodyPr vert="horz" lIns="91246" tIns="45624" rIns="91246" bIns="456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730" y="9428960"/>
            <a:ext cx="2946351" cy="496093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r">
              <a:defRPr sz="1200"/>
            </a:lvl1pPr>
          </a:lstStyle>
          <a:p>
            <a:fld id="{2458A150-1025-4585-8F64-B84457BFF9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4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82C4-CD4B-4AC3-9497-5B4F3649F4DA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3E5-38AB-4D70-A00D-B9B2F8BC91EF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E630-1C05-486E-824D-65A5F02E5829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3320-7AC1-4DB4-83FE-0639D1901338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C3FF-7EA4-4266-AFA7-B3A6E1E03824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7115-440D-4E4E-B8DE-25A117C0124C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1C7C-2C27-4BB6-8249-16752902A4AA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F897-6D5D-408C-8C0C-A24F253D4B2C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87DD-EC39-4A48-88F5-984D6A0E2276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C6F3-53CE-45E1-9450-758F1AB461B6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EA9-DA02-464C-B6C5-FCF8074F2111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18DF-A6B8-468D-A96E-6D6570DAC852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345332"/>
            <a:ext cx="7560840" cy="3069695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Audiência Pública</a:t>
            </a:r>
            <a:br>
              <a:rPr lang="pt-BR" sz="4800" b="1" dirty="0"/>
            </a:br>
            <a:r>
              <a:rPr lang="pt-BR" sz="4800" b="1" dirty="0"/>
              <a:t> L.D.O.</a:t>
            </a:r>
            <a:br>
              <a:rPr lang="pt-BR" sz="4800" b="1" dirty="0"/>
            </a:br>
            <a:r>
              <a:rPr lang="pt-BR" sz="4800" b="1" dirty="0"/>
              <a:t>Lei de Diretrizes Orçamentárias</a:t>
            </a:r>
            <a:br>
              <a:rPr lang="pt-BR" sz="4800" b="1" dirty="0"/>
            </a:br>
            <a:r>
              <a:rPr lang="pt-BR" sz="4800" b="1" dirty="0"/>
              <a:t>Exercício 2023</a:t>
            </a:r>
            <a:br>
              <a:rPr lang="pt-BR" sz="4800" b="1" dirty="0"/>
            </a:br>
            <a:endParaRPr lang="pt-BR" sz="4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43307" y="4524387"/>
            <a:ext cx="1920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u="sng" dirty="0"/>
              <a:t>Bem Vindos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9" name="Paralelogramo 8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</a:t>
            </a:fld>
            <a:endParaRPr lang="pt-BR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15160" y="3073524"/>
            <a:ext cx="71612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  A Lei Orçamentária atenderá, na fixação da despesa e na estimativa da receita, atenção aos princípios de:</a:t>
            </a:r>
          </a:p>
        </p:txBody>
      </p:sp>
    </p:spTree>
    <p:extLst>
      <p:ext uri="{BB962C8B-B14F-4D97-AF65-F5344CB8AC3E}">
        <p14:creationId xmlns:p14="http://schemas.microsoft.com/office/powerpoint/2010/main" val="1677687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43608" y="2651225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I- Prioridade de investimento nas áreas sociais;</a:t>
            </a:r>
          </a:p>
          <a:p>
            <a:pPr algn="just" fontAlgn="ctr"/>
            <a:r>
              <a:rPr lang="pt-BR" sz="2800" i="1" dirty="0"/>
              <a:t>II- Austeridade na Gestão dos recursos públicos;</a:t>
            </a:r>
          </a:p>
          <a:p>
            <a:pPr algn="just" fontAlgn="ctr"/>
            <a:r>
              <a:rPr lang="pt-BR" sz="2800" i="1" dirty="0"/>
              <a:t>III- Modernização na ação governamental;</a:t>
            </a:r>
          </a:p>
          <a:p>
            <a:pPr algn="just" fontAlgn="ctr"/>
            <a:r>
              <a:rPr lang="pt-BR" sz="2800" i="1" dirty="0"/>
              <a:t>IV- Princípio do equilíbrio orçamentário, tanto na previsão como na execução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797528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48754" y="307352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A Lei Orçamentária conterá reserva de contingencia que será fixada em no máximo 3 % da receita corrente liquida, prevista na proposta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1722812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59632" y="271348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Serão consignados na Lei Orçamentária recursos financeiros à Câmara Municipal, para atendimento ao disposto no inciso III do § 2º do art. 29 A da Constituição Federal, repassados na proporção de 1/12 avos, até dia 20 de cada mês.</a:t>
            </a:r>
          </a:p>
        </p:txBody>
      </p:sp>
    </p:spTree>
    <p:extLst>
      <p:ext uri="{BB962C8B-B14F-4D97-AF65-F5344CB8AC3E}">
        <p14:creationId xmlns:p14="http://schemas.microsoft.com/office/powerpoint/2010/main" val="318262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PREVISÃO DAS RECEITAS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151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Estimativa das Receitas Orçamentárias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57722"/>
              </p:ext>
            </p:extLst>
          </p:nvPr>
        </p:nvGraphicFramePr>
        <p:xfrm>
          <a:off x="1907704" y="1442525"/>
          <a:ext cx="5532029" cy="3923398"/>
        </p:xfrm>
        <a:graphic>
          <a:graphicData uri="http://schemas.openxmlformats.org/drawingml/2006/table">
            <a:tbl>
              <a:tblPr/>
              <a:tblGrid>
                <a:gridCol w="392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89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ESPECIFICAÇÃO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 Corrente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216.016.950,00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Impostos, Taxas e Contribuições de Melhorias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57.076.000,00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Contribuições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Patrimonial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664.950,00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 de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Transferências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154.629.000,00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Outras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413"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44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Dedução da receita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-22.471.000,00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 RECEITA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193.388.950,00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PREVISÃO DAS DESPESAS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911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47672"/>
              </p:ext>
            </p:extLst>
          </p:nvPr>
        </p:nvGraphicFramePr>
        <p:xfrm>
          <a:off x="863588" y="1500482"/>
          <a:ext cx="7992887" cy="3780839"/>
        </p:xfrm>
        <a:graphic>
          <a:graphicData uri="http://schemas.openxmlformats.org/drawingml/2006/table">
            <a:tbl>
              <a:tblPr/>
              <a:tblGrid>
                <a:gridCol w="17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9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01.00.00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LEGISLATIVO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4.200.000,00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01.01.00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Câmara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4.200.000,00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01.01.01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Câmara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4.200.000,00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87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02.00.00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EXECUTIVO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189.188.950,00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DE GOVERNO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1.447.000,00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02.01.01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Gabinete da Prefeita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02.01.02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848.000,00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572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highlight>
                          <a:srgbClr val="E0E9F4"/>
                        </a:highlight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highlight>
                          <a:srgbClr val="E0E9F4"/>
                        </a:highlight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highlight>
                          <a:srgbClr val="E0E9F4"/>
                        </a:highlight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49416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DE ADMINISTRAÇÃO GERAL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02.02.01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3.802.000,00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02.02.02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Divisão de Tecnologia da Informação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5651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431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84758" y="988205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30216"/>
              </p:ext>
            </p:extLst>
          </p:nvPr>
        </p:nvGraphicFramePr>
        <p:xfrm>
          <a:off x="899593" y="1489348"/>
          <a:ext cx="8064896" cy="3783393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DE FINANÇAS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21.542.000,00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02.03.01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21.542.000,00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DE EDUCAÇÃO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65.609.950,000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Ensino Básico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18.856.605,00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33.530.000,00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Transporte de Alunos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6.515.345,00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Merenda Escolar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2.408.000,00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Salario Educação - QSE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4.280.000,00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2848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72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81393"/>
              </p:ext>
            </p:extLst>
          </p:nvPr>
        </p:nvGraphicFramePr>
        <p:xfrm>
          <a:off x="899593" y="1464262"/>
          <a:ext cx="8064896" cy="3959921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MOBILIDADE E PLANEJAMENTO VIARIO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5.082.000,000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300.000,00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02.05.02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Divisão de Transito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02.05.03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Divisão de 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3.797.000,00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02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67878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02.06.00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SAUDE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48.127.000,00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Fundo Municipal de Saúde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48.127.000,00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787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SECRETARIA DE ASSISTENCIA E DESENVOLVIMENTO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5.064.000,00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Fundo Municipal de Assistência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3.594.000,00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Fundo Social de Solidariedade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Conselho Tutelar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Auxílios ao Terceiro Setor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1.184.783,12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39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1369209"/>
            <a:ext cx="7786742" cy="3512368"/>
          </a:xfrm>
        </p:spPr>
        <p:txBody>
          <a:bodyPr>
            <a:noAutofit/>
          </a:bodyPr>
          <a:lstStyle/>
          <a:p>
            <a:r>
              <a:rPr lang="pt-BR" sz="2800" b="1" dirty="0"/>
              <a:t> É uma  LEI DE INICIATIVA DO PODER EXECUTIVO que estabelece normas, metas e limites relacionados ao processo orçamentário, de acordo com o estabelecido na CONSTITUIÇÃO FEDERAL e na LEI DE RESPONSABILIDADE FISCAL (L.C.101/00).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                    Sua elaboração é anual. </a:t>
            </a:r>
            <a:endParaRPr lang="pt-BR" sz="28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9" name="Paralelogramo 8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39115"/>
              </p:ext>
            </p:extLst>
          </p:nvPr>
        </p:nvGraphicFramePr>
        <p:xfrm>
          <a:off x="899593" y="1489348"/>
          <a:ext cx="8064896" cy="3933831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Fundo Municipal dos Direitos da Criança e Adolescente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50.216,88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02.08.00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   SECRETARIA DE OBRAS E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7.243.000,00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02.08.01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1.658.000,00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02.08.02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Divisão de Obras e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5.585.000,00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393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02.09.00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   SECRETARIA DE SERVIÇOS PUBLICOS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19.073.000,00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02.09.01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19.073.000,00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6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511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02.10.00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   SECRETARIA DE AGRICULTURA E MEIO AMBIENTE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2.340.000,00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41706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02.10.01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476.000,00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084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02.10.02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Divisão de Agricultura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1.382.000,00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137108"/>
                  </a:ext>
                </a:extLst>
              </a:tr>
              <a:tr h="18097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02.10.03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Divisão de Meio Ambiente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482.000,00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20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25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17527"/>
              </p:ext>
            </p:extLst>
          </p:nvPr>
        </p:nvGraphicFramePr>
        <p:xfrm>
          <a:off x="899593" y="1489348"/>
          <a:ext cx="8064896" cy="3574846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DESENVOLVIMENTO ECONOMICO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816.000,00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02.11.01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Secretaria e Repartições Subordinadas</a:t>
                      </a:r>
                      <a:endParaRPr lang="pt-B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816.000,00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3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ASSUNTOS JURIDICOS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1.912.000,00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02.12.01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4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02.12.02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Procuradoria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1.161.000,00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19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02.12.03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Procon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ASSUNTOS INSTITUCIONAIS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230.000,00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02.13.01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3958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56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461157"/>
              </p:ext>
            </p:extLst>
          </p:nvPr>
        </p:nvGraphicFramePr>
        <p:xfrm>
          <a:off x="899593" y="1489348"/>
          <a:ext cx="8064896" cy="3286516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ASSUNTOS DE SEGURANÇA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3.238.000,00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844.000,00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Divisão de Defesa Civil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402.000,00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Guarda Civil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1.992.000,00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TURISMO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2.983.000,00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Divisão de 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768.000,00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Divisão de Turismo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Divisão de Esportes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1.654.000,00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501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87392"/>
              </p:ext>
            </p:extLst>
          </p:nvPr>
        </p:nvGraphicFramePr>
        <p:xfrm>
          <a:off x="899593" y="1489348"/>
          <a:ext cx="8064896" cy="2550467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2023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 OUVIDORIA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278.000,00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Ouvidoria Interna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278.000,00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02.17.00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 CONTROLADORIA INTERNA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114.000,00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4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02.17.01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Controle Interno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114.000,00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pt-BR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da L.D.O 2023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+mn-lt"/>
                        </a:rPr>
                        <a:t> 193.388.950,00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23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377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01763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2023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LEGISLATIVA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4.200.000,00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GOVERNAMENTAL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EDUCACIONAL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65.609.950,00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GESTÃO, CULTURAL TURISTICA E LAZER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FINANCEIRA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20.842.000,00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24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8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66099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2023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ESPORTIVA E LAZER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1.654.000,00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OBRAS E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7.243.000,00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AGRICOLA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DESENVOLVIMENTO ECONOMICO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JURIDICA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ADMINISTRATIVA.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25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361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94737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2023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SAUDÁVEL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48.127.000,00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SEGURANÇA PÚBLICA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3.238.000,00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INSTITUCIONAL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AMBIENTAL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SERVIÇOS PUBLICOS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19.073.000,00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RESERVA DE CONTINGENCIA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26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551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35639"/>
              </p:ext>
            </p:extLst>
          </p:nvPr>
        </p:nvGraphicFramePr>
        <p:xfrm>
          <a:off x="1979712" y="1550218"/>
          <a:ext cx="6048672" cy="3025212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2023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CONTROLE INTERNO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TECNOLOGICA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288.000,00</a:t>
                      </a: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593128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184626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MOBILIDADE E PLANEJAMENTO VIARIO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5.082.000,00</a:t>
                      </a: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19657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8349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OUVIDORIA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278.000,00</a:t>
                      </a: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228209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84877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DOS PROGRAMAS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193.388.950,00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27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2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Obrigado a todos pela atenção !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28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3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2091224" y="1201316"/>
            <a:ext cx="5649128" cy="7566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HISTÓRICO</a:t>
            </a:r>
            <a:r>
              <a:rPr kumimoji="0" lang="pt-BR" sz="4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 L.D.O.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95936" y="1941449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BASE LEGAL</a:t>
            </a:r>
          </a:p>
        </p:txBody>
      </p:sp>
      <p:sp>
        <p:nvSpPr>
          <p:cNvPr id="14" name="Elipse 13"/>
          <p:cNvSpPr/>
          <p:nvPr/>
        </p:nvSpPr>
        <p:spPr>
          <a:xfrm>
            <a:off x="792059" y="2343325"/>
            <a:ext cx="3857652" cy="1428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CONSTITUÇÃO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FEDERAL DE 1988   Art. 165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344152" y="4225652"/>
            <a:ext cx="3143272" cy="1285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Portaria 924 de 08 de julho de 2021. Aprovou 12° edição do Manual de Demonstrativos Fiscais - MDF</a:t>
            </a:r>
          </a:p>
        </p:txBody>
      </p:sp>
      <p:sp>
        <p:nvSpPr>
          <p:cNvPr id="12" name="Elipse 11"/>
          <p:cNvSpPr/>
          <p:nvPr/>
        </p:nvSpPr>
        <p:spPr>
          <a:xfrm>
            <a:off x="5195195" y="2343325"/>
            <a:ext cx="3857652" cy="1428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LEI DE RESPONSABILIDADE FISCAL L.C. 101/00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11" grpId="0"/>
      <p:bldP spid="13" grpId="0"/>
      <p:bldP spid="14" grpId="0" animBg="1"/>
      <p:bldP spid="1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1250117" y="1201316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QUEM DEVE ELABORAR A L.D.O.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250117" y="2647866"/>
            <a:ext cx="221457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UNIÃO</a:t>
            </a:r>
          </a:p>
        </p:txBody>
      </p:sp>
      <p:sp>
        <p:nvSpPr>
          <p:cNvPr id="18" name="CaixaDeTexto 8"/>
          <p:cNvSpPr txBox="1"/>
          <p:nvPr/>
        </p:nvSpPr>
        <p:spPr>
          <a:xfrm>
            <a:off x="2720885" y="3467010"/>
            <a:ext cx="2214627" cy="4001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DISTRITO FEDERAL</a:t>
            </a:r>
          </a:p>
        </p:txBody>
      </p:sp>
      <p:sp>
        <p:nvSpPr>
          <p:cNvPr id="19" name="CaixaDeTexto 8"/>
          <p:cNvSpPr txBox="1"/>
          <p:nvPr/>
        </p:nvSpPr>
        <p:spPr>
          <a:xfrm>
            <a:off x="4427984" y="4297660"/>
            <a:ext cx="2214550" cy="400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ESTADOS</a:t>
            </a:r>
          </a:p>
        </p:txBody>
      </p:sp>
      <p:sp>
        <p:nvSpPr>
          <p:cNvPr id="20" name="CaixaDeTexto 8"/>
          <p:cNvSpPr txBox="1"/>
          <p:nvPr/>
        </p:nvSpPr>
        <p:spPr>
          <a:xfrm>
            <a:off x="6228184" y="5089748"/>
            <a:ext cx="2214628" cy="400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MUNICIPIOS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246571" y="1273324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PRAZO PARA ENVIO AO LEGISLATIVO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39749" y="2915172"/>
            <a:ext cx="500066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P.P.A. 2022 À 2025 – Esta em Vigor</a:t>
            </a:r>
          </a:p>
        </p:txBody>
      </p:sp>
      <p:sp>
        <p:nvSpPr>
          <p:cNvPr id="13" name="CaixaDeTexto 8"/>
          <p:cNvSpPr txBox="1"/>
          <p:nvPr/>
        </p:nvSpPr>
        <p:spPr>
          <a:xfrm>
            <a:off x="2107418" y="3721596"/>
            <a:ext cx="492916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L.D.O. 2023 – Prazo 30 de Abril </a:t>
            </a:r>
          </a:p>
          <a:p>
            <a:pPr algn="ctr"/>
            <a:r>
              <a:rPr lang="pt-BR" sz="2000" b="1" dirty="0"/>
              <a:t>Constituição Estadual</a:t>
            </a:r>
          </a:p>
        </p:txBody>
      </p:sp>
      <p:sp>
        <p:nvSpPr>
          <p:cNvPr id="14" name="CaixaDeTexto 8"/>
          <p:cNvSpPr txBox="1"/>
          <p:nvPr/>
        </p:nvSpPr>
        <p:spPr>
          <a:xfrm>
            <a:off x="3440079" y="4585692"/>
            <a:ext cx="43576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L.O.A. 2023 – Prazo 30 de Setembro – Constituição Estadual</a:t>
            </a:r>
          </a:p>
        </p:txBody>
      </p:sp>
    </p:spTree>
    <p:extLst>
      <p:ext uri="{BB962C8B-B14F-4D97-AF65-F5344CB8AC3E}">
        <p14:creationId xmlns:p14="http://schemas.microsoft.com/office/powerpoint/2010/main" val="3380269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2267744" y="1417340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ABRANGÊNCIA DA L.D.O. NO MUNICÍPIO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10552" y="2903315"/>
            <a:ext cx="2286016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/>
              <a:t>PODER EXECUTIVO</a:t>
            </a:r>
          </a:p>
        </p:txBody>
      </p:sp>
      <p:sp>
        <p:nvSpPr>
          <p:cNvPr id="22" name="CaixaDeTexto 8"/>
          <p:cNvSpPr txBox="1"/>
          <p:nvPr/>
        </p:nvSpPr>
        <p:spPr>
          <a:xfrm>
            <a:off x="5194335" y="4225652"/>
            <a:ext cx="2428918" cy="1077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200" b="1" dirty="0"/>
              <a:t>PODER LEGISLATIVO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2267744" y="14173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OBJETIVOS ESTRATÉGICOS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87624" y="213826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I- Desenvolvimento sustentável da cidade;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II- Gestão Ética, Democrática e Eficiente;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III- Desenvolvimento Urbano;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IV- Evolução na transparência pública.</a:t>
            </a:r>
          </a:p>
        </p:txBody>
      </p:sp>
    </p:spTree>
    <p:extLst>
      <p:ext uri="{BB962C8B-B14F-4D97-AF65-F5344CB8AC3E}">
        <p14:creationId xmlns:p14="http://schemas.microsoft.com/office/powerpoint/2010/main" val="4287575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331640" y="141734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PRIORIDADES DA ADMINISTRAÇÃO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31640" y="2425452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i="1" dirty="0"/>
              <a:t>                  </a:t>
            </a:r>
            <a:r>
              <a:rPr lang="pt-BR" sz="2800" i="1" dirty="0"/>
              <a:t>As metas da Administração Municipal para o exercício de 2023 estão estabelecidas por Programas e Ações;</a:t>
            </a:r>
          </a:p>
          <a:p>
            <a:pPr algn="just" fontAlgn="ctr"/>
            <a:r>
              <a:rPr lang="pt-BR" sz="2800" i="1" dirty="0"/>
              <a:t>Contendo: Programa, Ação, Indicador, Meta Física, Unidade de Medida e o Custo Financeiro.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8141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51782" y="3013874"/>
            <a:ext cx="70172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600" i="1" dirty="0"/>
              <a:t>             A Lei Orçamentária para 2023, obedecerá entre outros, ao Principio da Transparência e do Equilíbrio entre receitas e despesas. </a:t>
            </a:r>
          </a:p>
          <a:p>
            <a:pPr algn="just" fontAlgn="ctr"/>
            <a:r>
              <a:rPr lang="pt-BR" sz="2600" i="1" dirty="0"/>
              <a:t>             Será elaborada pelas bases estabelecidas pelas ODS (Objetivos de Desenvolvimento Sustentável da ONU.</a:t>
            </a:r>
          </a:p>
        </p:txBody>
      </p:sp>
    </p:spTree>
    <p:extLst>
      <p:ext uri="{BB962C8B-B14F-4D97-AF65-F5344CB8AC3E}">
        <p14:creationId xmlns:p14="http://schemas.microsoft.com/office/powerpoint/2010/main" val="2370341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35843</TotalTime>
  <Words>1431</Words>
  <Application>Microsoft Office PowerPoint</Application>
  <PresentationFormat>Apresentação na tela (16:10)</PresentationFormat>
  <Paragraphs>427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do Office</vt:lpstr>
      <vt:lpstr>Audiência Pública  L.D.O. Lei de Diretrizes Orçamentárias Exercício 2023 </vt:lpstr>
      <vt:lpstr> É uma  LEI DE INICIATIVA DO PODER EXECUTIVO que estabelece normas, metas e limites relacionados ao processo orçamentário, de acordo com o estabelecido na CONSTITUIÇÃO FEDERAL e na LEI DE RESPONSABILIDADE FISCAL (L.C.101/00).                      Sua elaboração é anual.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fabio.canteli</dc:creator>
  <cp:lastModifiedBy>Sandro Cazela</cp:lastModifiedBy>
  <cp:revision>782</cp:revision>
  <cp:lastPrinted>2022-04-25T19:19:03Z</cp:lastPrinted>
  <dcterms:created xsi:type="dcterms:W3CDTF">2013-10-30T16:15:04Z</dcterms:created>
  <dcterms:modified xsi:type="dcterms:W3CDTF">2022-04-25T19:59:41Z</dcterms:modified>
</cp:coreProperties>
</file>