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7" r:id="rId2"/>
    <p:sldId id="286" r:id="rId3"/>
    <p:sldId id="266" r:id="rId4"/>
    <p:sldId id="256" r:id="rId5"/>
    <p:sldId id="314" r:id="rId6"/>
    <p:sldId id="259" r:id="rId7"/>
    <p:sldId id="315" r:id="rId8"/>
    <p:sldId id="316" r:id="rId9"/>
    <p:sldId id="317" r:id="rId10"/>
    <p:sldId id="319" r:id="rId11"/>
    <p:sldId id="321" r:id="rId12"/>
    <p:sldId id="320" r:id="rId13"/>
    <p:sldId id="323" r:id="rId14"/>
    <p:sldId id="335" r:id="rId15"/>
    <p:sldId id="287" r:id="rId16"/>
    <p:sldId id="342" r:id="rId17"/>
    <p:sldId id="327" r:id="rId18"/>
    <p:sldId id="329" r:id="rId19"/>
    <p:sldId id="330" r:id="rId20"/>
    <p:sldId id="331" r:id="rId21"/>
    <p:sldId id="332" r:id="rId22"/>
    <p:sldId id="333" r:id="rId23"/>
    <p:sldId id="334" r:id="rId24"/>
    <p:sldId id="344" r:id="rId25"/>
    <p:sldId id="345" r:id="rId26"/>
    <p:sldId id="346" r:id="rId27"/>
    <p:sldId id="347" r:id="rId28"/>
    <p:sldId id="302" r:id="rId29"/>
  </p:sldIdLst>
  <p:sldSz cx="9144000" cy="5715000" type="screen16x10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DF6"/>
    <a:srgbClr val="E0E9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51" autoAdjust="0"/>
    <p:restoredTop sz="79929" autoAdjust="0"/>
  </p:normalViewPr>
  <p:slideViewPr>
    <p:cSldViewPr>
      <p:cViewPr varScale="1">
        <p:scale>
          <a:sx n="83" d="100"/>
          <a:sy n="83" d="100"/>
        </p:scale>
        <p:origin x="864" y="90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1061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351" cy="496094"/>
          </a:xfrm>
          <a:prstGeom prst="rect">
            <a:avLst/>
          </a:prstGeom>
        </p:spPr>
        <p:txBody>
          <a:bodyPr vert="horz" lIns="91246" tIns="45624" rIns="91246" bIns="4562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730" y="1"/>
            <a:ext cx="2946351" cy="496094"/>
          </a:xfrm>
          <a:prstGeom prst="rect">
            <a:avLst/>
          </a:prstGeom>
        </p:spPr>
        <p:txBody>
          <a:bodyPr vert="horz" lIns="91246" tIns="45624" rIns="91246" bIns="45624" rtlCol="0"/>
          <a:lstStyle>
            <a:lvl1pPr algn="r">
              <a:defRPr sz="1200"/>
            </a:lvl1pPr>
          </a:lstStyle>
          <a:p>
            <a:fld id="{9F8D1FB2-F8DC-49C8-888C-352B7F5CDC0B}" type="datetimeFigureOut">
              <a:rPr lang="pt-BR" smtClean="0"/>
              <a:pPr/>
              <a:t>25/04/2022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44538"/>
            <a:ext cx="59531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46" tIns="45624" rIns="91246" bIns="45624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928" y="4715274"/>
            <a:ext cx="5437821" cy="4466433"/>
          </a:xfrm>
          <a:prstGeom prst="rect">
            <a:avLst/>
          </a:prstGeom>
        </p:spPr>
        <p:txBody>
          <a:bodyPr vert="horz" lIns="91246" tIns="45624" rIns="91246" bIns="45624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9428960"/>
            <a:ext cx="2946351" cy="496093"/>
          </a:xfrm>
          <a:prstGeom prst="rect">
            <a:avLst/>
          </a:prstGeom>
        </p:spPr>
        <p:txBody>
          <a:bodyPr vert="horz" lIns="91246" tIns="45624" rIns="91246" bIns="4562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730" y="9428960"/>
            <a:ext cx="2946351" cy="496093"/>
          </a:xfrm>
          <a:prstGeom prst="rect">
            <a:avLst/>
          </a:prstGeom>
        </p:spPr>
        <p:txBody>
          <a:bodyPr vert="horz" lIns="91246" tIns="45624" rIns="91246" bIns="45624" rtlCol="0" anchor="b"/>
          <a:lstStyle>
            <a:lvl1pPr algn="r">
              <a:defRPr sz="1200"/>
            </a:lvl1pPr>
          </a:lstStyle>
          <a:p>
            <a:fld id="{2458A150-1025-4585-8F64-B84457BFF96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5470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982C4-CD4B-4AC3-9497-5B4F3649F4DA}" type="datetime1">
              <a:rPr lang="pt-BR" smtClean="0"/>
              <a:pPr/>
              <a:t>25/04/2022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2B3E5-38AB-4D70-A00D-B9B2F8BC91EF}" type="datetime1">
              <a:rPr lang="pt-BR" smtClean="0"/>
              <a:pPr/>
              <a:t>25/04/2022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E630-1C05-486E-824D-65A5F02E5829}" type="datetime1">
              <a:rPr lang="pt-BR" smtClean="0"/>
              <a:pPr/>
              <a:t>25/04/2022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23320-7AC1-4DB4-83FE-0639D1901338}" type="datetime1">
              <a:rPr lang="pt-BR" smtClean="0"/>
              <a:pPr/>
              <a:t>25/04/2022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CC3FF-7EA4-4266-AFA7-B3A6E1E03824}" type="datetime1">
              <a:rPr lang="pt-BR" smtClean="0"/>
              <a:pPr/>
              <a:t>25/04/2022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7115-440D-4E4E-B8DE-25A117C0124C}" type="datetime1">
              <a:rPr lang="pt-BR" smtClean="0"/>
              <a:pPr/>
              <a:t>25/04/2022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01C7C-2C27-4BB6-8249-16752902A4AA}" type="datetime1">
              <a:rPr lang="pt-BR" smtClean="0"/>
              <a:pPr/>
              <a:t>25/04/2022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DF897-6D5D-408C-8C0C-A24F253D4B2C}" type="datetime1">
              <a:rPr lang="pt-BR" smtClean="0"/>
              <a:pPr/>
              <a:t>25/04/2022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187DD-EC39-4A48-88F5-984D6A0E2276}" type="datetime1">
              <a:rPr lang="pt-BR" smtClean="0"/>
              <a:pPr/>
              <a:t>25/04/2022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2C6F3-53CE-45E1-9450-758F1AB461B6}" type="datetime1">
              <a:rPr lang="pt-BR" smtClean="0"/>
              <a:pPr/>
              <a:t>25/04/2022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CEA9-DA02-464C-B6C5-FCF8074F2111}" type="datetime1">
              <a:rPr lang="pt-BR" smtClean="0"/>
              <a:pPr/>
              <a:t>25/04/2022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518DF-A6B8-468D-A96E-6D6570DAC852}" type="datetime1">
              <a:rPr lang="pt-BR" smtClean="0"/>
              <a:pPr/>
              <a:t>25/04/2022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34FCA-4ABC-4D1F-A882-70A99CDF2B5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5616" y="1345332"/>
            <a:ext cx="7560840" cy="3069695"/>
          </a:xfrm>
        </p:spPr>
        <p:txBody>
          <a:bodyPr>
            <a:normAutofit fontScale="90000"/>
          </a:bodyPr>
          <a:lstStyle/>
          <a:p>
            <a:r>
              <a:rPr lang="pt-BR" sz="4800" b="1" dirty="0"/>
              <a:t>Audiência Pública</a:t>
            </a:r>
            <a:br>
              <a:rPr lang="pt-BR" sz="4800" b="1" dirty="0"/>
            </a:br>
            <a:r>
              <a:rPr lang="pt-BR" sz="4800" b="1" dirty="0"/>
              <a:t> L.D.O.</a:t>
            </a:r>
            <a:br>
              <a:rPr lang="pt-BR" sz="4800" b="1" dirty="0"/>
            </a:br>
            <a:r>
              <a:rPr lang="pt-BR" sz="4800" b="1" dirty="0"/>
              <a:t>Lei de Diretrizes Orçamentárias</a:t>
            </a:r>
            <a:br>
              <a:rPr lang="pt-BR" sz="4800" b="1" dirty="0"/>
            </a:br>
            <a:r>
              <a:rPr lang="pt-BR" sz="4800" b="1" dirty="0"/>
              <a:t>Exercício 2023</a:t>
            </a:r>
            <a:br>
              <a:rPr lang="pt-BR" sz="4800" b="1" dirty="0"/>
            </a:br>
            <a:endParaRPr lang="pt-BR" sz="48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3643307" y="4524387"/>
            <a:ext cx="19207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800" u="sng" dirty="0"/>
              <a:t>Bem Vindos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9" name="Paralelogramo 8"/>
          <p:cNvSpPr/>
          <p:nvPr/>
        </p:nvSpPr>
        <p:spPr>
          <a:xfrm rot="1161891">
            <a:off x="8559437" y="4636737"/>
            <a:ext cx="1581050" cy="142876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1</a:t>
            </a:fld>
            <a:endParaRPr lang="pt-BR" dirty="0"/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  <p:bldP spid="9" grpId="0" animBg="1"/>
      <p:bldP spid="10" grpId="0" animBg="1"/>
      <p:bldP spid="1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6" name="Retângulo 5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10</a:t>
            </a:fld>
            <a:endParaRPr lang="pt-BR" dirty="0"/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CaixaDeTexto 19"/>
          <p:cNvSpPr txBox="1"/>
          <p:nvPr/>
        </p:nvSpPr>
        <p:spPr>
          <a:xfrm>
            <a:off x="1115616" y="1417340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ORIENTAÇÃO PARA ELABORAÇÃO DA LOA</a:t>
            </a:r>
          </a:p>
        </p:txBody>
      </p:sp>
      <p:sp>
        <p:nvSpPr>
          <p:cNvPr id="2" name="Retângulo 1"/>
          <p:cNvSpPr/>
          <p:nvPr/>
        </p:nvSpPr>
        <p:spPr>
          <a:xfrm>
            <a:off x="1515160" y="3073524"/>
            <a:ext cx="716129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ctr"/>
            <a:r>
              <a:rPr lang="pt-BR" sz="2800" i="1" dirty="0"/>
              <a:t>             A Lei Orçamentária atenderá, na fixação da despesa e na estimativa da receita, atenção aos princípios de:</a:t>
            </a:r>
          </a:p>
        </p:txBody>
      </p:sp>
    </p:spTree>
    <p:extLst>
      <p:ext uri="{BB962C8B-B14F-4D97-AF65-F5344CB8AC3E}">
        <p14:creationId xmlns:p14="http://schemas.microsoft.com/office/powerpoint/2010/main" val="16776870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20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6" name="Retângulo 5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11</a:t>
            </a:fld>
            <a:endParaRPr lang="pt-BR" dirty="0"/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CaixaDeTexto 19"/>
          <p:cNvSpPr txBox="1"/>
          <p:nvPr/>
        </p:nvSpPr>
        <p:spPr>
          <a:xfrm>
            <a:off x="1115616" y="1417340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ORIENTAÇÃO PARA ELABORAÇÃO DA LOA</a:t>
            </a:r>
          </a:p>
        </p:txBody>
      </p:sp>
      <p:sp>
        <p:nvSpPr>
          <p:cNvPr id="2" name="Retângulo 1"/>
          <p:cNvSpPr/>
          <p:nvPr/>
        </p:nvSpPr>
        <p:spPr>
          <a:xfrm>
            <a:off x="1043608" y="2651225"/>
            <a:ext cx="756084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ctr"/>
            <a:r>
              <a:rPr lang="pt-BR" sz="2800" i="1" dirty="0"/>
              <a:t> I- Prioridade de investimento nas áreas sociais;</a:t>
            </a:r>
          </a:p>
          <a:p>
            <a:pPr algn="just" fontAlgn="ctr"/>
            <a:r>
              <a:rPr lang="pt-BR" sz="2800" i="1" dirty="0"/>
              <a:t>II- Austeridade na Gestão dos recursos públicos;</a:t>
            </a:r>
          </a:p>
          <a:p>
            <a:pPr algn="just" fontAlgn="ctr"/>
            <a:r>
              <a:rPr lang="pt-BR" sz="2800" i="1" dirty="0"/>
              <a:t>III- Modernização na ação governamental;</a:t>
            </a:r>
          </a:p>
          <a:p>
            <a:pPr algn="just" fontAlgn="ctr"/>
            <a:r>
              <a:rPr lang="pt-BR" sz="2800" i="1" dirty="0"/>
              <a:t>IV- Princípio do equilíbrio orçamentário, tanto na previsão como na execução orçamentária.</a:t>
            </a:r>
          </a:p>
        </p:txBody>
      </p:sp>
    </p:spTree>
    <p:extLst>
      <p:ext uri="{BB962C8B-B14F-4D97-AF65-F5344CB8AC3E}">
        <p14:creationId xmlns:p14="http://schemas.microsoft.com/office/powerpoint/2010/main" val="7975280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20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6" name="Retângulo 5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12</a:t>
            </a:fld>
            <a:endParaRPr lang="pt-BR" dirty="0"/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CaixaDeTexto 19"/>
          <p:cNvSpPr txBox="1"/>
          <p:nvPr/>
        </p:nvSpPr>
        <p:spPr>
          <a:xfrm>
            <a:off x="1115616" y="1417340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ORIENTAÇÃO PARA ELABORAÇÃO DA LOA</a:t>
            </a:r>
          </a:p>
        </p:txBody>
      </p:sp>
      <p:sp>
        <p:nvSpPr>
          <p:cNvPr id="2" name="Retângulo 1"/>
          <p:cNvSpPr/>
          <p:nvPr/>
        </p:nvSpPr>
        <p:spPr>
          <a:xfrm>
            <a:off x="1148754" y="3073524"/>
            <a:ext cx="756084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ctr"/>
            <a:r>
              <a:rPr lang="pt-BR" sz="2800" i="1" dirty="0"/>
              <a:t>           A Lei Orçamentária conterá reserva de contingencia que será fixada em no máximo 3 % da receita corrente liquida, prevista na proposta orçamentária.</a:t>
            </a:r>
          </a:p>
        </p:txBody>
      </p:sp>
    </p:spTree>
    <p:extLst>
      <p:ext uri="{BB962C8B-B14F-4D97-AF65-F5344CB8AC3E}">
        <p14:creationId xmlns:p14="http://schemas.microsoft.com/office/powerpoint/2010/main" val="17228129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20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6" name="Retângulo 5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13</a:t>
            </a:fld>
            <a:endParaRPr lang="pt-BR" dirty="0"/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CaixaDeTexto 19"/>
          <p:cNvSpPr txBox="1"/>
          <p:nvPr/>
        </p:nvSpPr>
        <p:spPr>
          <a:xfrm>
            <a:off x="1115616" y="1417340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ORIENTAÇÃO PARA ELABORAÇÃO DA LOA</a:t>
            </a:r>
          </a:p>
        </p:txBody>
      </p:sp>
      <p:sp>
        <p:nvSpPr>
          <p:cNvPr id="2" name="Retângulo 1"/>
          <p:cNvSpPr/>
          <p:nvPr/>
        </p:nvSpPr>
        <p:spPr>
          <a:xfrm>
            <a:off x="1259632" y="2713484"/>
            <a:ext cx="756084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ctr"/>
            <a:r>
              <a:rPr lang="pt-BR" sz="2800" i="1" dirty="0"/>
              <a:t>           Serão consignados na Lei Orçamentária recursos financeiros à Câmara Municipal, para atendimento ao disposto no inciso III do § 2º do art. 29 A da Constituição Federal, repassados na proporção de 1/12 avos, até dia 20 de cada mês.</a:t>
            </a:r>
          </a:p>
        </p:txBody>
      </p:sp>
    </p:spTree>
    <p:extLst>
      <p:ext uri="{BB962C8B-B14F-4D97-AF65-F5344CB8AC3E}">
        <p14:creationId xmlns:p14="http://schemas.microsoft.com/office/powerpoint/2010/main" val="31826262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20" grpId="0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4" name="Retângulo 3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2285984" y="2559842"/>
            <a:ext cx="5072098" cy="101203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pt-BR" sz="4800" b="1" dirty="0"/>
              <a:t>PREVISÃO DAS RECEITAS</a:t>
            </a:r>
            <a:endParaRPr kumimoji="0" lang="pt-BR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Paralelogramo 6"/>
          <p:cNvSpPr/>
          <p:nvPr/>
        </p:nvSpPr>
        <p:spPr>
          <a:xfrm rot="1161891">
            <a:off x="8559437" y="4636737"/>
            <a:ext cx="1581050" cy="142876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14</a:t>
            </a:fld>
            <a:endParaRPr lang="pt-BR" dirty="0"/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91513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5" name="Retângulo 4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115616" y="1000112"/>
            <a:ext cx="7488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/>
              <a:t>Estimativa das Receitas Orçamentárias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057722"/>
              </p:ext>
            </p:extLst>
          </p:nvPr>
        </p:nvGraphicFramePr>
        <p:xfrm>
          <a:off x="1907704" y="1442525"/>
          <a:ext cx="5532029" cy="3923398"/>
        </p:xfrm>
        <a:graphic>
          <a:graphicData uri="http://schemas.openxmlformats.org/drawingml/2006/table">
            <a:tbl>
              <a:tblPr/>
              <a:tblGrid>
                <a:gridCol w="3920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10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6892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ESPECIFICAÇÃO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Previsto 2023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Receita Corrente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216.016.950,00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096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Impostos, Taxas e Contribuições de Melhorias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57.076.000,00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Receita</a:t>
                      </a:r>
                      <a:r>
                        <a:rPr lang="pt-BR" sz="1400" b="0" i="0" u="none" strike="noStrike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de Contribuições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2.570.000,00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Receita</a:t>
                      </a:r>
                      <a:r>
                        <a:rPr lang="pt-BR" sz="1400" b="0" i="0" u="none" strike="noStrike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Patrimonial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664.950,00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Receita de Serviços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197.000,00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Transferências</a:t>
                      </a:r>
                      <a:r>
                        <a:rPr lang="pt-BR" sz="1400" b="0" i="0" u="none" strike="noStrike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Correntes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154.629.000,00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Outras</a:t>
                      </a:r>
                      <a:r>
                        <a:rPr lang="pt-BR" sz="1400" b="0" i="0" u="none" strike="noStrike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Receitas Correntes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880.000,00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8413">
                <a:tc>
                  <a:txBody>
                    <a:bodyPr/>
                    <a:lstStyle/>
                    <a:p>
                      <a:pPr algn="l" fontAlgn="b"/>
                      <a:endParaRPr lang="pt-BR" sz="8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Receita</a:t>
                      </a:r>
                      <a:r>
                        <a:rPr lang="pt-BR" sz="1600" b="1" i="0" u="none" strike="noStrike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de Capital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233.000,00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81443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Dedução da receita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-22.471.000,00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r>
                        <a:rPr lang="pt-BR" sz="1600" b="1" i="0" u="none" strike="noStrike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DA RECEITA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193.388.950,00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15</a:t>
            </a:fld>
            <a:endParaRPr lang="pt-BR" dirty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 animBg="1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4" name="Retângulo 3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2285984" y="2559842"/>
            <a:ext cx="5072098" cy="101203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pt-BR" sz="4800" b="1" dirty="0"/>
              <a:t>PREVISÃO DAS DESPESAS</a:t>
            </a:r>
            <a:endParaRPr kumimoji="0" lang="pt-BR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Paralelogramo 6"/>
          <p:cNvSpPr/>
          <p:nvPr/>
        </p:nvSpPr>
        <p:spPr>
          <a:xfrm rot="1161891">
            <a:off x="8559437" y="4636737"/>
            <a:ext cx="1581050" cy="142876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16</a:t>
            </a:fld>
            <a:endParaRPr lang="pt-BR" dirty="0"/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89115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5" name="Retângulo 4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115616" y="1000112"/>
            <a:ext cx="7488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/>
              <a:t>Despesa por Órgão e Unidades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347672"/>
              </p:ext>
            </p:extLst>
          </p:nvPr>
        </p:nvGraphicFramePr>
        <p:xfrm>
          <a:off x="863588" y="1500482"/>
          <a:ext cx="7992887" cy="3780839"/>
        </p:xfrm>
        <a:graphic>
          <a:graphicData uri="http://schemas.openxmlformats.org/drawingml/2006/table">
            <a:tbl>
              <a:tblPr/>
              <a:tblGrid>
                <a:gridCol w="17373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79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6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8071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+mn-lt"/>
                        </a:rPr>
                        <a:t>CODIGO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+mn-lt"/>
                        </a:rPr>
                        <a:t>DENOMINAÇÃO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+mn-lt"/>
                        </a:rPr>
                        <a:t>VALORES      </a:t>
                      </a:r>
                      <a:r>
                        <a:rPr lang="pt-BR" sz="1800" baseline="0" dirty="0">
                          <a:latin typeface="+mn-lt"/>
                        </a:rPr>
                        <a:t> 2023</a:t>
                      </a:r>
                      <a:endParaRPr lang="pt-BR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01.00.00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+mn-lt"/>
                        </a:rPr>
                        <a:t>LEGISLATIVO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4.200.000,00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01.01.00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Câmara Municipal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4.200.000,00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 01.01.01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   Câmara Municipal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4.200.000,00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5873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02.00.00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+mn-lt"/>
                        </a:rPr>
                        <a:t>EXECUTIVO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189.188.950,00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02.01.00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SECRETARIA DE GOVERNO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1.447.000,00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02.01.01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              Gabinete da Prefeita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599.000,00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02.01.02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              Secretaria e Repartições Subordinadas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848.000,00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7572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highlight>
                          <a:srgbClr val="E0E9F4"/>
                        </a:highlight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highlight>
                          <a:srgbClr val="E0E9F4"/>
                        </a:highlight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highlight>
                          <a:srgbClr val="E0E9F4"/>
                        </a:highlight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494169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02.02.00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SECRETARIA DE ADMINISTRAÇÃO GERAL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4.090.000,00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02.02.01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              Secretaria e Repartições Subordinadas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3.802.000,00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02.02.02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              Divisão de Tecnologia da Informação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288.000,00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565111"/>
                  </a:ext>
                </a:extLst>
              </a:tr>
            </a:tbl>
          </a:graphicData>
        </a:graphic>
      </p:graphicFrame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17</a:t>
            </a:fld>
            <a:endParaRPr lang="pt-BR" dirty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54318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 animBg="1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5" name="Retângulo 4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184758" y="988205"/>
            <a:ext cx="7488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/>
              <a:t>Despesa por Órgão e Unidades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930216"/>
              </p:ext>
            </p:extLst>
          </p:nvPr>
        </p:nvGraphicFramePr>
        <p:xfrm>
          <a:off x="899593" y="1489348"/>
          <a:ext cx="8064896" cy="3783393"/>
        </p:xfrm>
        <a:graphic>
          <a:graphicData uri="http://schemas.openxmlformats.org/drawingml/2006/table">
            <a:tbl>
              <a:tblPr/>
              <a:tblGrid>
                <a:gridCol w="1584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68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8071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+mn-lt"/>
                        </a:rPr>
                        <a:t>CODIGO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+mn-lt"/>
                        </a:rPr>
                        <a:t>DENOMINAÇÃO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+mn-lt"/>
                        </a:rPr>
                        <a:t>VALORES      </a:t>
                      </a:r>
                      <a:r>
                        <a:rPr lang="pt-BR" sz="1800" baseline="0" dirty="0">
                          <a:latin typeface="+mn-lt"/>
                        </a:rPr>
                        <a:t> 2023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02.03.00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SECRETARIA DE FINANÇAS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21.542.000,00 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02.03.01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    </a:t>
                      </a:r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Secretaria e Repartições Subordinadas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21.542.000,00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02.04.00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SECRETARIA DE EDUCAÇÃO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65.609.950,000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02.04.01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    </a:t>
                      </a:r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Secretaria e Repartições Subordinadas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20.000,00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791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02.04.02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               Ensino Básico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18.856.605,00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02.04.03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               FUNDEB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33.530.000,00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02.04.04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               Transporte de Alunos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6.515.345,00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02.04.05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               Merenda Escolar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2.408.000,00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02.04.06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               Salario Educação - QSE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4.280.000,00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02848"/>
                  </a:ext>
                </a:extLst>
              </a:tr>
            </a:tbl>
          </a:graphicData>
        </a:graphic>
      </p:graphicFrame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18</a:t>
            </a:fld>
            <a:endParaRPr lang="pt-BR" dirty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65726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 animBg="1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5" name="Retângulo 4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115616" y="1000112"/>
            <a:ext cx="7488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/>
              <a:t>Despesa por Órgão e Unidades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381393"/>
              </p:ext>
            </p:extLst>
          </p:nvPr>
        </p:nvGraphicFramePr>
        <p:xfrm>
          <a:off x="899593" y="1464262"/>
          <a:ext cx="8064896" cy="3959921"/>
        </p:xfrm>
        <a:graphic>
          <a:graphicData uri="http://schemas.openxmlformats.org/drawingml/2006/table">
            <a:tbl>
              <a:tblPr/>
              <a:tblGrid>
                <a:gridCol w="1584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8071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+mn-lt"/>
                        </a:rPr>
                        <a:t>CODIGO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+mn-lt"/>
                        </a:rPr>
                        <a:t>DENOMINAÇÃO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+mn-lt"/>
                        </a:rPr>
                        <a:t>VALORES      </a:t>
                      </a:r>
                      <a:r>
                        <a:rPr lang="pt-BR" sz="1800" baseline="0" dirty="0">
                          <a:latin typeface="+mn-lt"/>
                        </a:rPr>
                        <a:t> 2023</a:t>
                      </a:r>
                      <a:endParaRPr lang="pt-BR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Calibri"/>
                        </a:rPr>
                        <a:t>     02.05.00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Calibri"/>
                        </a:rPr>
                        <a:t>        SECRETARIA DE MOBILIDADE E PLANEJAMENTO VIARIO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5.082.000,000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02.05.01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     Secretaria e Repartições Subordinadas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300.000,00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126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02.05.02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Divisão de Transito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985.000,00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5126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02.05.03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Divisão de Transporte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3.797.000,00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5022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678786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Calibri"/>
                        </a:rPr>
                        <a:t>     02.06.00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Calibri"/>
                        </a:rPr>
                        <a:t>        SECRETARIA DE SAUDE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48.127.000,00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02.06.01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      Fundo Municipal de Saúde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48.127.000,00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5787"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Calibri"/>
                        </a:rPr>
                        <a:t>     02.07.00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Calibri"/>
                        </a:rPr>
                        <a:t>SECRETARIA DE ASSISTENCIA E DESENVOLVIMENTO SOCIAL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5.064.000,00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02.07.01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     Fundo Municipal de Assistência Social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3.594.000,00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02.07.02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     Fundo Social de Solidariedade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102.000,00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02.07.03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     Conselho Tutelar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133.000,00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27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02.07.04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     Auxílios ao Terceiro Setor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1.184.783,12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19</a:t>
            </a:fld>
            <a:endParaRPr lang="pt-BR" dirty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48393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 animBg="1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71538" y="1369209"/>
            <a:ext cx="7786742" cy="3512368"/>
          </a:xfrm>
        </p:spPr>
        <p:txBody>
          <a:bodyPr>
            <a:noAutofit/>
          </a:bodyPr>
          <a:lstStyle/>
          <a:p>
            <a:r>
              <a:rPr lang="pt-BR" sz="2800" b="1" dirty="0"/>
              <a:t> É uma  LEI DE INICIATIVA DO PODER EXECUTIVO que estabelece normas, metas e limites relacionados ao processo orçamentário, de acordo com o estabelecido na CONSTITUIÇÃO FEDERAL e na LEI DE RESPONSABILIDADE FISCAL (L.C.101/00).</a:t>
            </a:r>
            <a:br>
              <a:rPr lang="pt-BR" sz="2800" b="1" dirty="0"/>
            </a:br>
            <a:br>
              <a:rPr lang="pt-BR" sz="2800" b="1" dirty="0"/>
            </a:br>
            <a:r>
              <a:rPr lang="pt-BR" sz="2800" b="1" dirty="0"/>
              <a:t>                    Sua elaboração é anual. </a:t>
            </a:r>
            <a:endParaRPr lang="pt-BR" sz="2800" b="1" dirty="0">
              <a:latin typeface="+mn-lt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9" name="Paralelogramo 8"/>
          <p:cNvSpPr/>
          <p:nvPr/>
        </p:nvSpPr>
        <p:spPr>
          <a:xfrm rot="1161891">
            <a:off x="8559437" y="4636737"/>
            <a:ext cx="1581050" cy="142876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2</a:t>
            </a:fld>
            <a:endParaRPr lang="pt-BR" dirty="0"/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 animBg="1"/>
      <p:bldP spid="10" grpId="0" animBg="1"/>
      <p:bldP spid="1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5" name="Retângulo 4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115616" y="1000112"/>
            <a:ext cx="7488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/>
              <a:t>Despesa por Órgão e Unidades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439115"/>
              </p:ext>
            </p:extLst>
          </p:nvPr>
        </p:nvGraphicFramePr>
        <p:xfrm>
          <a:off x="899593" y="1489348"/>
          <a:ext cx="8064896" cy="3933831"/>
        </p:xfrm>
        <a:graphic>
          <a:graphicData uri="http://schemas.openxmlformats.org/drawingml/2006/table">
            <a:tbl>
              <a:tblPr/>
              <a:tblGrid>
                <a:gridCol w="1584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8071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+mn-lt"/>
                        </a:rPr>
                        <a:t>CODIGO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+mn-lt"/>
                        </a:rPr>
                        <a:t>DENOMINAÇÃO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+mn-lt"/>
                        </a:rPr>
                        <a:t>VALORES      </a:t>
                      </a:r>
                      <a:r>
                        <a:rPr lang="pt-BR" sz="1800" baseline="0" dirty="0">
                          <a:latin typeface="+mn-lt"/>
                        </a:rPr>
                        <a:t> 2023</a:t>
                      </a:r>
                      <a:endParaRPr lang="pt-BR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         02.07.05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         Fundo Municipal dos Direitos da Criança e Adolescente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50.216,88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859"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+mn-lt"/>
                        </a:rPr>
                        <a:t>     02.08.00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+mn-lt"/>
                        </a:rPr>
                        <a:t>        SECRETARIA DE OBRAS E URBANISMO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</a:t>
                      </a:r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7.243.000,00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         02.08.01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              Secretaria e Repartições Subordinadas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1.658.000,00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         02.08.02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              Divisão de Obras e Urbanismo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5.585.000,00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5393"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+mn-lt"/>
                        </a:rPr>
                        <a:t>     02.09.00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+mn-lt"/>
                        </a:rPr>
                        <a:t>        SECRETARIA DE SERVIÇOS PUBLICOS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19.073.000,00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         02.09.01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  </a:t>
                      </a:r>
                      <a:r>
                        <a:rPr lang="pt-BR" sz="16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Secretaria e Repartições Subordinadas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19.073.000,00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3642"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151105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+mn-lt"/>
                        </a:rPr>
                        <a:t>     02.10.00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+mn-lt"/>
                        </a:rPr>
                        <a:t>        SECRETARIA DE AGRICULTURA E MEIO AMBIENTE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2.340.000,00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417063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         02.10.01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  </a:t>
                      </a:r>
                      <a:r>
                        <a:rPr lang="pt-BR" sz="16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Secretaria e Repartições Subordinadas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476.000,00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20849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        02.10.02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    Divisão de Agricultura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1.382.000,00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137108"/>
                  </a:ext>
                </a:extLst>
              </a:tr>
              <a:tr h="18097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        02.10.03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               Divisão de Meio Ambiente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482.000,00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20</a:t>
            </a:fld>
            <a:endParaRPr lang="pt-BR" dirty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2250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 animBg="1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5" name="Retângulo 4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115616" y="1000112"/>
            <a:ext cx="7488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/>
              <a:t>Despesa por Órgão e Unidades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417527"/>
              </p:ext>
            </p:extLst>
          </p:nvPr>
        </p:nvGraphicFramePr>
        <p:xfrm>
          <a:off x="899593" y="1489348"/>
          <a:ext cx="8064896" cy="3574846"/>
        </p:xfrm>
        <a:graphic>
          <a:graphicData uri="http://schemas.openxmlformats.org/drawingml/2006/table">
            <a:tbl>
              <a:tblPr/>
              <a:tblGrid>
                <a:gridCol w="1584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8071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+mn-lt"/>
                        </a:rPr>
                        <a:t>CODIGO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+mn-lt"/>
                        </a:rPr>
                        <a:t>DENOMINAÇÃO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+mn-lt"/>
                        </a:rPr>
                        <a:t>VALORES      </a:t>
                      </a:r>
                      <a:r>
                        <a:rPr lang="pt-BR" sz="1800" baseline="0" dirty="0">
                          <a:latin typeface="+mn-lt"/>
                        </a:rPr>
                        <a:t> 2023</a:t>
                      </a:r>
                      <a:endParaRPr lang="pt-BR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Calibri"/>
                        </a:rPr>
                        <a:t>     02.11.00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Calibri"/>
                        </a:rPr>
                        <a:t>        SECRETARIA DE DESENVOLVIMENTO ECONOMICO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816.000,00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859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02.11.01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               Secretaria e Repartições Subordinadas</a:t>
                      </a:r>
                      <a:endParaRPr lang="pt-BR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816.000,00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134"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Calibri"/>
                        </a:rPr>
                        <a:t>     02.12.00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Calibri"/>
                        </a:rPr>
                        <a:t>        SECRETARIA MUNICIPAL DE ASSUNTOS JURIDICOS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1.912.000,00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57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02.12.01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               Secretaria e Repartições Subordinadas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595.000,00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945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02.12.02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               Procuradoria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1.161.000,00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319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02.12.03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</a:t>
                      </a:r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Procon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156.000,00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3526"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Calibri"/>
                        </a:rPr>
                        <a:t>     02.13.00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Calibri"/>
                        </a:rPr>
                        <a:t>        SECRETARIA DE ASSUNTOS INSTITUCIONAIS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230.000,00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02.13.01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+mn-lt"/>
                        </a:rPr>
                        <a:t>                Secretaria e Repartições Subordinadas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230.000,00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83958"/>
                  </a:ext>
                </a:extLst>
              </a:tr>
            </a:tbl>
          </a:graphicData>
        </a:graphic>
      </p:graphicFrame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21</a:t>
            </a:fld>
            <a:endParaRPr lang="pt-BR" dirty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45659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 animBg="1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5" name="Retângulo 4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115616" y="1000112"/>
            <a:ext cx="7488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/>
              <a:t>Despesa por Órgão e Unidades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9461157"/>
              </p:ext>
            </p:extLst>
          </p:nvPr>
        </p:nvGraphicFramePr>
        <p:xfrm>
          <a:off x="899593" y="1489348"/>
          <a:ext cx="8064896" cy="3286516"/>
        </p:xfrm>
        <a:graphic>
          <a:graphicData uri="http://schemas.openxmlformats.org/drawingml/2006/table">
            <a:tbl>
              <a:tblPr/>
              <a:tblGrid>
                <a:gridCol w="1584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8071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+mn-lt"/>
                        </a:rPr>
                        <a:t>CODIGO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+mn-lt"/>
                        </a:rPr>
                        <a:t>DENOMINAÇÃO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+mn-lt"/>
                        </a:rPr>
                        <a:t>VALORES      </a:t>
                      </a:r>
                      <a:r>
                        <a:rPr lang="pt-BR" sz="1800" baseline="0" dirty="0">
                          <a:latin typeface="+mn-lt"/>
                        </a:rPr>
                        <a:t> 2023</a:t>
                      </a:r>
                      <a:endParaRPr lang="pt-BR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Calibri"/>
                        </a:rPr>
                        <a:t>     02.14.00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Calibri"/>
                        </a:rPr>
                        <a:t>        SECRETARIA DE ASSUNTOS DE SEGURANÇA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3.238.000,00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859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02.14.01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      Secretaria e Repartições Subordinadas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844.000,00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02.14.02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      Divisão de Defesa Civil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402.000,00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02.14.03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      Guarda Civil Municipal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1.992.000,00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791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Calibri"/>
                        </a:rPr>
                        <a:t>     02.15.00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Calibri"/>
                        </a:rPr>
                        <a:t>        SECRETARIA TURISMO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2.983.000,00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163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02.15.01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      Secretaria e Repartições Subordinadas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240.000,00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3526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02.15.02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      Divisão de Cultura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768.000,00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02.15.03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      Divisão de Turismo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321.000,00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02.15.04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      Divisão de Esportes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1.654.000,00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22</a:t>
            </a:fld>
            <a:endParaRPr lang="pt-BR" dirty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75015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 animBg="1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5" name="Retângulo 4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115616" y="1000112"/>
            <a:ext cx="7488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/>
              <a:t>Despesa por Órgão e Unidades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287392"/>
              </p:ext>
            </p:extLst>
          </p:nvPr>
        </p:nvGraphicFramePr>
        <p:xfrm>
          <a:off x="899593" y="1489348"/>
          <a:ext cx="8064896" cy="2550467"/>
        </p:xfrm>
        <a:graphic>
          <a:graphicData uri="http://schemas.openxmlformats.org/drawingml/2006/table">
            <a:tbl>
              <a:tblPr/>
              <a:tblGrid>
                <a:gridCol w="1584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8071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+mn-lt"/>
                        </a:rPr>
                        <a:t>CODIGO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+mn-lt"/>
                        </a:rPr>
                        <a:t>DENOMINAÇÃO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+mn-lt"/>
                        </a:rPr>
                        <a:t>VALORES      </a:t>
                      </a:r>
                      <a:r>
                        <a:rPr lang="pt-BR" sz="1800" baseline="0" dirty="0">
                          <a:latin typeface="+mn-lt"/>
                        </a:rPr>
                        <a:t> 2023</a:t>
                      </a:r>
                      <a:endParaRPr lang="pt-BR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Calibri"/>
                        </a:rPr>
                        <a:t>     02.16.00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Calibri"/>
                        </a:rPr>
                        <a:t>         OUVIDORIA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278.000,00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859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02.16.01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      Ouvidoria Interna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278.000,00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Calibri"/>
                        </a:rPr>
                        <a:t>     02.17.00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effectLst/>
                          <a:latin typeface="Calibri"/>
                        </a:rPr>
                        <a:t>         CONTROLADORIA INTERNA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114.000,00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44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02.17.01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effectLst/>
                          <a:latin typeface="Calibri"/>
                        </a:rPr>
                        <a:t>               Controle Interno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114.000,00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3526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  <a:r>
                        <a:rPr lang="pt-BR" sz="18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da L.D.O 2023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effectLst/>
                          <a:latin typeface="+mn-lt"/>
                        </a:rPr>
                        <a:t> 193.388.950,00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23</a:t>
            </a:fld>
            <a:endParaRPr lang="pt-BR" dirty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23779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 animBg="1"/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5" name="Retângulo 4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115616" y="1000112"/>
            <a:ext cx="748883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DESCRIÇÃO DOS PROGRAMAS</a:t>
            </a:r>
            <a:br>
              <a:rPr lang="pt-BR" sz="2400" dirty="0"/>
            </a:br>
            <a:endParaRPr lang="pt-BR" sz="2200" b="1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301763"/>
              </p:ext>
            </p:extLst>
          </p:nvPr>
        </p:nvGraphicFramePr>
        <p:xfrm>
          <a:off x="1979712" y="1430999"/>
          <a:ext cx="6048672" cy="3518033"/>
        </p:xfrm>
        <a:graphic>
          <a:graphicData uri="http://schemas.openxmlformats.org/drawingml/2006/table">
            <a:tbl>
              <a:tblPr/>
              <a:tblGrid>
                <a:gridCol w="4608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938"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ESPECIFICAÇÃO</a:t>
                      </a:r>
                    </a:p>
                  </a:txBody>
                  <a:tcPr marL="9525" marR="9525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Previsto</a:t>
                      </a:r>
                      <a:r>
                        <a:rPr lang="pt-BR" sz="1300" b="1" i="1" u="none" strike="noStrike" baseline="0" dirty="0">
                          <a:solidFill>
                            <a:srgbClr val="FFFFFF"/>
                          </a:solidFill>
                          <a:latin typeface="Calibri"/>
                        </a:rPr>
                        <a:t> Ano 2023</a:t>
                      </a:r>
                      <a:endParaRPr lang="pt-BR" sz="1300" b="1" i="1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GESTÃO LEGISLATIVA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4.200.000,00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72000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GESTÃO GOVERNAMENTAL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1.447.000,00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72000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GESTÃO EDUCACIONAL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65.609.950,00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72000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GESTÃO, CULTURAL TURISTICA E LAZER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1.329.000,00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72000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GESTÃO SOCIAL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5.064.000,00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72000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GESTÃO FINANCEIRA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20.842.000,00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24</a:t>
            </a:fld>
            <a:endParaRPr lang="pt-BR" dirty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68812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 animBg="1"/>
      <p:bldP spid="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5" name="Retângulo 4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115616" y="1000112"/>
            <a:ext cx="748883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DESCRIÇÃO DOS PROGRAMAS</a:t>
            </a:r>
            <a:br>
              <a:rPr lang="pt-BR" sz="2400" dirty="0"/>
            </a:br>
            <a:endParaRPr lang="pt-BR" sz="2200" b="1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166099"/>
              </p:ext>
            </p:extLst>
          </p:nvPr>
        </p:nvGraphicFramePr>
        <p:xfrm>
          <a:off x="1979712" y="1430999"/>
          <a:ext cx="6048672" cy="3518033"/>
        </p:xfrm>
        <a:graphic>
          <a:graphicData uri="http://schemas.openxmlformats.org/drawingml/2006/table">
            <a:tbl>
              <a:tblPr/>
              <a:tblGrid>
                <a:gridCol w="4608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938"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ESPECIFICAÇÃO</a:t>
                      </a:r>
                    </a:p>
                  </a:txBody>
                  <a:tcPr marL="9525" marR="9525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Previsto</a:t>
                      </a:r>
                      <a:r>
                        <a:rPr lang="pt-BR" sz="1300" b="1" i="1" u="none" strike="noStrike" baseline="0" dirty="0">
                          <a:solidFill>
                            <a:srgbClr val="FFFFFF"/>
                          </a:solidFill>
                          <a:latin typeface="Calibri"/>
                        </a:rPr>
                        <a:t> Ano 2023</a:t>
                      </a:r>
                      <a:endParaRPr lang="pt-BR" sz="1300" b="1" i="1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GESTÃO ESPORTIVA E LAZER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1.654.000,00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72000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GESTÃO DE OBRAS E URBANISMO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7.243.000,00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72000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GESTÃO AGRICOLA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1.858.000,00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72000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GESTÃO DE DESENVOLVIMENTO ECONOMICO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816.000,00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72000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GESTÃO JURIDICA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1.912.000,00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72000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GESTÃO ADMINISTRATIVA.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3.802.000,00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25</a:t>
            </a:fld>
            <a:endParaRPr lang="pt-BR" dirty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43613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 animBg="1"/>
      <p:bldP spid="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5" name="Retângulo 4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115616" y="1000112"/>
            <a:ext cx="748883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DESCRIÇÃO DOS PROGRAMAS</a:t>
            </a:r>
            <a:br>
              <a:rPr lang="pt-BR" sz="2400" dirty="0"/>
            </a:br>
            <a:endParaRPr lang="pt-BR" sz="2200" b="1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194737"/>
              </p:ext>
            </p:extLst>
          </p:nvPr>
        </p:nvGraphicFramePr>
        <p:xfrm>
          <a:off x="1979712" y="1430999"/>
          <a:ext cx="6048672" cy="3518033"/>
        </p:xfrm>
        <a:graphic>
          <a:graphicData uri="http://schemas.openxmlformats.org/drawingml/2006/table">
            <a:tbl>
              <a:tblPr/>
              <a:tblGrid>
                <a:gridCol w="4608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938"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ESPECIFICAÇÃO</a:t>
                      </a:r>
                    </a:p>
                  </a:txBody>
                  <a:tcPr marL="9525" marR="9525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Previsto</a:t>
                      </a:r>
                      <a:r>
                        <a:rPr lang="pt-BR" sz="1300" b="1" i="1" u="none" strike="noStrike" baseline="0" dirty="0">
                          <a:solidFill>
                            <a:srgbClr val="FFFFFF"/>
                          </a:solidFill>
                          <a:latin typeface="Calibri"/>
                        </a:rPr>
                        <a:t> Ano 2023</a:t>
                      </a:r>
                      <a:endParaRPr lang="pt-BR" sz="1300" b="1" i="1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GESTÃO SAUDÁVEL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48.127.000,00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72000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GESTÃO DE SEGURANÇA PÚBLICA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3.238.000,00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72000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GESTÃO INSTITUCIONAL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72000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GESTÃO AMBIENTAL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72000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GESTÃO DE SERVIÇOS PUBLICOS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19.073.000,00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72000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RESERVA DE CONTINGENCIA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26</a:t>
            </a:fld>
            <a:endParaRPr lang="pt-BR" dirty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75512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 animBg="1"/>
      <p:bldP spid="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5" name="Retângulo 4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115616" y="1000112"/>
            <a:ext cx="748883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DESCRIÇÃO DOS PROGRAMAS</a:t>
            </a:r>
            <a:br>
              <a:rPr lang="pt-BR" sz="2400" dirty="0"/>
            </a:br>
            <a:endParaRPr lang="pt-BR" sz="2200" b="1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235639"/>
              </p:ext>
            </p:extLst>
          </p:nvPr>
        </p:nvGraphicFramePr>
        <p:xfrm>
          <a:off x="1979712" y="1550218"/>
          <a:ext cx="6048672" cy="3025212"/>
        </p:xfrm>
        <a:graphic>
          <a:graphicData uri="http://schemas.openxmlformats.org/drawingml/2006/table">
            <a:tbl>
              <a:tblPr/>
              <a:tblGrid>
                <a:gridCol w="4608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938"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ESPECIFICAÇÃO</a:t>
                      </a:r>
                    </a:p>
                  </a:txBody>
                  <a:tcPr marL="9525" marR="9525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300" b="1" i="1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Previsto</a:t>
                      </a:r>
                      <a:r>
                        <a:rPr lang="pt-BR" sz="1300" b="1" i="1" u="none" strike="noStrike" baseline="0" dirty="0">
                          <a:solidFill>
                            <a:srgbClr val="FFFFFF"/>
                          </a:solidFill>
                          <a:latin typeface="Calibri"/>
                        </a:rPr>
                        <a:t> Ano 2023</a:t>
                      </a:r>
                      <a:endParaRPr lang="pt-BR" sz="1300" b="1" i="1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GESTÃO CONTROLE INTERNO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114.000,00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72000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GESTÃO TECNOLOGICA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288.000,00</a:t>
                      </a:r>
                    </a:p>
                  </a:txBody>
                  <a:tcPr marL="9525" marR="72000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593128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72000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184626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GESTÃO DE MOBILIDADE E PLANEJAMENTO VIARIO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5.082.000,00</a:t>
                      </a:r>
                    </a:p>
                  </a:txBody>
                  <a:tcPr marL="9525" marR="72000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719657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72000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08349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GESTÃO DE OUVIDORIA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278.000,00</a:t>
                      </a:r>
                    </a:p>
                  </a:txBody>
                  <a:tcPr marL="9525" marR="72000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228209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72000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848772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TOTAL DOS PROGRAMAS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193.388.950,00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573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72000" marT="79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27</a:t>
            </a:fld>
            <a:endParaRPr lang="pt-BR" dirty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29279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 animBg="1"/>
      <p:bldP spid="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4" name="Retângulo 3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2285984" y="2559842"/>
            <a:ext cx="5072098" cy="1012038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pt-BR" sz="4800" b="1" dirty="0"/>
              <a:t>Obrigado a todos pela atenção !</a:t>
            </a:r>
            <a:endParaRPr kumimoji="0" lang="pt-BR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Paralelogramo 6"/>
          <p:cNvSpPr/>
          <p:nvPr/>
        </p:nvSpPr>
        <p:spPr>
          <a:xfrm rot="1161891">
            <a:off x="8559437" y="4636737"/>
            <a:ext cx="1581050" cy="142876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28</a:t>
            </a:fld>
            <a:endParaRPr lang="pt-BR" dirty="0"/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4" name="Retângulo 3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Paralelogramo 6"/>
          <p:cNvSpPr/>
          <p:nvPr/>
        </p:nvSpPr>
        <p:spPr>
          <a:xfrm rot="1161891">
            <a:off x="8559437" y="4636737"/>
            <a:ext cx="1581050" cy="142876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3</a:t>
            </a:fld>
            <a:endParaRPr lang="pt-BR" dirty="0"/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ítulo 1"/>
          <p:cNvSpPr txBox="1">
            <a:spLocks/>
          </p:cNvSpPr>
          <p:nvPr/>
        </p:nvSpPr>
        <p:spPr>
          <a:xfrm>
            <a:off x="2091224" y="1201316"/>
            <a:ext cx="5649128" cy="756652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HISTÓRICO</a:t>
            </a:r>
            <a:r>
              <a:rPr kumimoji="0" lang="pt-BR" sz="48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DA L.D.O.</a:t>
            </a:r>
            <a:endParaRPr kumimoji="0" lang="pt-BR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3995936" y="1941449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BASE LEGAL</a:t>
            </a:r>
          </a:p>
        </p:txBody>
      </p:sp>
      <p:sp>
        <p:nvSpPr>
          <p:cNvPr id="14" name="Elipse 13"/>
          <p:cNvSpPr/>
          <p:nvPr/>
        </p:nvSpPr>
        <p:spPr>
          <a:xfrm>
            <a:off x="792059" y="2343325"/>
            <a:ext cx="3857652" cy="1428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CONSTITUÇÃO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b="1" dirty="0">
                <a:solidFill>
                  <a:schemeClr val="tx1"/>
                </a:solidFill>
              </a:rPr>
              <a:t>FEDERAL DE 1988   Art. 165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3344152" y="4225652"/>
            <a:ext cx="3143272" cy="12858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Portaria 924 de 08 de julho de 2021. Aprovou 12° edição do Manual de Demonstrativos Fiscais - MDF</a:t>
            </a:r>
          </a:p>
        </p:txBody>
      </p:sp>
      <p:sp>
        <p:nvSpPr>
          <p:cNvPr id="12" name="Elipse 11"/>
          <p:cNvSpPr/>
          <p:nvPr/>
        </p:nvSpPr>
        <p:spPr>
          <a:xfrm>
            <a:off x="5195195" y="2343325"/>
            <a:ext cx="3857652" cy="1428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LEI DE RESPONSABILIDADE FISCAL L.C. 101/00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7" grpId="0" animBg="1"/>
      <p:bldP spid="11" grpId="0"/>
      <p:bldP spid="13" grpId="0"/>
      <p:bldP spid="14" grpId="0" animBg="1"/>
      <p:bldP spid="15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Espaço Reservado para Número de Slide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4</a:t>
            </a:fld>
            <a:endParaRPr lang="pt-BR" dirty="0"/>
          </a:p>
        </p:txBody>
      </p:sp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CaixaDeTexto 15"/>
          <p:cNvSpPr txBox="1"/>
          <p:nvPr/>
        </p:nvSpPr>
        <p:spPr>
          <a:xfrm>
            <a:off x="1250117" y="1201316"/>
            <a:ext cx="735811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/>
              <a:t>QUEM DEVE ELABORAR A L.D.O.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1250117" y="2647866"/>
            <a:ext cx="2214577" cy="400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UNIÃO</a:t>
            </a:r>
          </a:p>
        </p:txBody>
      </p:sp>
      <p:sp>
        <p:nvSpPr>
          <p:cNvPr id="18" name="CaixaDeTexto 8"/>
          <p:cNvSpPr txBox="1"/>
          <p:nvPr/>
        </p:nvSpPr>
        <p:spPr>
          <a:xfrm>
            <a:off x="2720885" y="3467010"/>
            <a:ext cx="2214627" cy="4001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000" b="1" dirty="0"/>
              <a:t>DISTRITO FEDERAL</a:t>
            </a:r>
          </a:p>
        </p:txBody>
      </p:sp>
      <p:sp>
        <p:nvSpPr>
          <p:cNvPr id="19" name="CaixaDeTexto 8"/>
          <p:cNvSpPr txBox="1"/>
          <p:nvPr/>
        </p:nvSpPr>
        <p:spPr>
          <a:xfrm>
            <a:off x="4427984" y="4297660"/>
            <a:ext cx="2214550" cy="4000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000" b="1" dirty="0"/>
              <a:t>ESTADOS</a:t>
            </a:r>
          </a:p>
        </p:txBody>
      </p:sp>
      <p:sp>
        <p:nvSpPr>
          <p:cNvPr id="20" name="CaixaDeTexto 8"/>
          <p:cNvSpPr txBox="1"/>
          <p:nvPr/>
        </p:nvSpPr>
        <p:spPr>
          <a:xfrm>
            <a:off x="6228184" y="5089748"/>
            <a:ext cx="2214628" cy="4000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000" b="1" dirty="0"/>
              <a:t>MUNICIPIOS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/>
      <p:bldP spid="13" grpId="0" animBg="1"/>
      <p:bldP spid="16" grpId="0"/>
      <p:bldP spid="17" grpId="0" animBg="1"/>
      <p:bldP spid="18" grpId="0" animBg="1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4" name="Retângulo 3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Paralelogramo 6"/>
          <p:cNvSpPr/>
          <p:nvPr/>
        </p:nvSpPr>
        <p:spPr>
          <a:xfrm rot="1161891">
            <a:off x="8559437" y="4636737"/>
            <a:ext cx="1581050" cy="142876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5</a:t>
            </a:fld>
            <a:endParaRPr lang="pt-BR" dirty="0"/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aixaDeTexto 10"/>
          <p:cNvSpPr txBox="1"/>
          <p:nvPr/>
        </p:nvSpPr>
        <p:spPr>
          <a:xfrm>
            <a:off x="1246571" y="1273324"/>
            <a:ext cx="735811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/>
              <a:t>PRAZO PARA ENVIO AO LEGISLATIVO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939749" y="2915172"/>
            <a:ext cx="5000660" cy="400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P.P.A. 2022 À 2025 – Esta em Vigor</a:t>
            </a:r>
          </a:p>
        </p:txBody>
      </p:sp>
      <p:sp>
        <p:nvSpPr>
          <p:cNvPr id="13" name="CaixaDeTexto 8"/>
          <p:cNvSpPr txBox="1"/>
          <p:nvPr/>
        </p:nvSpPr>
        <p:spPr>
          <a:xfrm>
            <a:off x="2107418" y="3721596"/>
            <a:ext cx="4929163" cy="7078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000" b="1" dirty="0"/>
              <a:t>L.D.O. 2023 – Prazo 30 de Abril </a:t>
            </a:r>
          </a:p>
          <a:p>
            <a:pPr algn="ctr"/>
            <a:r>
              <a:rPr lang="pt-BR" sz="2000" b="1" dirty="0"/>
              <a:t>Constituição Estadual</a:t>
            </a:r>
          </a:p>
        </p:txBody>
      </p:sp>
      <p:sp>
        <p:nvSpPr>
          <p:cNvPr id="14" name="CaixaDeTexto 8"/>
          <p:cNvSpPr txBox="1"/>
          <p:nvPr/>
        </p:nvSpPr>
        <p:spPr>
          <a:xfrm>
            <a:off x="3440079" y="4585692"/>
            <a:ext cx="4357694" cy="7078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000" b="1" dirty="0"/>
              <a:t>L.O.A. 2023 – Prazo 30 de Setembro – Constituição Estadual</a:t>
            </a:r>
          </a:p>
        </p:txBody>
      </p:sp>
    </p:spTree>
    <p:extLst>
      <p:ext uri="{BB962C8B-B14F-4D97-AF65-F5344CB8AC3E}">
        <p14:creationId xmlns:p14="http://schemas.microsoft.com/office/powerpoint/2010/main" val="33802693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7" grpId="0" animBg="1"/>
      <p:bldP spid="11" grpId="0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6" name="Retângulo 5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6</a:t>
            </a:fld>
            <a:endParaRPr lang="pt-BR" dirty="0"/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CaixaDeTexto 19"/>
          <p:cNvSpPr txBox="1"/>
          <p:nvPr/>
        </p:nvSpPr>
        <p:spPr>
          <a:xfrm>
            <a:off x="2267744" y="1417340"/>
            <a:ext cx="54292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/>
              <a:t>ABRANGÊNCIA DA L.D.O. NO MUNICÍPIO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2110552" y="2903315"/>
            <a:ext cx="2286016" cy="107721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pt-BR" sz="3200" b="1" dirty="0"/>
              <a:t>PODER EXECUTIVO</a:t>
            </a:r>
          </a:p>
        </p:txBody>
      </p:sp>
      <p:sp>
        <p:nvSpPr>
          <p:cNvPr id="22" name="CaixaDeTexto 8"/>
          <p:cNvSpPr txBox="1"/>
          <p:nvPr/>
        </p:nvSpPr>
        <p:spPr>
          <a:xfrm>
            <a:off x="5194335" y="4225652"/>
            <a:ext cx="2428918" cy="10772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3200" b="1" dirty="0"/>
              <a:t>PODER LEGISLATIVO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20" grpId="0"/>
      <p:bldP spid="21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6" name="Retângulo 5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7</a:t>
            </a:fld>
            <a:endParaRPr lang="pt-BR" dirty="0"/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CaixaDeTexto 19"/>
          <p:cNvSpPr txBox="1"/>
          <p:nvPr/>
        </p:nvSpPr>
        <p:spPr>
          <a:xfrm>
            <a:off x="2267744" y="1417340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/>
              <a:t>OBJETIVOS ESTRATÉGICOS</a:t>
            </a:r>
          </a:p>
        </p:txBody>
      </p:sp>
      <p:sp>
        <p:nvSpPr>
          <p:cNvPr id="4" name="Retângulo 3"/>
          <p:cNvSpPr/>
          <p:nvPr/>
        </p:nvSpPr>
        <p:spPr>
          <a:xfrm>
            <a:off x="1187624" y="2138264"/>
            <a:ext cx="763284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ctr"/>
            <a:r>
              <a:rPr lang="pt-BR" sz="2800" i="1" dirty="0"/>
              <a:t>I- Desenvolvimento sustentável da cidade;</a:t>
            </a:r>
          </a:p>
          <a:p>
            <a:pPr algn="just" fontAlgn="ctr"/>
            <a:endParaRPr lang="pt-BR" sz="2800" i="1" dirty="0"/>
          </a:p>
          <a:p>
            <a:pPr algn="just" fontAlgn="ctr"/>
            <a:r>
              <a:rPr lang="pt-BR" sz="2800" i="1" dirty="0"/>
              <a:t>II- Gestão Ética, Democrática e Eficiente;</a:t>
            </a:r>
          </a:p>
          <a:p>
            <a:pPr algn="just" fontAlgn="ctr"/>
            <a:endParaRPr lang="pt-BR" sz="2800" i="1" dirty="0"/>
          </a:p>
          <a:p>
            <a:pPr algn="just" fontAlgn="ctr"/>
            <a:r>
              <a:rPr lang="pt-BR" sz="2800" i="1" dirty="0"/>
              <a:t>III- Desenvolvimento Urbano;</a:t>
            </a:r>
          </a:p>
          <a:p>
            <a:pPr algn="just" fontAlgn="ctr"/>
            <a:endParaRPr lang="pt-BR" sz="2800" i="1" dirty="0"/>
          </a:p>
          <a:p>
            <a:pPr algn="just" fontAlgn="ctr"/>
            <a:r>
              <a:rPr lang="pt-BR" sz="2800" i="1" dirty="0"/>
              <a:t>IV- Evolução na transparência pública.</a:t>
            </a:r>
          </a:p>
        </p:txBody>
      </p:sp>
    </p:spTree>
    <p:extLst>
      <p:ext uri="{BB962C8B-B14F-4D97-AF65-F5344CB8AC3E}">
        <p14:creationId xmlns:p14="http://schemas.microsoft.com/office/powerpoint/2010/main" val="42875751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6" name="Retângulo 5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8</a:t>
            </a:fld>
            <a:endParaRPr lang="pt-BR" dirty="0"/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CaixaDeTexto 19"/>
          <p:cNvSpPr txBox="1"/>
          <p:nvPr/>
        </p:nvSpPr>
        <p:spPr>
          <a:xfrm>
            <a:off x="1331640" y="1417340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PRIORIDADES DA ADMINISTRAÇÃO</a:t>
            </a:r>
          </a:p>
        </p:txBody>
      </p:sp>
      <p:sp>
        <p:nvSpPr>
          <p:cNvPr id="4" name="Retângulo 3"/>
          <p:cNvSpPr/>
          <p:nvPr/>
        </p:nvSpPr>
        <p:spPr>
          <a:xfrm>
            <a:off x="1331640" y="2425452"/>
            <a:ext cx="712879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ctr"/>
            <a:r>
              <a:rPr lang="pt-BR" i="1" dirty="0"/>
              <a:t>                  </a:t>
            </a:r>
            <a:r>
              <a:rPr lang="pt-BR" sz="2800" i="1" dirty="0"/>
              <a:t>As metas da Administração Municipal para o exercício de 2023 estão estabelecidas por Programas e Ações;</a:t>
            </a:r>
          </a:p>
          <a:p>
            <a:pPr algn="just" fontAlgn="ctr"/>
            <a:r>
              <a:rPr lang="pt-BR" sz="2800" i="1" dirty="0"/>
              <a:t>Contendo: Programa, Ação, Indicador, Meta Física, Unidade de Medida e o Custo Financeiro.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0981416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928674"/>
            <a:ext cx="714348" cy="47863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2720885" y="-20"/>
            <a:ext cx="49023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/>
              <a:t>PREFEITURA MUNICIPAL DE JARINU</a:t>
            </a:r>
          </a:p>
          <a:p>
            <a:pPr algn="ctr"/>
            <a:r>
              <a:rPr lang="pt-BR" sz="2500" b="1" dirty="0"/>
              <a:t>Secretaria de Finanças</a:t>
            </a:r>
          </a:p>
        </p:txBody>
      </p:sp>
      <p:sp>
        <p:nvSpPr>
          <p:cNvPr id="6" name="Retângulo 5"/>
          <p:cNvSpPr/>
          <p:nvPr/>
        </p:nvSpPr>
        <p:spPr>
          <a:xfrm>
            <a:off x="714348" y="928674"/>
            <a:ext cx="8429652" cy="11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4FCA-4ABC-4D1F-A882-70A99CDF2B59}" type="slidenum">
              <a:rPr lang="pt-BR" smtClean="0"/>
              <a:pPr/>
              <a:t>9</a:t>
            </a:fld>
            <a:endParaRPr lang="pt-BR" dirty="0"/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60" y="24503"/>
            <a:ext cx="1152128" cy="90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CaixaDeTexto 19"/>
          <p:cNvSpPr txBox="1"/>
          <p:nvPr/>
        </p:nvSpPr>
        <p:spPr>
          <a:xfrm>
            <a:off x="1115616" y="1417340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ORIENTAÇÃO PARA ELABORAÇÃO DA LOA</a:t>
            </a:r>
          </a:p>
        </p:txBody>
      </p:sp>
      <p:sp>
        <p:nvSpPr>
          <p:cNvPr id="2" name="Retângulo 1"/>
          <p:cNvSpPr/>
          <p:nvPr/>
        </p:nvSpPr>
        <p:spPr>
          <a:xfrm>
            <a:off x="1551782" y="3013874"/>
            <a:ext cx="701728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ctr"/>
            <a:r>
              <a:rPr lang="pt-BR" sz="2600" i="1" dirty="0"/>
              <a:t>             A Lei Orçamentária para 2023, obedecerá entre outros, ao Principio da Transparência e do Equilíbrio entre receitas e despesas. </a:t>
            </a:r>
          </a:p>
          <a:p>
            <a:pPr algn="just" fontAlgn="ctr"/>
            <a:r>
              <a:rPr lang="pt-BR" sz="2600" i="1" dirty="0"/>
              <a:t>             Será elaborada pelas bases estabelecidas pelas ODS (Objetivos de Desenvolvimento Sustentável da ONU.</a:t>
            </a:r>
          </a:p>
        </p:txBody>
      </p:sp>
    </p:spTree>
    <p:extLst>
      <p:ext uri="{BB962C8B-B14F-4D97-AF65-F5344CB8AC3E}">
        <p14:creationId xmlns:p14="http://schemas.microsoft.com/office/powerpoint/2010/main" val="23703410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20" grpId="0"/>
      <p:bldP spid="2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35843</TotalTime>
  <Words>1431</Words>
  <Application>Microsoft Office PowerPoint</Application>
  <PresentationFormat>Apresentação na tela (16:10)</PresentationFormat>
  <Paragraphs>427</Paragraphs>
  <Slides>28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31" baseType="lpstr">
      <vt:lpstr>Arial</vt:lpstr>
      <vt:lpstr>Calibri</vt:lpstr>
      <vt:lpstr>Tema do Office</vt:lpstr>
      <vt:lpstr>Audiência Pública  L.D.O. Lei de Diretrizes Orçamentárias Exercício 2023 </vt:lpstr>
      <vt:lpstr> É uma  LEI DE INICIATIVA DO PODER EXECUTIVO que estabelece normas, metas e limites relacionados ao processo orçamentário, de acordo com o estabelecido na CONSTITUIÇÃO FEDERAL e na LEI DE RESPONSABILIDADE FISCAL (L.C.101/00).                      Sua elaboração é anual.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fabio.canteli</dc:creator>
  <cp:lastModifiedBy>Sandro Cazela</cp:lastModifiedBy>
  <cp:revision>782</cp:revision>
  <cp:lastPrinted>2022-04-25T19:19:03Z</cp:lastPrinted>
  <dcterms:created xsi:type="dcterms:W3CDTF">2013-10-30T16:15:04Z</dcterms:created>
  <dcterms:modified xsi:type="dcterms:W3CDTF">2022-04-25T19:59:41Z</dcterms:modified>
</cp:coreProperties>
</file>