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86" r:id="rId3"/>
    <p:sldId id="266" r:id="rId4"/>
    <p:sldId id="256" r:id="rId5"/>
    <p:sldId id="314" r:id="rId6"/>
    <p:sldId id="259" r:id="rId7"/>
    <p:sldId id="315" r:id="rId8"/>
    <p:sldId id="316" r:id="rId9"/>
    <p:sldId id="317" r:id="rId10"/>
    <p:sldId id="319" r:id="rId11"/>
    <p:sldId id="321" r:id="rId12"/>
    <p:sldId id="320" r:id="rId13"/>
    <p:sldId id="323" r:id="rId14"/>
    <p:sldId id="335" r:id="rId15"/>
    <p:sldId id="287" r:id="rId16"/>
    <p:sldId id="342" r:id="rId17"/>
    <p:sldId id="327" r:id="rId18"/>
    <p:sldId id="329" r:id="rId19"/>
    <p:sldId id="330" r:id="rId20"/>
    <p:sldId id="331" r:id="rId21"/>
    <p:sldId id="332" r:id="rId22"/>
    <p:sldId id="333" r:id="rId23"/>
    <p:sldId id="334" r:id="rId24"/>
    <p:sldId id="344" r:id="rId25"/>
    <p:sldId id="345" r:id="rId26"/>
    <p:sldId id="346" r:id="rId27"/>
    <p:sldId id="347" r:id="rId28"/>
    <p:sldId id="302" r:id="rId29"/>
  </p:sldIdLst>
  <p:sldSz cx="9144000" cy="5715000" type="screen16x1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DF6"/>
    <a:srgbClr val="E0E9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1" autoAdjust="0"/>
    <p:restoredTop sz="79929" autoAdjust="0"/>
  </p:normalViewPr>
  <p:slideViewPr>
    <p:cSldViewPr>
      <p:cViewPr varScale="1">
        <p:scale>
          <a:sx n="95" d="100"/>
          <a:sy n="95" d="100"/>
        </p:scale>
        <p:origin x="498" y="9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1061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51" cy="496094"/>
          </a:xfrm>
          <a:prstGeom prst="rect">
            <a:avLst/>
          </a:prstGeom>
        </p:spPr>
        <p:txBody>
          <a:bodyPr vert="horz" lIns="91246" tIns="45624" rIns="91246" bIns="4562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730" y="1"/>
            <a:ext cx="2946351" cy="496094"/>
          </a:xfrm>
          <a:prstGeom prst="rect">
            <a:avLst/>
          </a:prstGeom>
        </p:spPr>
        <p:txBody>
          <a:bodyPr vert="horz" lIns="91246" tIns="45624" rIns="91246" bIns="45624" rtlCol="0"/>
          <a:lstStyle>
            <a:lvl1pPr algn="r">
              <a:defRPr sz="1200"/>
            </a:lvl1pPr>
          </a:lstStyle>
          <a:p>
            <a:fld id="{9F8D1FB2-F8DC-49C8-888C-352B7F5CDC0B}" type="datetimeFigureOut">
              <a:rPr lang="pt-BR" smtClean="0"/>
              <a:pPr/>
              <a:t>19/04/2021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44538"/>
            <a:ext cx="59531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6" tIns="45624" rIns="91246" bIns="4562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928" y="4715274"/>
            <a:ext cx="5437821" cy="4466433"/>
          </a:xfrm>
          <a:prstGeom prst="rect">
            <a:avLst/>
          </a:prstGeom>
        </p:spPr>
        <p:txBody>
          <a:bodyPr vert="horz" lIns="91246" tIns="45624" rIns="91246" bIns="45624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8960"/>
            <a:ext cx="2946351" cy="496093"/>
          </a:xfrm>
          <a:prstGeom prst="rect">
            <a:avLst/>
          </a:prstGeom>
        </p:spPr>
        <p:txBody>
          <a:bodyPr vert="horz" lIns="91246" tIns="45624" rIns="91246" bIns="4562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730" y="9428960"/>
            <a:ext cx="2946351" cy="496093"/>
          </a:xfrm>
          <a:prstGeom prst="rect">
            <a:avLst/>
          </a:prstGeom>
        </p:spPr>
        <p:txBody>
          <a:bodyPr vert="horz" lIns="91246" tIns="45624" rIns="91246" bIns="45624" rtlCol="0" anchor="b"/>
          <a:lstStyle>
            <a:lvl1pPr algn="r">
              <a:defRPr sz="1200"/>
            </a:lvl1pPr>
          </a:lstStyle>
          <a:p>
            <a:fld id="{2458A150-1025-4585-8F64-B84457BFF9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5470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82C4-CD4B-4AC3-9497-5B4F3649F4DA}" type="datetime1">
              <a:rPr lang="pt-BR" smtClean="0"/>
              <a:pPr/>
              <a:t>19/04/2021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B3E5-38AB-4D70-A00D-B9B2F8BC91EF}" type="datetime1">
              <a:rPr lang="pt-BR" smtClean="0"/>
              <a:pPr/>
              <a:t>19/04/2021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E630-1C05-486E-824D-65A5F02E5829}" type="datetime1">
              <a:rPr lang="pt-BR" smtClean="0"/>
              <a:pPr/>
              <a:t>19/04/2021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3320-7AC1-4DB4-83FE-0639D1901338}" type="datetime1">
              <a:rPr lang="pt-BR" smtClean="0"/>
              <a:pPr/>
              <a:t>19/04/2021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C3FF-7EA4-4266-AFA7-B3A6E1E03824}" type="datetime1">
              <a:rPr lang="pt-BR" smtClean="0"/>
              <a:pPr/>
              <a:t>19/04/2021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7115-440D-4E4E-B8DE-25A117C0124C}" type="datetime1">
              <a:rPr lang="pt-BR" smtClean="0"/>
              <a:pPr/>
              <a:t>19/04/2021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1C7C-2C27-4BB6-8249-16752902A4AA}" type="datetime1">
              <a:rPr lang="pt-BR" smtClean="0"/>
              <a:pPr/>
              <a:t>19/04/2021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F897-6D5D-408C-8C0C-A24F253D4B2C}" type="datetime1">
              <a:rPr lang="pt-BR" smtClean="0"/>
              <a:pPr/>
              <a:t>19/04/2021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87DD-EC39-4A48-88F5-984D6A0E2276}" type="datetime1">
              <a:rPr lang="pt-BR" smtClean="0"/>
              <a:pPr/>
              <a:t>19/04/2021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C6F3-53CE-45E1-9450-758F1AB461B6}" type="datetime1">
              <a:rPr lang="pt-BR" smtClean="0"/>
              <a:pPr/>
              <a:t>19/04/2021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CEA9-DA02-464C-B6C5-FCF8074F2111}" type="datetime1">
              <a:rPr lang="pt-BR" smtClean="0"/>
              <a:pPr/>
              <a:t>19/04/2021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518DF-A6B8-468D-A96E-6D6570DAC852}" type="datetime1">
              <a:rPr lang="pt-BR" smtClean="0"/>
              <a:pPr/>
              <a:t>19/04/2021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1345332"/>
            <a:ext cx="7560840" cy="3069695"/>
          </a:xfrm>
        </p:spPr>
        <p:txBody>
          <a:bodyPr>
            <a:normAutofit fontScale="90000"/>
          </a:bodyPr>
          <a:lstStyle/>
          <a:p>
            <a:r>
              <a:rPr lang="pt-BR" sz="4800" b="1" dirty="0"/>
              <a:t>Audiência Pública</a:t>
            </a:r>
            <a:br>
              <a:rPr lang="pt-BR" sz="4800" b="1" dirty="0"/>
            </a:br>
            <a:r>
              <a:rPr lang="pt-BR" sz="4800" b="1" dirty="0"/>
              <a:t> L.D.O.</a:t>
            </a:r>
            <a:br>
              <a:rPr lang="pt-BR" sz="4800" b="1" dirty="0"/>
            </a:br>
            <a:r>
              <a:rPr lang="pt-BR" sz="4800" b="1" dirty="0"/>
              <a:t>Lei de Diretrizes Orçamentárias</a:t>
            </a:r>
            <a:br>
              <a:rPr lang="pt-BR" sz="4800" b="1" dirty="0"/>
            </a:br>
            <a:r>
              <a:rPr lang="pt-BR" sz="4800" b="1" dirty="0"/>
              <a:t>Exercício 2022</a:t>
            </a:r>
            <a:br>
              <a:rPr lang="pt-BR" sz="4800" b="1" dirty="0"/>
            </a:br>
            <a:endParaRPr lang="pt-BR" sz="4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3643307" y="4524387"/>
            <a:ext cx="1920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u="sng" dirty="0"/>
              <a:t>Bem Vindos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9" name="Paralelogramo 8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</a:t>
            </a:fld>
            <a:endParaRPr lang="pt-BR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9" grpId="0" animBg="1"/>
      <p:bldP spid="10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10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1115616" y="141734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ORIENTAÇÃO PARA ELABORAÇÃO DA LOA</a:t>
            </a:r>
          </a:p>
        </p:txBody>
      </p:sp>
      <p:sp>
        <p:nvSpPr>
          <p:cNvPr id="2" name="Retângulo 1"/>
          <p:cNvSpPr/>
          <p:nvPr/>
        </p:nvSpPr>
        <p:spPr>
          <a:xfrm>
            <a:off x="1515160" y="3073524"/>
            <a:ext cx="71612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sz="2800" i="1" dirty="0"/>
              <a:t>             A Lei Orçamentária atenderá, na fixação da despesa e na estimativa da receita, atenção aos princípios de:</a:t>
            </a:r>
          </a:p>
        </p:txBody>
      </p:sp>
    </p:spTree>
    <p:extLst>
      <p:ext uri="{BB962C8B-B14F-4D97-AF65-F5344CB8AC3E}">
        <p14:creationId xmlns:p14="http://schemas.microsoft.com/office/powerpoint/2010/main" val="1677687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11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1115616" y="141734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ORIENTAÇÃO PARA ELABORAÇÃO DA LOA</a:t>
            </a:r>
          </a:p>
        </p:txBody>
      </p:sp>
      <p:sp>
        <p:nvSpPr>
          <p:cNvPr id="2" name="Retângulo 1"/>
          <p:cNvSpPr/>
          <p:nvPr/>
        </p:nvSpPr>
        <p:spPr>
          <a:xfrm>
            <a:off x="1043608" y="2651225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sz="2800" i="1" dirty="0"/>
              <a:t> I- Prioridade de investimento nas áreas sociais;</a:t>
            </a:r>
          </a:p>
          <a:p>
            <a:pPr algn="just" fontAlgn="ctr"/>
            <a:r>
              <a:rPr lang="pt-BR" sz="2800" i="1" dirty="0"/>
              <a:t>II- Austeridade na Gestão dos recursos públicos;</a:t>
            </a:r>
          </a:p>
          <a:p>
            <a:pPr algn="just" fontAlgn="ctr"/>
            <a:r>
              <a:rPr lang="pt-BR" sz="2800" i="1" dirty="0"/>
              <a:t>III- Modernização na ação governamental;</a:t>
            </a:r>
          </a:p>
          <a:p>
            <a:pPr algn="just" fontAlgn="ctr"/>
            <a:r>
              <a:rPr lang="pt-BR" sz="2800" i="1" dirty="0"/>
              <a:t>IV- Princípio do equilíbrio orçamentário, tanto na previsão como na execução orçamentária.</a:t>
            </a:r>
          </a:p>
        </p:txBody>
      </p:sp>
    </p:spTree>
    <p:extLst>
      <p:ext uri="{BB962C8B-B14F-4D97-AF65-F5344CB8AC3E}">
        <p14:creationId xmlns:p14="http://schemas.microsoft.com/office/powerpoint/2010/main" val="7975280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12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1115616" y="141734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ORIENTAÇÃO PARA ELABORAÇÃO DA LOA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48754" y="3073524"/>
            <a:ext cx="7560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sz="2800" i="1" dirty="0"/>
              <a:t>           A Lei Orçamentária conterá reserva de contingencia que será fixada em no máximo 3 % da receita corrente liquida, prevista na proposta orçamentária.</a:t>
            </a:r>
          </a:p>
        </p:txBody>
      </p:sp>
    </p:spTree>
    <p:extLst>
      <p:ext uri="{BB962C8B-B14F-4D97-AF65-F5344CB8AC3E}">
        <p14:creationId xmlns:p14="http://schemas.microsoft.com/office/powerpoint/2010/main" val="17228129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13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1115616" y="141734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ORIENTAÇÃO PARA ELABORAÇÃO DA LOA</a:t>
            </a:r>
          </a:p>
        </p:txBody>
      </p:sp>
      <p:sp>
        <p:nvSpPr>
          <p:cNvPr id="2" name="Retângulo 1"/>
          <p:cNvSpPr/>
          <p:nvPr/>
        </p:nvSpPr>
        <p:spPr>
          <a:xfrm>
            <a:off x="1259632" y="2713484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sz="2800" i="1" dirty="0"/>
              <a:t>           Serão consignados na Lei Orçamentária recursos financeiros à Câmara Municipal, para atendimento ao disposto no inciso III do § 2º do art. 29 A da Constituição Federal, repassados na proporção de 1/12 avos, até dia 20 de cada mês.</a:t>
            </a:r>
          </a:p>
        </p:txBody>
      </p:sp>
    </p:spTree>
    <p:extLst>
      <p:ext uri="{BB962C8B-B14F-4D97-AF65-F5344CB8AC3E}">
        <p14:creationId xmlns:p14="http://schemas.microsoft.com/office/powerpoint/2010/main" val="31826262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285984" y="2559842"/>
            <a:ext cx="5072098" cy="101203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t-BR" sz="4800" b="1" dirty="0"/>
              <a:t>PREVISÃO DAS RECEITAS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Paralelogramo 6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14</a:t>
            </a:fld>
            <a:endParaRPr lang="pt-BR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91513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Estimativa das Receitas Orçamentárias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583766"/>
              </p:ext>
            </p:extLst>
          </p:nvPr>
        </p:nvGraphicFramePr>
        <p:xfrm>
          <a:off x="1907704" y="1442525"/>
          <a:ext cx="5532029" cy="3923398"/>
        </p:xfrm>
        <a:graphic>
          <a:graphicData uri="http://schemas.openxmlformats.org/drawingml/2006/table">
            <a:tbl>
              <a:tblPr/>
              <a:tblGrid>
                <a:gridCol w="3920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1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89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ESPECIFICAÇÃO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 2022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Receita Corrente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160.770.000,00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096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Impostos, Taxas e Contribuições de Melhorias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51.947.000,00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Receita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de Contribuições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2.574.000,00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Receita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Patrimonial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Receita de Serviços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Transferências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Correntes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105.471.000,00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Outras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Receitas Correntes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659.000,00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413"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Receita</a:t>
                      </a:r>
                      <a:r>
                        <a:rPr lang="pt-BR" sz="1600" b="1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de Capital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1443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Dedução da receita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-15.183.000,00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pt-BR" sz="1600" b="1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DA RECEITA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145.800.000,00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15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285984" y="2559842"/>
            <a:ext cx="5072098" cy="101203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t-BR" sz="4800" b="1" dirty="0"/>
              <a:t>PREVISÃO DAS DESPESAS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Paralelogramo 6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16</a:t>
            </a:fld>
            <a:endParaRPr lang="pt-BR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9115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73518"/>
              </p:ext>
            </p:extLst>
          </p:nvPr>
        </p:nvGraphicFramePr>
        <p:xfrm>
          <a:off x="899593" y="1489348"/>
          <a:ext cx="7992887" cy="3691234"/>
        </p:xfrm>
        <a:graphic>
          <a:graphicData uri="http://schemas.openxmlformats.org/drawingml/2006/table">
            <a:tbl>
              <a:tblPr/>
              <a:tblGrid>
                <a:gridCol w="1737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4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0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2022</a:t>
                      </a:r>
                      <a:endParaRPr lang="pt-BR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01.00.00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LEGISLATIVO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3.494.400,00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01.01.00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Câmara Municipal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3.494.400,00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01.01.01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Câmara Municipal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3.494.400,00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02.00.00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EXECUTIVO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142.305.600,00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02.01.00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SECRETARIA MUNICIPAL DE GOVERNO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1.685.000,00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02.01.00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1.685.000,00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02.02.00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SECRETARIA MUNICIPAL DE ADMINISTRAÇÃO GERAL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7.470.000,00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02.02.01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7.470.000,00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17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54318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84758" y="988205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747350"/>
              </p:ext>
            </p:extLst>
          </p:nvPr>
        </p:nvGraphicFramePr>
        <p:xfrm>
          <a:off x="899593" y="1489348"/>
          <a:ext cx="8064896" cy="3783393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02.03.00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SECRETARIA MUNICIPAL DE FINANÇAS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8.480.000,00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02.03.01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</a:t>
                      </a:r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8.480.000,00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02.04.00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SECRETARIA MUNICIPAL DE EDUCAÇÃO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48.101.000,000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02.04.01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</a:t>
                      </a:r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02.04.02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Ensino Básico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15.580.000,00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02.04.03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FUNDEB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23.057.000,00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02.04.04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Transporte de Alunos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4.744.695,00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02.04.05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Merenda Escolar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1.607.305,00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02.04.06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Salario Educação - QSE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3.092.000,00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02848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18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5726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049555"/>
              </p:ext>
            </p:extLst>
          </p:nvPr>
        </p:nvGraphicFramePr>
        <p:xfrm>
          <a:off x="899593" y="1464262"/>
          <a:ext cx="8064896" cy="3769503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2022</a:t>
                      </a:r>
                      <a:endParaRPr lang="pt-BR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02.05.00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MUNICIPAL DE ESPORTE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1.215.000,000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02.05.01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1.215.000,00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126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02.06.00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DE MUNICIPAL DE SAUDE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43.573.027,64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02.06.01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Fundo Municipal de Saúde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43.573.027,64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703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02.07.00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SECRETARIA MUNICIPAL DE ASSISTENCIA E DESENVOLVIMENTO SOCIAL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3.979.672,360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02.07.01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Fundo Municipal de Assistência Social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2.708.400,00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02.07.02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Fundo Social de Solidariedade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02.07.03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Conselho Tutelar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27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02.07.04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Auxílios e Subvenções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1.128.364,87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19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48393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1538" y="1369209"/>
            <a:ext cx="7786742" cy="3512368"/>
          </a:xfrm>
        </p:spPr>
        <p:txBody>
          <a:bodyPr>
            <a:noAutofit/>
          </a:bodyPr>
          <a:lstStyle/>
          <a:p>
            <a:r>
              <a:rPr lang="pt-BR" sz="2800" b="1" dirty="0"/>
              <a:t> É uma  LEI DE INICIATIVA DO PODER EXECUTIVO que estabelece normas, metas e limites relacionados ao processo orçamentário, de acordo com o estabelecido na CONSTITUIÇÃO FEDERAL e na LEI DE RESPONSABILIDADE FISCAL (L.C.101/00).</a:t>
            </a:r>
            <a:br>
              <a:rPr lang="pt-BR" sz="2800" b="1" dirty="0"/>
            </a:br>
            <a:br>
              <a:rPr lang="pt-BR" sz="2800" b="1" dirty="0"/>
            </a:br>
            <a:r>
              <a:rPr lang="pt-BR" sz="2800" b="1" dirty="0"/>
              <a:t>                    Sua elaboração é anual. </a:t>
            </a:r>
            <a:endParaRPr lang="pt-BR" sz="2800" b="1" dirty="0"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9" name="Paralelogramo 8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</a:t>
            </a:fld>
            <a:endParaRPr lang="pt-BR" dirty="0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 animBg="1"/>
      <p:bldP spid="10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804483"/>
              </p:ext>
            </p:extLst>
          </p:nvPr>
        </p:nvGraphicFramePr>
        <p:xfrm>
          <a:off x="899593" y="1489348"/>
          <a:ext cx="8064896" cy="3679690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2022</a:t>
                      </a:r>
                      <a:endParaRPr lang="pt-BR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02.07.05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Fundo Municipal dos Direitos da Criança e Adolescente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52.907,49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9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     02.08.00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        SECRETARIA MUNICIPAL DE OBRAS E URBANISMO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1.825.000,00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02.08.01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1.045.000,00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02.08.02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Serviços Funerários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160.000,00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02.08.03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Habitação e Obras Publicas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620.000,00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1634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     02.09.00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        SECRETARIA MUNICIPAL DE TRANSPORTE E SERVIÇOS PUBLICOS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18.271.000,00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02.09.01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</a:t>
                      </a:r>
                      <a:r>
                        <a:rPr lang="pt-BR" sz="16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Secretaria e Repartições Subordinadas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18.206.000,00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02.09.03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Transporte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65.000,00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20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250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334224"/>
              </p:ext>
            </p:extLst>
          </p:nvPr>
        </p:nvGraphicFramePr>
        <p:xfrm>
          <a:off x="899593" y="1489348"/>
          <a:ext cx="8064896" cy="3920214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2022</a:t>
                      </a:r>
                      <a:endParaRPr lang="pt-BR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MUNICIPAL DE AGRICULTURA E MEIO AMBIENTE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1.749.581,30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9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02.10.01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298.000,00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02.10.02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Departamento de Agricultura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950.281,30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02.10.03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Departamento de Meio Ambiente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501.300,00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444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MUNICIPAL DE PLANEJAMENTO INDUSTRIA E COMERCIO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390.000,00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1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02.11.01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</a:t>
                      </a:r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Secretaria e Repartições Subordinadas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526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MUNICIPAL DE ASSUNTOS JURIDICOS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1.154.000,00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02.12.01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Secretaria e Repartições Subordinadas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414.000,00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037714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21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565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041572"/>
              </p:ext>
            </p:extLst>
          </p:nvPr>
        </p:nvGraphicFramePr>
        <p:xfrm>
          <a:off x="899593" y="1489348"/>
          <a:ext cx="8064896" cy="3798242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2022</a:t>
                      </a:r>
                      <a:endParaRPr lang="pt-BR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02.12.02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Procuradoria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740.000,00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9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MUNICIPAL DE ASSUNTOS PARLAMENTARES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285.000,00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02.13.01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285.000,00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444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MUNICIPAL DE ASSUNTOS DE SEGURANÇA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3.035.000,00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1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02.14.01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52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02.14.02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Departamento de Defesa Civil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02.14.03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Departamento de Transito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02.14.04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Guarda Municipal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1.635.000,00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22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75015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505405"/>
              </p:ext>
            </p:extLst>
          </p:nvPr>
        </p:nvGraphicFramePr>
        <p:xfrm>
          <a:off x="899593" y="1489348"/>
          <a:ext cx="8064896" cy="3315255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2022</a:t>
                      </a:r>
                      <a:endParaRPr lang="pt-BR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MUNICIPAL DE TURISMO, CULTURA E LAZER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991.718,70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9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02.15.01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256.000,00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02.15.02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Departamento de Cultura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470.718,70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02.15.03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Departamento de Turismo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265.000,00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444">
                <a:tc>
                  <a:txBody>
                    <a:bodyPr/>
                    <a:lstStyle/>
                    <a:p>
                      <a:pPr algn="l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02.17.00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 CONTROLADORIA MUNICIPAL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100.600,00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1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02.17.01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Controle Interno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100.600,00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526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r>
                        <a:rPr lang="pt-BR" sz="16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da L.D.O 2022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 145.800.000,00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23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3779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DESCRIÇÃO DOS PROGRAMAS</a:t>
            </a:r>
            <a:br>
              <a:rPr lang="pt-BR" sz="2400" dirty="0"/>
            </a:br>
            <a:endParaRPr lang="pt-BR" sz="2200" b="1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676112"/>
              </p:ext>
            </p:extLst>
          </p:nvPr>
        </p:nvGraphicFramePr>
        <p:xfrm>
          <a:off x="1979712" y="1430999"/>
          <a:ext cx="6048672" cy="3518033"/>
        </p:xfrm>
        <a:graphic>
          <a:graphicData uri="http://schemas.openxmlformats.org/drawingml/2006/table">
            <a:tbl>
              <a:tblPr/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ESPECIFICAÇÃO</a:t>
                      </a: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Previsto</a:t>
                      </a:r>
                      <a:r>
                        <a:rPr lang="pt-BR" sz="1300" b="1" i="1" u="none" strike="noStrike" baseline="0" dirty="0">
                          <a:solidFill>
                            <a:srgbClr val="FFFFFF"/>
                          </a:solidFill>
                          <a:latin typeface="Calibri"/>
                        </a:rPr>
                        <a:t> Ano 2022</a:t>
                      </a:r>
                      <a:endParaRPr lang="pt-BR" sz="13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LEGISLATIVA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3.494.400,00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GOVERNAMENTAL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1.685.000,00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EDUCACIONAL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48.101.000,00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TURISTICA, CULTURAL E LAZER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991.718,70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SOCIAL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3.979.672,36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FINANCEIRA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7.850.000,00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24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68812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DESCRIÇÃO DOS PROGRAMAS</a:t>
            </a:r>
            <a:br>
              <a:rPr lang="pt-BR" sz="2400" dirty="0"/>
            </a:br>
            <a:endParaRPr lang="pt-BR" sz="2200" b="1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020281"/>
              </p:ext>
            </p:extLst>
          </p:nvPr>
        </p:nvGraphicFramePr>
        <p:xfrm>
          <a:off x="1979712" y="1430999"/>
          <a:ext cx="6048672" cy="3518033"/>
        </p:xfrm>
        <a:graphic>
          <a:graphicData uri="http://schemas.openxmlformats.org/drawingml/2006/table">
            <a:tbl>
              <a:tblPr/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ESPECIFICAÇÃO</a:t>
                      </a: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Previsto</a:t>
                      </a:r>
                      <a:r>
                        <a:rPr lang="pt-BR" sz="1300" b="1" i="1" u="none" strike="noStrike" baseline="0" dirty="0">
                          <a:solidFill>
                            <a:srgbClr val="FFFFFF"/>
                          </a:solidFill>
                          <a:latin typeface="Calibri"/>
                        </a:rPr>
                        <a:t> Ano 2022</a:t>
                      </a:r>
                      <a:endParaRPr lang="pt-BR" sz="13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ESPORTIVA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1.215.000,00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DE OBRAS E URBANISMO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AGRICOLA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1.248.281,30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ESTRATÉGICA E TECNOLOGICA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390.000,00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JURIDICA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1.154.000,00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ADMINISTRATIVA.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7.470.000,00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25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3613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DESCRIÇÃO DOS PROGRAMAS</a:t>
            </a:r>
            <a:br>
              <a:rPr lang="pt-BR" sz="2400" dirty="0"/>
            </a:br>
            <a:endParaRPr lang="pt-BR" sz="2200" b="1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766359"/>
              </p:ext>
            </p:extLst>
          </p:nvPr>
        </p:nvGraphicFramePr>
        <p:xfrm>
          <a:off x="1979712" y="1430999"/>
          <a:ext cx="6048672" cy="3518033"/>
        </p:xfrm>
        <a:graphic>
          <a:graphicData uri="http://schemas.openxmlformats.org/drawingml/2006/table">
            <a:tbl>
              <a:tblPr/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ESPECIFICAÇÃO</a:t>
                      </a: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Previsto</a:t>
                      </a:r>
                      <a:r>
                        <a:rPr lang="pt-BR" sz="1300" b="1" i="1" u="none" strike="noStrike" baseline="0" dirty="0">
                          <a:solidFill>
                            <a:srgbClr val="FFFFFF"/>
                          </a:solidFill>
                          <a:latin typeface="Calibri"/>
                        </a:rPr>
                        <a:t> Ano 2022</a:t>
                      </a:r>
                      <a:endParaRPr lang="pt-BR" sz="13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SAUDÁVEL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43.573.027,64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DE SEGURANÇA PÚBLICA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3.035.000,00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PARLAMENTAR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285.000,00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AMBIENTAL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501.300,00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DE SERVIÇOS PUBLICOS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18.271.000,00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RESERVA DE CONTINGENCIA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26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75512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DESCRIÇÃO DOS PROGRAMAS</a:t>
            </a:r>
            <a:br>
              <a:rPr lang="pt-BR" sz="2400" dirty="0"/>
            </a:br>
            <a:endParaRPr lang="pt-BR" sz="2200" b="1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564393"/>
              </p:ext>
            </p:extLst>
          </p:nvPr>
        </p:nvGraphicFramePr>
        <p:xfrm>
          <a:off x="1979712" y="1550218"/>
          <a:ext cx="6048672" cy="1505022"/>
        </p:xfrm>
        <a:graphic>
          <a:graphicData uri="http://schemas.openxmlformats.org/drawingml/2006/table">
            <a:tbl>
              <a:tblPr/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ESPECIFICAÇÃO</a:t>
                      </a: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Previsto</a:t>
                      </a:r>
                      <a:r>
                        <a:rPr lang="pt-BR" sz="1300" b="1" i="1" u="none" strike="noStrike" baseline="0" dirty="0">
                          <a:solidFill>
                            <a:srgbClr val="FFFFFF"/>
                          </a:solidFill>
                          <a:latin typeface="Calibri"/>
                        </a:rPr>
                        <a:t> Ano 2022</a:t>
                      </a:r>
                      <a:endParaRPr lang="pt-BR" sz="13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CONTROLE INTERNO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100.600,00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 DOS PROGRAMAS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145.800.000,00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27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29279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285984" y="2559842"/>
            <a:ext cx="5072098" cy="101203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t-BR" sz="4800" b="1" dirty="0"/>
              <a:t>Obrigado a todos pela atenção !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Paralelogramo 6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28</a:t>
            </a:fld>
            <a:endParaRPr lang="pt-BR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Paralelogramo 6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3</a:t>
            </a:fld>
            <a:endParaRPr lang="pt-BR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ítulo 1"/>
          <p:cNvSpPr txBox="1">
            <a:spLocks/>
          </p:cNvSpPr>
          <p:nvPr/>
        </p:nvSpPr>
        <p:spPr>
          <a:xfrm>
            <a:off x="2091224" y="1201316"/>
            <a:ext cx="5649128" cy="75665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HISTÓRICO</a:t>
            </a:r>
            <a:r>
              <a:rPr kumimoji="0" lang="pt-BR" sz="48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DA L.D.O.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995936" y="1941449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BASE LEGAL</a:t>
            </a:r>
          </a:p>
        </p:txBody>
      </p:sp>
      <p:sp>
        <p:nvSpPr>
          <p:cNvPr id="14" name="Elipse 13"/>
          <p:cNvSpPr/>
          <p:nvPr/>
        </p:nvSpPr>
        <p:spPr>
          <a:xfrm>
            <a:off x="792059" y="2343325"/>
            <a:ext cx="3857652" cy="1428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CONSTITUÇÃO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b="1" dirty="0">
                <a:solidFill>
                  <a:schemeClr val="tx1"/>
                </a:solidFill>
              </a:rPr>
              <a:t>FEDERAL DE 1988   Art. 165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344152" y="4225652"/>
            <a:ext cx="3143272" cy="12858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Portaria 375 de 08 de julho de 2020. Aprovou 11° edição do Manual de Demonstrativos Fiscais - MDF</a:t>
            </a:r>
          </a:p>
        </p:txBody>
      </p:sp>
      <p:sp>
        <p:nvSpPr>
          <p:cNvPr id="12" name="Elipse 11"/>
          <p:cNvSpPr/>
          <p:nvPr/>
        </p:nvSpPr>
        <p:spPr>
          <a:xfrm>
            <a:off x="5195195" y="2343325"/>
            <a:ext cx="3857652" cy="1428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LEI DE RESPONSABILIDADE FISCAL L.C. 101/00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7" grpId="0" animBg="1"/>
      <p:bldP spid="11" grpId="0"/>
      <p:bldP spid="13" grpId="0"/>
      <p:bldP spid="14" grpId="0" animBg="1"/>
      <p:bldP spid="15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4</a:t>
            </a:fld>
            <a:endParaRPr lang="pt-BR" dirty="0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aixaDeTexto 15"/>
          <p:cNvSpPr txBox="1"/>
          <p:nvPr/>
        </p:nvSpPr>
        <p:spPr>
          <a:xfrm>
            <a:off x="1250117" y="1201316"/>
            <a:ext cx="73581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/>
              <a:t>QUEM DEVE ELABORAR A L.D.O.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250117" y="2647866"/>
            <a:ext cx="2214577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UNIÃO</a:t>
            </a:r>
          </a:p>
        </p:txBody>
      </p:sp>
      <p:sp>
        <p:nvSpPr>
          <p:cNvPr id="18" name="CaixaDeTexto 8"/>
          <p:cNvSpPr txBox="1"/>
          <p:nvPr/>
        </p:nvSpPr>
        <p:spPr>
          <a:xfrm>
            <a:off x="2720885" y="3467010"/>
            <a:ext cx="2214627" cy="4001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b="1" dirty="0"/>
              <a:t>DISTRITO FEDERAL</a:t>
            </a:r>
          </a:p>
        </p:txBody>
      </p:sp>
      <p:sp>
        <p:nvSpPr>
          <p:cNvPr id="19" name="CaixaDeTexto 8"/>
          <p:cNvSpPr txBox="1"/>
          <p:nvPr/>
        </p:nvSpPr>
        <p:spPr>
          <a:xfrm>
            <a:off x="4427984" y="4297660"/>
            <a:ext cx="2214550" cy="4000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b="1" dirty="0"/>
              <a:t>ESTADOS</a:t>
            </a:r>
          </a:p>
        </p:txBody>
      </p:sp>
      <p:sp>
        <p:nvSpPr>
          <p:cNvPr id="20" name="CaixaDeTexto 8"/>
          <p:cNvSpPr txBox="1"/>
          <p:nvPr/>
        </p:nvSpPr>
        <p:spPr>
          <a:xfrm>
            <a:off x="6228184" y="5089748"/>
            <a:ext cx="2214628" cy="4000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b="1" dirty="0"/>
              <a:t>MUNICIPIOS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/>
      <p:bldP spid="13" grpId="0" animBg="1"/>
      <p:bldP spid="16" grpId="0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Paralelogramo 6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5</a:t>
            </a:fld>
            <a:endParaRPr lang="pt-BR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1246571" y="1273324"/>
            <a:ext cx="73581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/>
              <a:t>PRAZO PARA ENVIO AO LEGISLATIVO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939749" y="2915172"/>
            <a:ext cx="5000660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P.P.A. 2022 À 2025 – Prazo 15 de Agosto</a:t>
            </a:r>
          </a:p>
        </p:txBody>
      </p:sp>
      <p:sp>
        <p:nvSpPr>
          <p:cNvPr id="13" name="CaixaDeTexto 8"/>
          <p:cNvSpPr txBox="1"/>
          <p:nvPr/>
        </p:nvSpPr>
        <p:spPr>
          <a:xfrm>
            <a:off x="2107418" y="3721596"/>
            <a:ext cx="4929163" cy="4000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b="1" dirty="0"/>
              <a:t>L.D.O. 2022 – Prazo 30 de Abril</a:t>
            </a:r>
          </a:p>
        </p:txBody>
      </p:sp>
      <p:sp>
        <p:nvSpPr>
          <p:cNvPr id="14" name="CaixaDeTexto 8"/>
          <p:cNvSpPr txBox="1"/>
          <p:nvPr/>
        </p:nvSpPr>
        <p:spPr>
          <a:xfrm>
            <a:off x="3440079" y="4585692"/>
            <a:ext cx="4357694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b="1" dirty="0"/>
              <a:t>L.O.A. 2022</a:t>
            </a:r>
          </a:p>
          <a:p>
            <a:pPr algn="ctr"/>
            <a:r>
              <a:rPr lang="pt-BR" sz="2000" b="1" dirty="0"/>
              <a:t> – Prazo 30 de Setembro</a:t>
            </a:r>
          </a:p>
        </p:txBody>
      </p:sp>
    </p:spTree>
    <p:extLst>
      <p:ext uri="{BB962C8B-B14F-4D97-AF65-F5344CB8AC3E}">
        <p14:creationId xmlns:p14="http://schemas.microsoft.com/office/powerpoint/2010/main" val="3380269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7" grpId="0" animBg="1"/>
      <p:bldP spid="11" grpId="0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6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2267744" y="1417340"/>
            <a:ext cx="5429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ABRANGÊNCIA DA L.D.O. NO MUNICÍPIO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110552" y="2903315"/>
            <a:ext cx="2286016" cy="1077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t-BR" sz="3200" b="1" dirty="0"/>
              <a:t>PODER EXECUTIVO</a:t>
            </a:r>
          </a:p>
        </p:txBody>
      </p:sp>
      <p:sp>
        <p:nvSpPr>
          <p:cNvPr id="22" name="CaixaDeTexto 8"/>
          <p:cNvSpPr txBox="1"/>
          <p:nvPr/>
        </p:nvSpPr>
        <p:spPr>
          <a:xfrm>
            <a:off x="5194335" y="4225652"/>
            <a:ext cx="2428918" cy="10772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3200" b="1" dirty="0"/>
              <a:t>PODER LEGISLATIVO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7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2267744" y="141734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OBJETIVOS ESTRATÉGICOS</a:t>
            </a:r>
          </a:p>
        </p:txBody>
      </p:sp>
      <p:sp>
        <p:nvSpPr>
          <p:cNvPr id="4" name="Retângulo 3"/>
          <p:cNvSpPr/>
          <p:nvPr/>
        </p:nvSpPr>
        <p:spPr>
          <a:xfrm>
            <a:off x="1187624" y="2138264"/>
            <a:ext cx="76328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sz="2800" i="1" dirty="0"/>
              <a:t>I- Desenvolvimento sustentável da cidade;</a:t>
            </a:r>
          </a:p>
          <a:p>
            <a:pPr algn="just" fontAlgn="ctr"/>
            <a:endParaRPr lang="pt-BR" sz="2800" i="1" dirty="0"/>
          </a:p>
          <a:p>
            <a:pPr algn="just" fontAlgn="ctr"/>
            <a:r>
              <a:rPr lang="pt-BR" sz="2800" i="1" dirty="0"/>
              <a:t>II- Gestão Ética, Democrática e Eficiente;</a:t>
            </a:r>
          </a:p>
          <a:p>
            <a:pPr algn="just" fontAlgn="ctr"/>
            <a:endParaRPr lang="pt-BR" sz="2800" i="1" dirty="0"/>
          </a:p>
          <a:p>
            <a:pPr algn="just" fontAlgn="ctr"/>
            <a:r>
              <a:rPr lang="pt-BR" sz="2800" i="1" dirty="0"/>
              <a:t>III- Desenvolvimento Urbano;</a:t>
            </a:r>
          </a:p>
          <a:p>
            <a:pPr algn="just" fontAlgn="ctr"/>
            <a:endParaRPr lang="pt-BR" sz="2800" i="1" dirty="0"/>
          </a:p>
          <a:p>
            <a:pPr algn="just" fontAlgn="ctr"/>
            <a:r>
              <a:rPr lang="pt-BR" sz="2800" i="1" dirty="0"/>
              <a:t>IV- Evolução na transparência pública.</a:t>
            </a:r>
          </a:p>
        </p:txBody>
      </p:sp>
    </p:spTree>
    <p:extLst>
      <p:ext uri="{BB962C8B-B14F-4D97-AF65-F5344CB8AC3E}">
        <p14:creationId xmlns:p14="http://schemas.microsoft.com/office/powerpoint/2010/main" val="42875751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8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1331640" y="1417340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PRIORIDADES DA ADMINISTRAÇÃO</a:t>
            </a:r>
          </a:p>
        </p:txBody>
      </p:sp>
      <p:sp>
        <p:nvSpPr>
          <p:cNvPr id="4" name="Retângulo 3"/>
          <p:cNvSpPr/>
          <p:nvPr/>
        </p:nvSpPr>
        <p:spPr>
          <a:xfrm>
            <a:off x="1331640" y="2425452"/>
            <a:ext cx="71287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i="1" dirty="0"/>
              <a:t>                  </a:t>
            </a:r>
            <a:r>
              <a:rPr lang="pt-BR" sz="2800" i="1" dirty="0"/>
              <a:t>As metas da Administração Municipal para o exercício de 2022 estão estabelecidas por Programas e Ações;</a:t>
            </a:r>
          </a:p>
          <a:p>
            <a:pPr algn="just" fontAlgn="ctr"/>
            <a:r>
              <a:rPr lang="pt-BR" sz="2800" i="1" dirty="0"/>
              <a:t>Contendo: Programa, Ação, Indicador, Meta Física, Unidade de Medida e o Custo Financeiro.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981416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9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1115616" y="141734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ORIENTAÇÃO PARA ELABORAÇÃO DA LOA</a:t>
            </a:r>
          </a:p>
        </p:txBody>
      </p:sp>
      <p:sp>
        <p:nvSpPr>
          <p:cNvPr id="2" name="Retângulo 1"/>
          <p:cNvSpPr/>
          <p:nvPr/>
        </p:nvSpPr>
        <p:spPr>
          <a:xfrm>
            <a:off x="1515160" y="3001516"/>
            <a:ext cx="7017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sz="2800" i="1" dirty="0"/>
              <a:t>             A Lei Orçamentária para 2022, obedecerá entre outros, ao Principio da Transparência e do Equilíbrio entre receitas e despesas. 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370341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  <p:bldP spid="2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35671</TotalTime>
  <Words>1392</Words>
  <Application>Microsoft Office PowerPoint</Application>
  <PresentationFormat>Apresentação na tela (16:10)</PresentationFormat>
  <Paragraphs>405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1" baseType="lpstr">
      <vt:lpstr>Arial</vt:lpstr>
      <vt:lpstr>Calibri</vt:lpstr>
      <vt:lpstr>Tema do Office</vt:lpstr>
      <vt:lpstr>Audiência Pública  L.D.O. Lei de Diretrizes Orçamentárias Exercício 2022 </vt:lpstr>
      <vt:lpstr> É uma  LEI DE INICIATIVA DO PODER EXECUTIVO que estabelece normas, metas e limites relacionados ao processo orçamentário, de acordo com o estabelecido na CONSTITUIÇÃO FEDERAL e na LEI DE RESPONSABILIDADE FISCAL (L.C.101/00).                      Sua elaboração é anual.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fabio.canteli</dc:creator>
  <cp:lastModifiedBy>Aguida Cazela</cp:lastModifiedBy>
  <cp:revision>778</cp:revision>
  <cp:lastPrinted>2018-04-12T17:33:20Z</cp:lastPrinted>
  <dcterms:created xsi:type="dcterms:W3CDTF">2013-10-30T16:15:04Z</dcterms:created>
  <dcterms:modified xsi:type="dcterms:W3CDTF">2021-04-19T14:51:18Z</dcterms:modified>
</cp:coreProperties>
</file>