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5" r:id="rId3"/>
    <p:sldId id="285" r:id="rId4"/>
    <p:sldId id="323" r:id="rId5"/>
    <p:sldId id="325" r:id="rId6"/>
    <p:sldId id="326" r:id="rId7"/>
    <p:sldId id="357" r:id="rId8"/>
    <p:sldId id="338" r:id="rId9"/>
    <p:sldId id="339" r:id="rId10"/>
    <p:sldId id="340" r:id="rId11"/>
    <p:sldId id="341" r:id="rId12"/>
    <p:sldId id="318" r:id="rId13"/>
    <p:sldId id="374" r:id="rId14"/>
    <p:sldId id="386" r:id="rId15"/>
    <p:sldId id="387" r:id="rId16"/>
    <p:sldId id="377" r:id="rId17"/>
    <p:sldId id="378" r:id="rId18"/>
    <p:sldId id="379" r:id="rId19"/>
    <p:sldId id="380" r:id="rId20"/>
    <p:sldId id="381" r:id="rId21"/>
    <p:sldId id="382" r:id="rId22"/>
    <p:sldId id="383" r:id="rId23"/>
    <p:sldId id="313" r:id="rId24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458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9" autoAdjust="0"/>
    <p:restoredTop sz="95170" autoAdjust="0"/>
  </p:normalViewPr>
  <p:slideViewPr>
    <p:cSldViewPr>
      <p:cViewPr>
        <p:scale>
          <a:sx n="80" d="100"/>
          <a:sy n="80" d="100"/>
        </p:scale>
        <p:origin x="-1098" y="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9CD861-EAA6-446C-B8CA-0DB939B3AE78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3223F94-45D1-42D1-A985-2B2F9C2DDB7B}">
      <dgm:prSet phldrT="[Texto]"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MENSAGEM</a:t>
          </a:r>
          <a:endParaRPr lang="pt-BR" b="1" dirty="0">
            <a:solidFill>
              <a:schemeClr val="tx1"/>
            </a:solidFill>
          </a:endParaRPr>
        </a:p>
      </dgm:t>
    </dgm:pt>
    <dgm:pt modelId="{78B9EBDF-727C-4C6F-9629-781926D9462F}" type="parTrans" cxnId="{8C27155D-9D0D-406A-9490-E8A07F1B3BD2}">
      <dgm:prSet/>
      <dgm:spPr/>
      <dgm:t>
        <a:bodyPr/>
        <a:lstStyle/>
        <a:p>
          <a:endParaRPr lang="pt-BR"/>
        </a:p>
      </dgm:t>
    </dgm:pt>
    <dgm:pt modelId="{BE34ED9E-C056-40A0-B25B-4CB82E5604D8}" type="sibTrans" cxnId="{8C27155D-9D0D-406A-9490-E8A07F1B3BD2}">
      <dgm:prSet/>
      <dgm:spPr/>
      <dgm:t>
        <a:bodyPr/>
        <a:lstStyle/>
        <a:p>
          <a:endParaRPr lang="pt-BR"/>
        </a:p>
      </dgm:t>
    </dgm:pt>
    <dgm:pt modelId="{9284E9F9-3B5A-4B34-8E40-304BB48CE823}" type="asst">
      <dgm:prSet phldrT="[Texto]"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PROJETO DE LEI</a:t>
          </a:r>
          <a:endParaRPr lang="pt-BR" b="1" dirty="0">
            <a:solidFill>
              <a:schemeClr val="tx1"/>
            </a:solidFill>
          </a:endParaRPr>
        </a:p>
      </dgm:t>
    </dgm:pt>
    <dgm:pt modelId="{7CFA7E6D-295C-4FCE-B060-5CFE8A44FAA2}" type="parTrans" cxnId="{2EC839CC-FAE3-4580-9EE2-DF8C3D404A97}">
      <dgm:prSet/>
      <dgm:spPr>
        <a:ln>
          <a:noFill/>
        </a:ln>
      </dgm:spPr>
      <dgm:t>
        <a:bodyPr/>
        <a:lstStyle/>
        <a:p>
          <a:endParaRPr lang="pt-BR" dirty="0"/>
        </a:p>
      </dgm:t>
    </dgm:pt>
    <dgm:pt modelId="{F84349B5-8F63-4301-BC22-1A0B67DEB516}" type="sibTrans" cxnId="{2EC839CC-FAE3-4580-9EE2-DF8C3D404A97}">
      <dgm:prSet/>
      <dgm:spPr/>
      <dgm:t>
        <a:bodyPr/>
        <a:lstStyle/>
        <a:p>
          <a:endParaRPr lang="pt-BR"/>
        </a:p>
      </dgm:t>
    </dgm:pt>
    <dgm:pt modelId="{3E540AEE-FC42-43EF-A2D8-76918762C700}">
      <dgm:prSet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ANEXO II</a:t>
          </a:r>
        </a:p>
        <a:p>
          <a:r>
            <a:rPr lang="pt-BR" b="1" dirty="0" smtClean="0">
              <a:solidFill>
                <a:schemeClr val="tx1"/>
              </a:solidFill>
            </a:rPr>
            <a:t>Descrição dos Programas Governamentais –Metas Custos</a:t>
          </a:r>
          <a:endParaRPr lang="pt-BR" dirty="0"/>
        </a:p>
      </dgm:t>
    </dgm:pt>
    <dgm:pt modelId="{C130589A-0F14-4A12-8B1A-C0171B47FDF5}" type="parTrans" cxnId="{2CFC1F58-BE58-4A9E-B9E1-BB3B75354CC1}">
      <dgm:prSet/>
      <dgm:spPr/>
      <dgm:t>
        <a:bodyPr/>
        <a:lstStyle/>
        <a:p>
          <a:endParaRPr lang="pt-BR" dirty="0"/>
        </a:p>
      </dgm:t>
    </dgm:pt>
    <dgm:pt modelId="{A59E5F62-37F5-4FAF-8059-576F4401EA5D}" type="sibTrans" cxnId="{2CFC1F58-BE58-4A9E-B9E1-BB3B75354CC1}">
      <dgm:prSet/>
      <dgm:spPr/>
      <dgm:t>
        <a:bodyPr/>
        <a:lstStyle/>
        <a:p>
          <a:endParaRPr lang="pt-BR"/>
        </a:p>
      </dgm:t>
    </dgm:pt>
    <dgm:pt modelId="{BA3C0457-2F63-4B11-A59F-CDF997BDFFED}">
      <dgm:prSet phldrT="[Texto]" custT="1"/>
      <dgm:spPr/>
      <dgm:t>
        <a:bodyPr/>
        <a:lstStyle/>
        <a:p>
          <a:r>
            <a:rPr lang="pt-BR" sz="1400" b="1" dirty="0" smtClean="0">
              <a:solidFill>
                <a:schemeClr val="tx1"/>
              </a:solidFill>
            </a:rPr>
            <a:t>ANEXO III</a:t>
          </a:r>
        </a:p>
        <a:p>
          <a:r>
            <a:rPr lang="pt-BR" sz="1400" b="1" dirty="0" smtClean="0">
              <a:solidFill>
                <a:schemeClr val="tx1"/>
              </a:solidFill>
            </a:rPr>
            <a:t>Unidades Executoras e Ações Voltadas ao desenvolvimento do Programa Governamental</a:t>
          </a:r>
          <a:endParaRPr lang="pt-BR" sz="1400" b="1" dirty="0">
            <a:solidFill>
              <a:schemeClr val="tx1"/>
            </a:solidFill>
          </a:endParaRPr>
        </a:p>
      </dgm:t>
    </dgm:pt>
    <dgm:pt modelId="{83949980-A681-423E-B7DA-3A0D60B1F83F}" type="sibTrans" cxnId="{744CB09A-8E3F-4C6D-8285-8F542B449226}">
      <dgm:prSet/>
      <dgm:spPr/>
      <dgm:t>
        <a:bodyPr/>
        <a:lstStyle/>
        <a:p>
          <a:endParaRPr lang="pt-BR"/>
        </a:p>
      </dgm:t>
    </dgm:pt>
    <dgm:pt modelId="{7050B9CA-3084-4568-AFBA-E01C18FBABE1}" type="parTrans" cxnId="{744CB09A-8E3F-4C6D-8285-8F542B449226}">
      <dgm:prSet/>
      <dgm:spPr/>
      <dgm:t>
        <a:bodyPr/>
        <a:lstStyle/>
        <a:p>
          <a:endParaRPr lang="pt-BR" dirty="0"/>
        </a:p>
      </dgm:t>
    </dgm:pt>
    <dgm:pt modelId="{D7E8D88D-BDDE-4E12-B785-3AD7F975F8D3}">
      <dgm:prSet phldrT="[Texto]" custT="1"/>
      <dgm:spPr/>
      <dgm:t>
        <a:bodyPr/>
        <a:lstStyle/>
        <a:p>
          <a:r>
            <a:rPr lang="pt-BR" sz="1400" b="1" dirty="0" smtClean="0">
              <a:solidFill>
                <a:schemeClr val="tx1"/>
              </a:solidFill>
            </a:rPr>
            <a:t>ANEXO IV</a:t>
          </a:r>
        </a:p>
        <a:p>
          <a:r>
            <a:rPr lang="pt-BR" sz="1400" b="1" dirty="0" smtClean="0">
              <a:solidFill>
                <a:schemeClr val="tx1"/>
              </a:solidFill>
            </a:rPr>
            <a:t>Estrutura de Órgãos Unidades Orçamentárias e executoras</a:t>
          </a:r>
          <a:endParaRPr lang="pt-BR" sz="1400" b="1" dirty="0">
            <a:solidFill>
              <a:schemeClr val="tx1"/>
            </a:solidFill>
          </a:endParaRPr>
        </a:p>
      </dgm:t>
    </dgm:pt>
    <dgm:pt modelId="{BC5AAF52-1133-433A-9885-7202A70BC434}" type="sibTrans" cxnId="{91DCFEC7-D06B-4A31-974F-C2A8FC942F37}">
      <dgm:prSet/>
      <dgm:spPr/>
      <dgm:t>
        <a:bodyPr/>
        <a:lstStyle/>
        <a:p>
          <a:endParaRPr lang="pt-BR"/>
        </a:p>
      </dgm:t>
    </dgm:pt>
    <dgm:pt modelId="{07860BC2-A870-4100-AB66-1C517F8BEA3A}" type="parTrans" cxnId="{91DCFEC7-D06B-4A31-974F-C2A8FC942F37}">
      <dgm:prSet/>
      <dgm:spPr/>
      <dgm:t>
        <a:bodyPr/>
        <a:lstStyle/>
        <a:p>
          <a:endParaRPr lang="pt-BR" dirty="0"/>
        </a:p>
      </dgm:t>
    </dgm:pt>
    <dgm:pt modelId="{3DFA2694-47A9-4825-B72B-C318798E5DAC}">
      <dgm:prSet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ANEXO I</a:t>
          </a:r>
        </a:p>
        <a:p>
          <a:r>
            <a:rPr lang="pt-BR" b="1" dirty="0" smtClean="0">
              <a:solidFill>
                <a:schemeClr val="tx1"/>
              </a:solidFill>
            </a:rPr>
            <a:t>Planejamento Orçamentário-Fontes de  Financiamento dos Programas Governamentais</a:t>
          </a:r>
          <a:endParaRPr lang="pt-BR" b="1" dirty="0">
            <a:solidFill>
              <a:schemeClr val="tx1"/>
            </a:solidFill>
          </a:endParaRPr>
        </a:p>
      </dgm:t>
    </dgm:pt>
    <dgm:pt modelId="{2F132E00-CDB4-42BF-86FC-A0C6611698D2}" type="parTrans" cxnId="{42B78293-91D7-4C6B-8625-2F696E434FDF}">
      <dgm:prSet/>
      <dgm:spPr/>
      <dgm:t>
        <a:bodyPr/>
        <a:lstStyle/>
        <a:p>
          <a:endParaRPr lang="pt-BR" dirty="0"/>
        </a:p>
      </dgm:t>
    </dgm:pt>
    <dgm:pt modelId="{D7EC27B9-BC6F-4581-958A-3D02BFF03F3E}" type="sibTrans" cxnId="{42B78293-91D7-4C6B-8625-2F696E434FDF}">
      <dgm:prSet/>
      <dgm:spPr/>
      <dgm:t>
        <a:bodyPr/>
        <a:lstStyle/>
        <a:p>
          <a:endParaRPr lang="pt-BR"/>
        </a:p>
      </dgm:t>
    </dgm:pt>
    <dgm:pt modelId="{07FAD201-6860-4F50-B157-B63F596DCC9B}" type="pres">
      <dgm:prSet presAssocID="{A59CD861-EAA6-446C-B8CA-0DB939B3AE7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A2571E6C-1D6A-4F9F-A3C1-D7C3AF799DD6}" type="pres">
      <dgm:prSet presAssocID="{33223F94-45D1-42D1-A985-2B2F9C2DDB7B}" presName="hierRoot1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8A121D92-EEE6-45C5-B1B6-D9E501F48395}" type="pres">
      <dgm:prSet presAssocID="{33223F94-45D1-42D1-A985-2B2F9C2DDB7B}" presName="rootComposite1" presStyleCnt="0"/>
      <dgm:spPr/>
      <dgm:t>
        <a:bodyPr/>
        <a:lstStyle/>
        <a:p>
          <a:endParaRPr lang="pt-BR"/>
        </a:p>
      </dgm:t>
    </dgm:pt>
    <dgm:pt modelId="{199F5CE3-8424-42C3-875D-24FF9CA97CD6}" type="pres">
      <dgm:prSet presAssocID="{33223F94-45D1-42D1-A985-2B2F9C2DDB7B}" presName="rootText1" presStyleLbl="node0" presStyleIdx="0" presStyleCnt="1" custScaleY="7684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5F9D292-BEB9-4536-B3EB-A3870B0039F8}" type="pres">
      <dgm:prSet presAssocID="{33223F94-45D1-42D1-A985-2B2F9C2DDB7B}" presName="rootConnector1" presStyleLbl="node1" presStyleIdx="0" presStyleCnt="0"/>
      <dgm:spPr/>
      <dgm:t>
        <a:bodyPr/>
        <a:lstStyle/>
        <a:p>
          <a:endParaRPr lang="pt-BR"/>
        </a:p>
      </dgm:t>
    </dgm:pt>
    <dgm:pt modelId="{BE3D03C7-BF78-4FA8-BB49-7A26CB3350AB}" type="pres">
      <dgm:prSet presAssocID="{33223F94-45D1-42D1-A985-2B2F9C2DDB7B}" presName="hierChild2" presStyleCnt="0"/>
      <dgm:spPr/>
      <dgm:t>
        <a:bodyPr/>
        <a:lstStyle/>
        <a:p>
          <a:endParaRPr lang="pt-BR"/>
        </a:p>
      </dgm:t>
    </dgm:pt>
    <dgm:pt modelId="{4AF0D24D-8572-4AA1-9546-4A0213C92748}" type="pres">
      <dgm:prSet presAssocID="{2F132E00-CDB4-42BF-86FC-A0C6611698D2}" presName="Name37" presStyleLbl="parChTrans1D2" presStyleIdx="0" presStyleCnt="5"/>
      <dgm:spPr/>
      <dgm:t>
        <a:bodyPr/>
        <a:lstStyle/>
        <a:p>
          <a:endParaRPr lang="pt-BR"/>
        </a:p>
      </dgm:t>
    </dgm:pt>
    <dgm:pt modelId="{7244CBE7-FCD1-47C6-B783-44A86EF5A1BA}" type="pres">
      <dgm:prSet presAssocID="{3DFA2694-47A9-4825-B72B-C318798E5DAC}" presName="hierRoot2" presStyleCnt="0">
        <dgm:presLayoutVars>
          <dgm:hierBranch val="init"/>
        </dgm:presLayoutVars>
      </dgm:prSet>
      <dgm:spPr/>
    </dgm:pt>
    <dgm:pt modelId="{302816A5-4F6F-4F46-A6FC-B2E63BCD04F7}" type="pres">
      <dgm:prSet presAssocID="{3DFA2694-47A9-4825-B72B-C318798E5DAC}" presName="rootComposite" presStyleCnt="0"/>
      <dgm:spPr/>
    </dgm:pt>
    <dgm:pt modelId="{D2FC96B0-8653-4501-8401-8B579DFAFA1A}" type="pres">
      <dgm:prSet presAssocID="{3DFA2694-47A9-4825-B72B-C318798E5DAC}" presName="rootText" presStyleLbl="node2" presStyleIdx="0" presStyleCnt="4" custScaleX="86524" custScaleY="14486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279A2EE-899F-4DFB-8FDD-9006FB6C6BD5}" type="pres">
      <dgm:prSet presAssocID="{3DFA2694-47A9-4825-B72B-C318798E5DAC}" presName="rootConnector" presStyleLbl="node2" presStyleIdx="0" presStyleCnt="4"/>
      <dgm:spPr/>
      <dgm:t>
        <a:bodyPr/>
        <a:lstStyle/>
        <a:p>
          <a:endParaRPr lang="pt-BR"/>
        </a:p>
      </dgm:t>
    </dgm:pt>
    <dgm:pt modelId="{F2ABD082-C472-4D70-B7CD-8DB836A65585}" type="pres">
      <dgm:prSet presAssocID="{3DFA2694-47A9-4825-B72B-C318798E5DAC}" presName="hierChild4" presStyleCnt="0"/>
      <dgm:spPr/>
    </dgm:pt>
    <dgm:pt modelId="{EA90E530-3FDE-4DD5-91C4-617FF1E14E48}" type="pres">
      <dgm:prSet presAssocID="{3DFA2694-47A9-4825-B72B-C318798E5DAC}" presName="hierChild5" presStyleCnt="0"/>
      <dgm:spPr/>
    </dgm:pt>
    <dgm:pt modelId="{1D5E0A2E-20B2-425A-8183-8082764AA6F4}" type="pres">
      <dgm:prSet presAssocID="{C130589A-0F14-4A12-8B1A-C0171B47FDF5}" presName="Name37" presStyleLbl="parChTrans1D2" presStyleIdx="1" presStyleCnt="5"/>
      <dgm:spPr/>
      <dgm:t>
        <a:bodyPr/>
        <a:lstStyle/>
        <a:p>
          <a:endParaRPr lang="pt-BR"/>
        </a:p>
      </dgm:t>
    </dgm:pt>
    <dgm:pt modelId="{BE72E997-6FA5-403E-853D-2ECE2E62BFB4}" type="pres">
      <dgm:prSet presAssocID="{3E540AEE-FC42-43EF-A2D8-76918762C700}" presName="hierRoot2" presStyleCnt="0">
        <dgm:presLayoutVars>
          <dgm:hierBranch val="init"/>
        </dgm:presLayoutVars>
      </dgm:prSet>
      <dgm:spPr/>
    </dgm:pt>
    <dgm:pt modelId="{26D23028-E48B-4CF7-967C-EEE547889237}" type="pres">
      <dgm:prSet presAssocID="{3E540AEE-FC42-43EF-A2D8-76918762C700}" presName="rootComposite" presStyleCnt="0"/>
      <dgm:spPr/>
    </dgm:pt>
    <dgm:pt modelId="{A15902CB-629E-4C00-9476-4A722FC923D4}" type="pres">
      <dgm:prSet presAssocID="{3E540AEE-FC42-43EF-A2D8-76918762C700}" presName="rootText" presStyleLbl="node2" presStyleIdx="1" presStyleCnt="4" custScaleX="92445" custScaleY="13838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64771AB-0B49-4274-A396-CB0B6312CF48}" type="pres">
      <dgm:prSet presAssocID="{3E540AEE-FC42-43EF-A2D8-76918762C700}" presName="rootConnector" presStyleLbl="node2" presStyleIdx="1" presStyleCnt="4"/>
      <dgm:spPr/>
      <dgm:t>
        <a:bodyPr/>
        <a:lstStyle/>
        <a:p>
          <a:endParaRPr lang="pt-BR"/>
        </a:p>
      </dgm:t>
    </dgm:pt>
    <dgm:pt modelId="{EDEEF818-0E4E-4A00-8103-48950DC45ED0}" type="pres">
      <dgm:prSet presAssocID="{3E540AEE-FC42-43EF-A2D8-76918762C700}" presName="hierChild4" presStyleCnt="0"/>
      <dgm:spPr/>
    </dgm:pt>
    <dgm:pt modelId="{3B5D7522-51EB-4F34-864D-1CC19B4A48AB}" type="pres">
      <dgm:prSet presAssocID="{3E540AEE-FC42-43EF-A2D8-76918762C700}" presName="hierChild5" presStyleCnt="0"/>
      <dgm:spPr/>
    </dgm:pt>
    <dgm:pt modelId="{78BF5562-2D2B-4A56-869C-5B285B06031E}" type="pres">
      <dgm:prSet presAssocID="{7050B9CA-3084-4568-AFBA-E01C18FBABE1}" presName="Name37" presStyleLbl="parChTrans1D2" presStyleIdx="2" presStyleCnt="5"/>
      <dgm:spPr/>
      <dgm:t>
        <a:bodyPr/>
        <a:lstStyle/>
        <a:p>
          <a:endParaRPr lang="pt-BR"/>
        </a:p>
      </dgm:t>
    </dgm:pt>
    <dgm:pt modelId="{AC539EF2-9439-4D64-9C71-A73D72F0FF10}" type="pres">
      <dgm:prSet presAssocID="{BA3C0457-2F63-4B11-A59F-CDF997BDFFED}" presName="hierRoot2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5C24E04B-6218-46E5-8B3A-E57A0D66D5F9}" type="pres">
      <dgm:prSet presAssocID="{BA3C0457-2F63-4B11-A59F-CDF997BDFFED}" presName="rootComposite" presStyleCnt="0"/>
      <dgm:spPr/>
      <dgm:t>
        <a:bodyPr/>
        <a:lstStyle/>
        <a:p>
          <a:endParaRPr lang="pt-BR"/>
        </a:p>
      </dgm:t>
    </dgm:pt>
    <dgm:pt modelId="{590D8ECE-DF37-41F5-8FA5-F9225403E349}" type="pres">
      <dgm:prSet presAssocID="{BA3C0457-2F63-4B11-A59F-CDF997BDFFED}" presName="rootText" presStyleLbl="node2" presStyleIdx="2" presStyleCnt="4" custAng="0" custScaleX="75157" custScaleY="13531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33487F8-6F88-474E-903F-FF7DBD22044F}" type="pres">
      <dgm:prSet presAssocID="{BA3C0457-2F63-4B11-A59F-CDF997BDFFED}" presName="rootConnector" presStyleLbl="node2" presStyleIdx="2" presStyleCnt="4"/>
      <dgm:spPr/>
      <dgm:t>
        <a:bodyPr/>
        <a:lstStyle/>
        <a:p>
          <a:endParaRPr lang="pt-BR"/>
        </a:p>
      </dgm:t>
    </dgm:pt>
    <dgm:pt modelId="{C761F963-8B05-400A-B024-1D5874E712E3}" type="pres">
      <dgm:prSet presAssocID="{BA3C0457-2F63-4B11-A59F-CDF997BDFFED}" presName="hierChild4" presStyleCnt="0"/>
      <dgm:spPr/>
      <dgm:t>
        <a:bodyPr/>
        <a:lstStyle/>
        <a:p>
          <a:endParaRPr lang="pt-BR"/>
        </a:p>
      </dgm:t>
    </dgm:pt>
    <dgm:pt modelId="{97663FB0-7438-4F72-A3FF-19AD12499784}" type="pres">
      <dgm:prSet presAssocID="{BA3C0457-2F63-4B11-A59F-CDF997BDFFED}" presName="hierChild5" presStyleCnt="0"/>
      <dgm:spPr/>
      <dgm:t>
        <a:bodyPr/>
        <a:lstStyle/>
        <a:p>
          <a:endParaRPr lang="pt-BR"/>
        </a:p>
      </dgm:t>
    </dgm:pt>
    <dgm:pt modelId="{26E5A47D-BBB7-4B42-92D5-91A5B2AD0B1F}" type="pres">
      <dgm:prSet presAssocID="{07860BC2-A870-4100-AB66-1C517F8BEA3A}" presName="Name37" presStyleLbl="parChTrans1D2" presStyleIdx="3" presStyleCnt="5"/>
      <dgm:spPr/>
      <dgm:t>
        <a:bodyPr/>
        <a:lstStyle/>
        <a:p>
          <a:endParaRPr lang="pt-BR"/>
        </a:p>
      </dgm:t>
    </dgm:pt>
    <dgm:pt modelId="{6BBE6169-12D1-4D12-88A2-077AA4094B8E}" type="pres">
      <dgm:prSet presAssocID="{D7E8D88D-BDDE-4E12-B785-3AD7F975F8D3}" presName="hierRoot2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C304B98C-C629-4F90-826E-95035F008FEA}" type="pres">
      <dgm:prSet presAssocID="{D7E8D88D-BDDE-4E12-B785-3AD7F975F8D3}" presName="rootComposite" presStyleCnt="0"/>
      <dgm:spPr/>
      <dgm:t>
        <a:bodyPr/>
        <a:lstStyle/>
        <a:p>
          <a:endParaRPr lang="pt-BR"/>
        </a:p>
      </dgm:t>
    </dgm:pt>
    <dgm:pt modelId="{9D3622C5-1325-4571-88A3-EC2758A0A53A}" type="pres">
      <dgm:prSet presAssocID="{D7E8D88D-BDDE-4E12-B785-3AD7F975F8D3}" presName="rootText" presStyleLbl="node2" presStyleIdx="3" presStyleCnt="4" custAng="0" custScaleX="63267" custScaleY="14352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B2A6B77-CB66-4F31-A7DA-051051D171B3}" type="pres">
      <dgm:prSet presAssocID="{D7E8D88D-BDDE-4E12-B785-3AD7F975F8D3}" presName="rootConnector" presStyleLbl="node2" presStyleIdx="3" presStyleCnt="4"/>
      <dgm:spPr/>
      <dgm:t>
        <a:bodyPr/>
        <a:lstStyle/>
        <a:p>
          <a:endParaRPr lang="pt-BR"/>
        </a:p>
      </dgm:t>
    </dgm:pt>
    <dgm:pt modelId="{1FDA95E1-B2AC-477D-834A-66A4AB1FFB26}" type="pres">
      <dgm:prSet presAssocID="{D7E8D88D-BDDE-4E12-B785-3AD7F975F8D3}" presName="hierChild4" presStyleCnt="0"/>
      <dgm:spPr/>
      <dgm:t>
        <a:bodyPr/>
        <a:lstStyle/>
        <a:p>
          <a:endParaRPr lang="pt-BR"/>
        </a:p>
      </dgm:t>
    </dgm:pt>
    <dgm:pt modelId="{D9418246-AC1A-4E59-81DA-0E747C2F88F7}" type="pres">
      <dgm:prSet presAssocID="{D7E8D88D-BDDE-4E12-B785-3AD7F975F8D3}" presName="hierChild5" presStyleCnt="0"/>
      <dgm:spPr/>
      <dgm:t>
        <a:bodyPr/>
        <a:lstStyle/>
        <a:p>
          <a:endParaRPr lang="pt-BR"/>
        </a:p>
      </dgm:t>
    </dgm:pt>
    <dgm:pt modelId="{9586C98C-CDA6-411A-A238-6876CDCF06B5}" type="pres">
      <dgm:prSet presAssocID="{33223F94-45D1-42D1-A985-2B2F9C2DDB7B}" presName="hierChild3" presStyleCnt="0"/>
      <dgm:spPr/>
      <dgm:t>
        <a:bodyPr/>
        <a:lstStyle/>
        <a:p>
          <a:endParaRPr lang="pt-BR"/>
        </a:p>
      </dgm:t>
    </dgm:pt>
    <dgm:pt modelId="{03202673-FDD6-4952-9E0F-E831C6D24F9E}" type="pres">
      <dgm:prSet presAssocID="{7CFA7E6D-295C-4FCE-B060-5CFE8A44FAA2}" presName="Name111" presStyleLbl="parChTrans1D2" presStyleIdx="4" presStyleCnt="5"/>
      <dgm:spPr/>
      <dgm:t>
        <a:bodyPr/>
        <a:lstStyle/>
        <a:p>
          <a:endParaRPr lang="pt-BR"/>
        </a:p>
      </dgm:t>
    </dgm:pt>
    <dgm:pt modelId="{B6F5B87E-FF8D-48F7-ACBB-8CA081B51CDA}" type="pres">
      <dgm:prSet presAssocID="{9284E9F9-3B5A-4B34-8E40-304BB48CE823}" presName="hierRoot3" presStyleCnt="0">
        <dgm:presLayoutVars>
          <dgm:hierBranch val="init"/>
        </dgm:presLayoutVars>
      </dgm:prSet>
      <dgm:spPr/>
      <dgm:t>
        <a:bodyPr/>
        <a:lstStyle/>
        <a:p>
          <a:endParaRPr lang="pt-BR"/>
        </a:p>
      </dgm:t>
    </dgm:pt>
    <dgm:pt modelId="{8DE82B6A-E066-410C-A599-1118503E9760}" type="pres">
      <dgm:prSet presAssocID="{9284E9F9-3B5A-4B34-8E40-304BB48CE823}" presName="rootComposite3" presStyleCnt="0"/>
      <dgm:spPr/>
      <dgm:t>
        <a:bodyPr/>
        <a:lstStyle/>
        <a:p>
          <a:endParaRPr lang="pt-BR"/>
        </a:p>
      </dgm:t>
    </dgm:pt>
    <dgm:pt modelId="{68801D8C-D312-4FA2-9DBF-996FCA11DCBF}" type="pres">
      <dgm:prSet presAssocID="{9284E9F9-3B5A-4B34-8E40-304BB48CE823}" presName="rootText3" presStyleLbl="asst1" presStyleIdx="0" presStyleCnt="1" custScaleX="101823" custScaleY="68051" custLinFactNeighborX="60966" custLinFactNeighborY="-2956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79C5A54-FB9C-4500-A152-BBCD8EC30B2D}" type="pres">
      <dgm:prSet presAssocID="{9284E9F9-3B5A-4B34-8E40-304BB48CE823}" presName="rootConnector3" presStyleLbl="asst1" presStyleIdx="0" presStyleCnt="1"/>
      <dgm:spPr/>
      <dgm:t>
        <a:bodyPr/>
        <a:lstStyle/>
        <a:p>
          <a:endParaRPr lang="pt-BR"/>
        </a:p>
      </dgm:t>
    </dgm:pt>
    <dgm:pt modelId="{C55B3B0F-23D1-4C3A-85E1-19F2E8C9705E}" type="pres">
      <dgm:prSet presAssocID="{9284E9F9-3B5A-4B34-8E40-304BB48CE823}" presName="hierChild6" presStyleCnt="0"/>
      <dgm:spPr/>
      <dgm:t>
        <a:bodyPr/>
        <a:lstStyle/>
        <a:p>
          <a:endParaRPr lang="pt-BR"/>
        </a:p>
      </dgm:t>
    </dgm:pt>
    <dgm:pt modelId="{B0811733-EDCA-4105-98ED-067DE6AC4519}" type="pres">
      <dgm:prSet presAssocID="{9284E9F9-3B5A-4B34-8E40-304BB48CE823}" presName="hierChild7" presStyleCnt="0"/>
      <dgm:spPr/>
      <dgm:t>
        <a:bodyPr/>
        <a:lstStyle/>
        <a:p>
          <a:endParaRPr lang="pt-BR"/>
        </a:p>
      </dgm:t>
    </dgm:pt>
  </dgm:ptLst>
  <dgm:cxnLst>
    <dgm:cxn modelId="{744CB09A-8E3F-4C6D-8285-8F542B449226}" srcId="{33223F94-45D1-42D1-A985-2B2F9C2DDB7B}" destId="{BA3C0457-2F63-4B11-A59F-CDF997BDFFED}" srcOrd="3" destOrd="0" parTransId="{7050B9CA-3084-4568-AFBA-E01C18FBABE1}" sibTransId="{83949980-A681-423E-B7DA-3A0D60B1F83F}"/>
    <dgm:cxn modelId="{2EC839CC-FAE3-4580-9EE2-DF8C3D404A97}" srcId="{33223F94-45D1-42D1-A985-2B2F9C2DDB7B}" destId="{9284E9F9-3B5A-4B34-8E40-304BB48CE823}" srcOrd="0" destOrd="0" parTransId="{7CFA7E6D-295C-4FCE-B060-5CFE8A44FAA2}" sibTransId="{F84349B5-8F63-4301-BC22-1A0B67DEB516}"/>
    <dgm:cxn modelId="{B82A6C3D-EFA5-4086-A7D1-A293D87A889C}" type="presOf" srcId="{33223F94-45D1-42D1-A985-2B2F9C2DDB7B}" destId="{199F5CE3-8424-42C3-875D-24FF9CA97CD6}" srcOrd="0" destOrd="0" presId="urn:microsoft.com/office/officeart/2005/8/layout/orgChart1"/>
    <dgm:cxn modelId="{D5E533AA-FAB3-4856-8722-B4A085968820}" type="presOf" srcId="{07860BC2-A870-4100-AB66-1C517F8BEA3A}" destId="{26E5A47D-BBB7-4B42-92D5-91A5B2AD0B1F}" srcOrd="0" destOrd="0" presId="urn:microsoft.com/office/officeart/2005/8/layout/orgChart1"/>
    <dgm:cxn modelId="{1D8082A6-748E-4409-B966-2328AF092314}" type="presOf" srcId="{BA3C0457-2F63-4B11-A59F-CDF997BDFFED}" destId="{590D8ECE-DF37-41F5-8FA5-F9225403E349}" srcOrd="0" destOrd="0" presId="urn:microsoft.com/office/officeart/2005/8/layout/orgChart1"/>
    <dgm:cxn modelId="{91DCFEC7-D06B-4A31-974F-C2A8FC942F37}" srcId="{33223F94-45D1-42D1-A985-2B2F9C2DDB7B}" destId="{D7E8D88D-BDDE-4E12-B785-3AD7F975F8D3}" srcOrd="4" destOrd="0" parTransId="{07860BC2-A870-4100-AB66-1C517F8BEA3A}" sibTransId="{BC5AAF52-1133-433A-9885-7202A70BC434}"/>
    <dgm:cxn modelId="{575D7FF9-F8B4-47AA-AE18-D9D2E28AF220}" type="presOf" srcId="{A59CD861-EAA6-446C-B8CA-0DB939B3AE78}" destId="{07FAD201-6860-4F50-B157-B63F596DCC9B}" srcOrd="0" destOrd="0" presId="urn:microsoft.com/office/officeart/2005/8/layout/orgChart1"/>
    <dgm:cxn modelId="{2CFC1F58-BE58-4A9E-B9E1-BB3B75354CC1}" srcId="{33223F94-45D1-42D1-A985-2B2F9C2DDB7B}" destId="{3E540AEE-FC42-43EF-A2D8-76918762C700}" srcOrd="2" destOrd="0" parTransId="{C130589A-0F14-4A12-8B1A-C0171B47FDF5}" sibTransId="{A59E5F62-37F5-4FAF-8059-576F4401EA5D}"/>
    <dgm:cxn modelId="{9DB56E32-9887-4B34-BE25-96D514FFE1E3}" type="presOf" srcId="{C130589A-0F14-4A12-8B1A-C0171B47FDF5}" destId="{1D5E0A2E-20B2-425A-8183-8082764AA6F4}" srcOrd="0" destOrd="0" presId="urn:microsoft.com/office/officeart/2005/8/layout/orgChart1"/>
    <dgm:cxn modelId="{663473FD-262A-4972-A2A7-8659FE53806E}" type="presOf" srcId="{3E540AEE-FC42-43EF-A2D8-76918762C700}" destId="{A15902CB-629E-4C00-9476-4A722FC923D4}" srcOrd="0" destOrd="0" presId="urn:microsoft.com/office/officeart/2005/8/layout/orgChart1"/>
    <dgm:cxn modelId="{F8163F36-0AB7-4AE5-AF90-71DCADBA2531}" type="presOf" srcId="{33223F94-45D1-42D1-A985-2B2F9C2DDB7B}" destId="{35F9D292-BEB9-4536-B3EB-A3870B0039F8}" srcOrd="1" destOrd="0" presId="urn:microsoft.com/office/officeart/2005/8/layout/orgChart1"/>
    <dgm:cxn modelId="{5A7AB795-8090-4FB0-B1B4-ED5B6DB122C4}" type="presOf" srcId="{9284E9F9-3B5A-4B34-8E40-304BB48CE823}" destId="{279C5A54-FB9C-4500-A152-BBCD8EC30B2D}" srcOrd="1" destOrd="0" presId="urn:microsoft.com/office/officeart/2005/8/layout/orgChart1"/>
    <dgm:cxn modelId="{40E279EA-B392-40E2-9D56-E32EB5F6D29A}" type="presOf" srcId="{2F132E00-CDB4-42BF-86FC-A0C6611698D2}" destId="{4AF0D24D-8572-4AA1-9546-4A0213C92748}" srcOrd="0" destOrd="0" presId="urn:microsoft.com/office/officeart/2005/8/layout/orgChart1"/>
    <dgm:cxn modelId="{04066173-7BDF-4CC7-A6CE-A10AEFF9C20B}" type="presOf" srcId="{BA3C0457-2F63-4B11-A59F-CDF997BDFFED}" destId="{233487F8-6F88-474E-903F-FF7DBD22044F}" srcOrd="1" destOrd="0" presId="urn:microsoft.com/office/officeart/2005/8/layout/orgChart1"/>
    <dgm:cxn modelId="{8C27155D-9D0D-406A-9490-E8A07F1B3BD2}" srcId="{A59CD861-EAA6-446C-B8CA-0DB939B3AE78}" destId="{33223F94-45D1-42D1-A985-2B2F9C2DDB7B}" srcOrd="0" destOrd="0" parTransId="{78B9EBDF-727C-4C6F-9629-781926D9462F}" sibTransId="{BE34ED9E-C056-40A0-B25B-4CB82E5604D8}"/>
    <dgm:cxn modelId="{42B78293-91D7-4C6B-8625-2F696E434FDF}" srcId="{33223F94-45D1-42D1-A985-2B2F9C2DDB7B}" destId="{3DFA2694-47A9-4825-B72B-C318798E5DAC}" srcOrd="1" destOrd="0" parTransId="{2F132E00-CDB4-42BF-86FC-A0C6611698D2}" sibTransId="{D7EC27B9-BC6F-4581-958A-3D02BFF03F3E}"/>
    <dgm:cxn modelId="{127700A9-A410-4DAF-BC4F-34D5F3CEE736}" type="presOf" srcId="{7CFA7E6D-295C-4FCE-B060-5CFE8A44FAA2}" destId="{03202673-FDD6-4952-9E0F-E831C6D24F9E}" srcOrd="0" destOrd="0" presId="urn:microsoft.com/office/officeart/2005/8/layout/orgChart1"/>
    <dgm:cxn modelId="{A7BF8F0B-5AEE-4A14-97F0-C5BF3172D6E6}" type="presOf" srcId="{3DFA2694-47A9-4825-B72B-C318798E5DAC}" destId="{2279A2EE-899F-4DFB-8FDD-9006FB6C6BD5}" srcOrd="1" destOrd="0" presId="urn:microsoft.com/office/officeart/2005/8/layout/orgChart1"/>
    <dgm:cxn modelId="{C0A678BF-D527-4DEE-BF90-96E428ACCD44}" type="presOf" srcId="{D7E8D88D-BDDE-4E12-B785-3AD7F975F8D3}" destId="{9D3622C5-1325-4571-88A3-EC2758A0A53A}" srcOrd="0" destOrd="0" presId="urn:microsoft.com/office/officeart/2005/8/layout/orgChart1"/>
    <dgm:cxn modelId="{650DEF43-E487-428E-84FA-9FB32029F480}" type="presOf" srcId="{9284E9F9-3B5A-4B34-8E40-304BB48CE823}" destId="{68801D8C-D312-4FA2-9DBF-996FCA11DCBF}" srcOrd="0" destOrd="0" presId="urn:microsoft.com/office/officeart/2005/8/layout/orgChart1"/>
    <dgm:cxn modelId="{96AE4E7D-6AC3-4299-819D-025B0487210E}" type="presOf" srcId="{3E540AEE-FC42-43EF-A2D8-76918762C700}" destId="{C64771AB-0B49-4274-A396-CB0B6312CF48}" srcOrd="1" destOrd="0" presId="urn:microsoft.com/office/officeart/2005/8/layout/orgChart1"/>
    <dgm:cxn modelId="{9BB6EFAF-CFE7-41BE-B143-9B5712C01C46}" type="presOf" srcId="{3DFA2694-47A9-4825-B72B-C318798E5DAC}" destId="{D2FC96B0-8653-4501-8401-8B579DFAFA1A}" srcOrd="0" destOrd="0" presId="urn:microsoft.com/office/officeart/2005/8/layout/orgChart1"/>
    <dgm:cxn modelId="{6AE64293-612F-4B91-A81B-F090349B67C6}" type="presOf" srcId="{D7E8D88D-BDDE-4E12-B785-3AD7F975F8D3}" destId="{6B2A6B77-CB66-4F31-A7DA-051051D171B3}" srcOrd="1" destOrd="0" presId="urn:microsoft.com/office/officeart/2005/8/layout/orgChart1"/>
    <dgm:cxn modelId="{41EA3F05-C2C2-4492-952B-955839AEDD37}" type="presOf" srcId="{7050B9CA-3084-4568-AFBA-E01C18FBABE1}" destId="{78BF5562-2D2B-4A56-869C-5B285B06031E}" srcOrd="0" destOrd="0" presId="urn:microsoft.com/office/officeart/2005/8/layout/orgChart1"/>
    <dgm:cxn modelId="{00D7A1FE-E3EB-4AD0-8C03-27DC15B2FBA9}" type="presParOf" srcId="{07FAD201-6860-4F50-B157-B63F596DCC9B}" destId="{A2571E6C-1D6A-4F9F-A3C1-D7C3AF799DD6}" srcOrd="0" destOrd="0" presId="urn:microsoft.com/office/officeart/2005/8/layout/orgChart1"/>
    <dgm:cxn modelId="{D507CF6A-2739-4BA8-861E-200C03BBC467}" type="presParOf" srcId="{A2571E6C-1D6A-4F9F-A3C1-D7C3AF799DD6}" destId="{8A121D92-EEE6-45C5-B1B6-D9E501F48395}" srcOrd="0" destOrd="0" presId="urn:microsoft.com/office/officeart/2005/8/layout/orgChart1"/>
    <dgm:cxn modelId="{1E192AF0-23CF-4914-BE8F-EB0FD51C378E}" type="presParOf" srcId="{8A121D92-EEE6-45C5-B1B6-D9E501F48395}" destId="{199F5CE3-8424-42C3-875D-24FF9CA97CD6}" srcOrd="0" destOrd="0" presId="urn:microsoft.com/office/officeart/2005/8/layout/orgChart1"/>
    <dgm:cxn modelId="{45A933AD-3F1C-4185-9128-83DFBEA81327}" type="presParOf" srcId="{8A121D92-EEE6-45C5-B1B6-D9E501F48395}" destId="{35F9D292-BEB9-4536-B3EB-A3870B0039F8}" srcOrd="1" destOrd="0" presId="urn:microsoft.com/office/officeart/2005/8/layout/orgChart1"/>
    <dgm:cxn modelId="{4E6A50A0-AB22-41C8-A031-B3A358782EAC}" type="presParOf" srcId="{A2571E6C-1D6A-4F9F-A3C1-D7C3AF799DD6}" destId="{BE3D03C7-BF78-4FA8-BB49-7A26CB3350AB}" srcOrd="1" destOrd="0" presId="urn:microsoft.com/office/officeart/2005/8/layout/orgChart1"/>
    <dgm:cxn modelId="{04CF50F5-0B4C-4EA1-BB9A-072A5A2B07BB}" type="presParOf" srcId="{BE3D03C7-BF78-4FA8-BB49-7A26CB3350AB}" destId="{4AF0D24D-8572-4AA1-9546-4A0213C92748}" srcOrd="0" destOrd="0" presId="urn:microsoft.com/office/officeart/2005/8/layout/orgChart1"/>
    <dgm:cxn modelId="{57384AF5-5CF7-40DB-A381-B74EA7947C6F}" type="presParOf" srcId="{BE3D03C7-BF78-4FA8-BB49-7A26CB3350AB}" destId="{7244CBE7-FCD1-47C6-B783-44A86EF5A1BA}" srcOrd="1" destOrd="0" presId="urn:microsoft.com/office/officeart/2005/8/layout/orgChart1"/>
    <dgm:cxn modelId="{40DB9DEA-41A3-4DBF-9656-D7EE8A584A89}" type="presParOf" srcId="{7244CBE7-FCD1-47C6-B783-44A86EF5A1BA}" destId="{302816A5-4F6F-4F46-A6FC-B2E63BCD04F7}" srcOrd="0" destOrd="0" presId="urn:microsoft.com/office/officeart/2005/8/layout/orgChart1"/>
    <dgm:cxn modelId="{B2813EB4-BBB3-4669-AB02-761DC5BC4982}" type="presParOf" srcId="{302816A5-4F6F-4F46-A6FC-B2E63BCD04F7}" destId="{D2FC96B0-8653-4501-8401-8B579DFAFA1A}" srcOrd="0" destOrd="0" presId="urn:microsoft.com/office/officeart/2005/8/layout/orgChart1"/>
    <dgm:cxn modelId="{F17AD76C-2F77-47B2-A847-7B286B06A997}" type="presParOf" srcId="{302816A5-4F6F-4F46-A6FC-B2E63BCD04F7}" destId="{2279A2EE-899F-4DFB-8FDD-9006FB6C6BD5}" srcOrd="1" destOrd="0" presId="urn:microsoft.com/office/officeart/2005/8/layout/orgChart1"/>
    <dgm:cxn modelId="{2B3B11D7-7FED-4A52-84EA-BFF9CCF3893A}" type="presParOf" srcId="{7244CBE7-FCD1-47C6-B783-44A86EF5A1BA}" destId="{F2ABD082-C472-4D70-B7CD-8DB836A65585}" srcOrd="1" destOrd="0" presId="urn:microsoft.com/office/officeart/2005/8/layout/orgChart1"/>
    <dgm:cxn modelId="{7E0EB6B8-EB6F-4ECA-8071-5AD3A1EC3595}" type="presParOf" srcId="{7244CBE7-FCD1-47C6-B783-44A86EF5A1BA}" destId="{EA90E530-3FDE-4DD5-91C4-617FF1E14E48}" srcOrd="2" destOrd="0" presId="urn:microsoft.com/office/officeart/2005/8/layout/orgChart1"/>
    <dgm:cxn modelId="{AC88FF5F-58B9-4FFA-AB44-025F9820683D}" type="presParOf" srcId="{BE3D03C7-BF78-4FA8-BB49-7A26CB3350AB}" destId="{1D5E0A2E-20B2-425A-8183-8082764AA6F4}" srcOrd="2" destOrd="0" presId="urn:microsoft.com/office/officeart/2005/8/layout/orgChart1"/>
    <dgm:cxn modelId="{5EF3D438-6353-4ED6-9E1D-8F6D84767CD8}" type="presParOf" srcId="{BE3D03C7-BF78-4FA8-BB49-7A26CB3350AB}" destId="{BE72E997-6FA5-403E-853D-2ECE2E62BFB4}" srcOrd="3" destOrd="0" presId="urn:microsoft.com/office/officeart/2005/8/layout/orgChart1"/>
    <dgm:cxn modelId="{33EB44A4-DCA4-4974-BF13-2F5599B7F001}" type="presParOf" srcId="{BE72E997-6FA5-403E-853D-2ECE2E62BFB4}" destId="{26D23028-E48B-4CF7-967C-EEE547889237}" srcOrd="0" destOrd="0" presId="urn:microsoft.com/office/officeart/2005/8/layout/orgChart1"/>
    <dgm:cxn modelId="{9E4DC749-DABE-473D-BB1A-36282562F661}" type="presParOf" srcId="{26D23028-E48B-4CF7-967C-EEE547889237}" destId="{A15902CB-629E-4C00-9476-4A722FC923D4}" srcOrd="0" destOrd="0" presId="urn:microsoft.com/office/officeart/2005/8/layout/orgChart1"/>
    <dgm:cxn modelId="{C0842456-1C9B-42A9-8AE0-BCCC583239D3}" type="presParOf" srcId="{26D23028-E48B-4CF7-967C-EEE547889237}" destId="{C64771AB-0B49-4274-A396-CB0B6312CF48}" srcOrd="1" destOrd="0" presId="urn:microsoft.com/office/officeart/2005/8/layout/orgChart1"/>
    <dgm:cxn modelId="{872092D4-EAEF-4000-A5FB-7BD40445FBF3}" type="presParOf" srcId="{BE72E997-6FA5-403E-853D-2ECE2E62BFB4}" destId="{EDEEF818-0E4E-4A00-8103-48950DC45ED0}" srcOrd="1" destOrd="0" presId="urn:microsoft.com/office/officeart/2005/8/layout/orgChart1"/>
    <dgm:cxn modelId="{656849C7-6AA6-4B57-A56E-D7A2387EC247}" type="presParOf" srcId="{BE72E997-6FA5-403E-853D-2ECE2E62BFB4}" destId="{3B5D7522-51EB-4F34-864D-1CC19B4A48AB}" srcOrd="2" destOrd="0" presId="urn:microsoft.com/office/officeart/2005/8/layout/orgChart1"/>
    <dgm:cxn modelId="{3E34E48E-EBAF-4565-92A1-F09A0586213D}" type="presParOf" srcId="{BE3D03C7-BF78-4FA8-BB49-7A26CB3350AB}" destId="{78BF5562-2D2B-4A56-869C-5B285B06031E}" srcOrd="4" destOrd="0" presId="urn:microsoft.com/office/officeart/2005/8/layout/orgChart1"/>
    <dgm:cxn modelId="{98367338-135C-4A78-85C4-3592CB7F6709}" type="presParOf" srcId="{BE3D03C7-BF78-4FA8-BB49-7A26CB3350AB}" destId="{AC539EF2-9439-4D64-9C71-A73D72F0FF10}" srcOrd="5" destOrd="0" presId="urn:microsoft.com/office/officeart/2005/8/layout/orgChart1"/>
    <dgm:cxn modelId="{11C74579-F844-42AB-ADE6-07B851887EC3}" type="presParOf" srcId="{AC539EF2-9439-4D64-9C71-A73D72F0FF10}" destId="{5C24E04B-6218-46E5-8B3A-E57A0D66D5F9}" srcOrd="0" destOrd="0" presId="urn:microsoft.com/office/officeart/2005/8/layout/orgChart1"/>
    <dgm:cxn modelId="{B1FB2D80-542A-4A7C-8975-88FB92A26F9F}" type="presParOf" srcId="{5C24E04B-6218-46E5-8B3A-E57A0D66D5F9}" destId="{590D8ECE-DF37-41F5-8FA5-F9225403E349}" srcOrd="0" destOrd="0" presId="urn:microsoft.com/office/officeart/2005/8/layout/orgChart1"/>
    <dgm:cxn modelId="{54B02F72-D34C-49DA-8E84-1E6FDE059B83}" type="presParOf" srcId="{5C24E04B-6218-46E5-8B3A-E57A0D66D5F9}" destId="{233487F8-6F88-474E-903F-FF7DBD22044F}" srcOrd="1" destOrd="0" presId="urn:microsoft.com/office/officeart/2005/8/layout/orgChart1"/>
    <dgm:cxn modelId="{F5EC4749-A052-4099-9ED7-BED38CAAD507}" type="presParOf" srcId="{AC539EF2-9439-4D64-9C71-A73D72F0FF10}" destId="{C761F963-8B05-400A-B024-1D5874E712E3}" srcOrd="1" destOrd="0" presId="urn:microsoft.com/office/officeart/2005/8/layout/orgChart1"/>
    <dgm:cxn modelId="{3CB55B42-7764-47A8-9944-7C96C2BCD36A}" type="presParOf" srcId="{AC539EF2-9439-4D64-9C71-A73D72F0FF10}" destId="{97663FB0-7438-4F72-A3FF-19AD12499784}" srcOrd="2" destOrd="0" presId="urn:microsoft.com/office/officeart/2005/8/layout/orgChart1"/>
    <dgm:cxn modelId="{8051DCE0-1E0E-4DAF-A8E0-30247CC39A8D}" type="presParOf" srcId="{BE3D03C7-BF78-4FA8-BB49-7A26CB3350AB}" destId="{26E5A47D-BBB7-4B42-92D5-91A5B2AD0B1F}" srcOrd="6" destOrd="0" presId="urn:microsoft.com/office/officeart/2005/8/layout/orgChart1"/>
    <dgm:cxn modelId="{6A9481EC-C06E-400C-8EF4-A1DEF8BD447C}" type="presParOf" srcId="{BE3D03C7-BF78-4FA8-BB49-7A26CB3350AB}" destId="{6BBE6169-12D1-4D12-88A2-077AA4094B8E}" srcOrd="7" destOrd="0" presId="urn:microsoft.com/office/officeart/2005/8/layout/orgChart1"/>
    <dgm:cxn modelId="{DD55E63B-F5F3-4E62-A85E-4C5B8D77AFE9}" type="presParOf" srcId="{6BBE6169-12D1-4D12-88A2-077AA4094B8E}" destId="{C304B98C-C629-4F90-826E-95035F008FEA}" srcOrd="0" destOrd="0" presId="urn:microsoft.com/office/officeart/2005/8/layout/orgChart1"/>
    <dgm:cxn modelId="{8C6D1176-1A53-4F2E-8B86-F4CA794C9AF4}" type="presParOf" srcId="{C304B98C-C629-4F90-826E-95035F008FEA}" destId="{9D3622C5-1325-4571-88A3-EC2758A0A53A}" srcOrd="0" destOrd="0" presId="urn:microsoft.com/office/officeart/2005/8/layout/orgChart1"/>
    <dgm:cxn modelId="{F9B21CFA-8420-4468-87CA-958D12F23390}" type="presParOf" srcId="{C304B98C-C629-4F90-826E-95035F008FEA}" destId="{6B2A6B77-CB66-4F31-A7DA-051051D171B3}" srcOrd="1" destOrd="0" presId="urn:microsoft.com/office/officeart/2005/8/layout/orgChart1"/>
    <dgm:cxn modelId="{64D1FE31-0393-49BF-8762-773AFFA4FD32}" type="presParOf" srcId="{6BBE6169-12D1-4D12-88A2-077AA4094B8E}" destId="{1FDA95E1-B2AC-477D-834A-66A4AB1FFB26}" srcOrd="1" destOrd="0" presId="urn:microsoft.com/office/officeart/2005/8/layout/orgChart1"/>
    <dgm:cxn modelId="{C62C191B-A610-49E3-AC29-50F4417BA7CD}" type="presParOf" srcId="{6BBE6169-12D1-4D12-88A2-077AA4094B8E}" destId="{D9418246-AC1A-4E59-81DA-0E747C2F88F7}" srcOrd="2" destOrd="0" presId="urn:microsoft.com/office/officeart/2005/8/layout/orgChart1"/>
    <dgm:cxn modelId="{D775B9D4-CD0A-4E6C-8185-41912CAC4904}" type="presParOf" srcId="{A2571E6C-1D6A-4F9F-A3C1-D7C3AF799DD6}" destId="{9586C98C-CDA6-411A-A238-6876CDCF06B5}" srcOrd="2" destOrd="0" presId="urn:microsoft.com/office/officeart/2005/8/layout/orgChart1"/>
    <dgm:cxn modelId="{BE3CC57E-8993-4FA7-B845-5DD49EC2F689}" type="presParOf" srcId="{9586C98C-CDA6-411A-A238-6876CDCF06B5}" destId="{03202673-FDD6-4952-9E0F-E831C6D24F9E}" srcOrd="0" destOrd="0" presId="urn:microsoft.com/office/officeart/2005/8/layout/orgChart1"/>
    <dgm:cxn modelId="{C02E9E59-C142-4EE1-9112-7B47F02A06F7}" type="presParOf" srcId="{9586C98C-CDA6-411A-A238-6876CDCF06B5}" destId="{B6F5B87E-FF8D-48F7-ACBB-8CA081B51CDA}" srcOrd="1" destOrd="0" presId="urn:microsoft.com/office/officeart/2005/8/layout/orgChart1"/>
    <dgm:cxn modelId="{E209C8B8-274D-484F-B05D-5BDB63493B19}" type="presParOf" srcId="{B6F5B87E-FF8D-48F7-ACBB-8CA081B51CDA}" destId="{8DE82B6A-E066-410C-A599-1118503E9760}" srcOrd="0" destOrd="0" presId="urn:microsoft.com/office/officeart/2005/8/layout/orgChart1"/>
    <dgm:cxn modelId="{316471AF-87BE-494E-B9CD-500CA5A47974}" type="presParOf" srcId="{8DE82B6A-E066-410C-A599-1118503E9760}" destId="{68801D8C-D312-4FA2-9DBF-996FCA11DCBF}" srcOrd="0" destOrd="0" presId="urn:microsoft.com/office/officeart/2005/8/layout/orgChart1"/>
    <dgm:cxn modelId="{6A3AFD9E-9591-401A-8F16-5257456EE7F4}" type="presParOf" srcId="{8DE82B6A-E066-410C-A599-1118503E9760}" destId="{279C5A54-FB9C-4500-A152-BBCD8EC30B2D}" srcOrd="1" destOrd="0" presId="urn:microsoft.com/office/officeart/2005/8/layout/orgChart1"/>
    <dgm:cxn modelId="{21CF4356-4513-40F8-BD05-8CA2A7766BE0}" type="presParOf" srcId="{B6F5B87E-FF8D-48F7-ACBB-8CA081B51CDA}" destId="{C55B3B0F-23D1-4C3A-85E1-19F2E8C9705E}" srcOrd="1" destOrd="0" presId="urn:microsoft.com/office/officeart/2005/8/layout/orgChart1"/>
    <dgm:cxn modelId="{930E62F0-C26E-453C-BC5B-E3CA3703CF5C}" type="presParOf" srcId="{B6F5B87E-FF8D-48F7-ACBB-8CA081B51CDA}" destId="{B0811733-EDCA-4105-98ED-067DE6AC451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4EF672-868D-44BC-9D33-A0149320BBFA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12E8094-899A-497C-9EC1-EA688698A24B}" type="pres">
      <dgm:prSet presAssocID="{894EF672-868D-44BC-9D33-A0149320BBFA}" presName="Name0" presStyleCnt="0">
        <dgm:presLayoutVars>
          <dgm:dir/>
        </dgm:presLayoutVars>
      </dgm:prSet>
      <dgm:spPr/>
      <dgm:t>
        <a:bodyPr/>
        <a:lstStyle/>
        <a:p>
          <a:endParaRPr lang="pt-BR"/>
        </a:p>
      </dgm:t>
    </dgm:pt>
  </dgm:ptLst>
  <dgm:cxnLst>
    <dgm:cxn modelId="{C942AF6E-99CA-4568-B210-5BD4AAAFCAC6}" type="presOf" srcId="{894EF672-868D-44BC-9D33-A0149320BBFA}" destId="{912E8094-899A-497C-9EC1-EA688698A24B}" srcOrd="0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202673-FDD6-4952-9E0F-E831C6D24F9E}">
      <dsp:nvSpPr>
        <dsp:cNvPr id="0" name=""/>
        <dsp:cNvSpPr/>
      </dsp:nvSpPr>
      <dsp:spPr>
        <a:xfrm>
          <a:off x="4114800" y="873622"/>
          <a:ext cx="1091266" cy="6750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91266" y="675019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E5A47D-BBB7-4B42-92D5-91A5B2AD0B1F}">
      <dsp:nvSpPr>
        <dsp:cNvPr id="0" name=""/>
        <dsp:cNvSpPr/>
      </dsp:nvSpPr>
      <dsp:spPr>
        <a:xfrm>
          <a:off x="4114800" y="873622"/>
          <a:ext cx="3428734" cy="19893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2339"/>
              </a:lnTo>
              <a:lnTo>
                <a:pt x="3428734" y="1762339"/>
              </a:lnTo>
              <a:lnTo>
                <a:pt x="3428734" y="19893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BF5562-2D2B-4A56-869C-5B285B06031E}">
      <dsp:nvSpPr>
        <dsp:cNvPr id="0" name=""/>
        <dsp:cNvSpPr/>
      </dsp:nvSpPr>
      <dsp:spPr>
        <a:xfrm>
          <a:off x="4114800" y="873622"/>
          <a:ext cx="1478008" cy="19893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2339"/>
              </a:lnTo>
              <a:lnTo>
                <a:pt x="1478008" y="1762339"/>
              </a:lnTo>
              <a:lnTo>
                <a:pt x="1478008" y="19893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5E0A2E-20B2-425A-8183-8082764AA6F4}">
      <dsp:nvSpPr>
        <dsp:cNvPr id="0" name=""/>
        <dsp:cNvSpPr/>
      </dsp:nvSpPr>
      <dsp:spPr>
        <a:xfrm>
          <a:off x="3326612" y="873622"/>
          <a:ext cx="788187" cy="1989389"/>
        </a:xfrm>
        <a:custGeom>
          <a:avLst/>
          <a:gdLst/>
          <a:ahLst/>
          <a:cxnLst/>
          <a:rect l="0" t="0" r="0" b="0"/>
          <a:pathLst>
            <a:path>
              <a:moveTo>
                <a:pt x="788187" y="0"/>
              </a:moveTo>
              <a:lnTo>
                <a:pt x="788187" y="1762339"/>
              </a:lnTo>
              <a:lnTo>
                <a:pt x="0" y="1762339"/>
              </a:lnTo>
              <a:lnTo>
                <a:pt x="0" y="19893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F0D24D-8572-4AA1-9546-4A0213C92748}">
      <dsp:nvSpPr>
        <dsp:cNvPr id="0" name=""/>
        <dsp:cNvSpPr/>
      </dsp:nvSpPr>
      <dsp:spPr>
        <a:xfrm>
          <a:off x="937518" y="873622"/>
          <a:ext cx="3177281" cy="1989389"/>
        </a:xfrm>
        <a:custGeom>
          <a:avLst/>
          <a:gdLst/>
          <a:ahLst/>
          <a:cxnLst/>
          <a:rect l="0" t="0" r="0" b="0"/>
          <a:pathLst>
            <a:path>
              <a:moveTo>
                <a:pt x="3177281" y="0"/>
              </a:moveTo>
              <a:lnTo>
                <a:pt x="3177281" y="1762339"/>
              </a:lnTo>
              <a:lnTo>
                <a:pt x="0" y="1762339"/>
              </a:lnTo>
              <a:lnTo>
                <a:pt x="0" y="19893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9F5CE3-8424-42C3-875D-24FF9CA97CD6}">
      <dsp:nvSpPr>
        <dsp:cNvPr id="0" name=""/>
        <dsp:cNvSpPr/>
      </dsp:nvSpPr>
      <dsp:spPr>
        <a:xfrm>
          <a:off x="3033610" y="42739"/>
          <a:ext cx="2162379" cy="830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tx1"/>
              </a:solidFill>
            </a:rPr>
            <a:t>MENSAGEM</a:t>
          </a:r>
          <a:endParaRPr lang="pt-BR" sz="1600" b="1" kern="1200" dirty="0">
            <a:solidFill>
              <a:schemeClr val="tx1"/>
            </a:solidFill>
          </a:endParaRPr>
        </a:p>
      </dsp:txBody>
      <dsp:txXfrm>
        <a:off x="3033610" y="42739"/>
        <a:ext cx="2162379" cy="830883"/>
      </dsp:txXfrm>
    </dsp:sp>
    <dsp:sp modelId="{D2FC96B0-8653-4501-8401-8B579DFAFA1A}">
      <dsp:nvSpPr>
        <dsp:cNvPr id="0" name=""/>
        <dsp:cNvSpPr/>
      </dsp:nvSpPr>
      <dsp:spPr>
        <a:xfrm>
          <a:off x="2029" y="2863012"/>
          <a:ext cx="1870977" cy="15662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tx1"/>
              </a:solidFill>
            </a:rPr>
            <a:t>ANEXO 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tx1"/>
              </a:solidFill>
            </a:rPr>
            <a:t>Planejamento Orçamentário-Fontes de  Financiamento dos Programas Governamentais</a:t>
          </a:r>
          <a:endParaRPr lang="pt-BR" sz="1600" b="1" kern="1200" dirty="0">
            <a:solidFill>
              <a:schemeClr val="tx1"/>
            </a:solidFill>
          </a:endParaRPr>
        </a:p>
      </dsp:txBody>
      <dsp:txXfrm>
        <a:off x="2029" y="2863012"/>
        <a:ext cx="1870977" cy="1566254"/>
      </dsp:txXfrm>
    </dsp:sp>
    <dsp:sp modelId="{A15902CB-629E-4C00-9476-4A722FC923D4}">
      <dsp:nvSpPr>
        <dsp:cNvPr id="0" name=""/>
        <dsp:cNvSpPr/>
      </dsp:nvSpPr>
      <dsp:spPr>
        <a:xfrm>
          <a:off x="2327106" y="2863012"/>
          <a:ext cx="1999011" cy="14961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tx1"/>
              </a:solidFill>
            </a:rPr>
            <a:t>ANEXO II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tx1"/>
              </a:solidFill>
            </a:rPr>
            <a:t>Descrição dos Programas Governamentais –Metas Custos</a:t>
          </a:r>
          <a:endParaRPr lang="pt-BR" sz="1600" kern="1200" dirty="0"/>
        </a:p>
      </dsp:txBody>
      <dsp:txXfrm>
        <a:off x="2327106" y="2863012"/>
        <a:ext cx="1999011" cy="1496172"/>
      </dsp:txXfrm>
    </dsp:sp>
    <dsp:sp modelId="{590D8ECE-DF37-41F5-8FA5-F9225403E349}">
      <dsp:nvSpPr>
        <dsp:cNvPr id="0" name=""/>
        <dsp:cNvSpPr/>
      </dsp:nvSpPr>
      <dsp:spPr>
        <a:xfrm>
          <a:off x="4780218" y="2863012"/>
          <a:ext cx="1625179" cy="14629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tx1"/>
              </a:solidFill>
            </a:rPr>
            <a:t>ANEXO III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tx1"/>
              </a:solidFill>
            </a:rPr>
            <a:t>Unidades Executoras e Ações Voltadas ao desenvolvimento do Programa Governamental</a:t>
          </a:r>
          <a:endParaRPr lang="pt-BR" sz="1400" b="1" kern="1200" dirty="0">
            <a:solidFill>
              <a:schemeClr val="tx1"/>
            </a:solidFill>
          </a:endParaRPr>
        </a:p>
      </dsp:txBody>
      <dsp:txXfrm>
        <a:off x="4780218" y="2863012"/>
        <a:ext cx="1625179" cy="1462957"/>
      </dsp:txXfrm>
    </dsp:sp>
    <dsp:sp modelId="{9D3622C5-1325-4571-88A3-EC2758A0A53A}">
      <dsp:nvSpPr>
        <dsp:cNvPr id="0" name=""/>
        <dsp:cNvSpPr/>
      </dsp:nvSpPr>
      <dsp:spPr>
        <a:xfrm>
          <a:off x="6859497" y="2863012"/>
          <a:ext cx="1368072" cy="1551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tx1"/>
              </a:solidFill>
            </a:rPr>
            <a:t>ANEXO IV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tx1"/>
              </a:solidFill>
            </a:rPr>
            <a:t>Estrutura de Órgãos Unidades Orçamentárias e executoras</a:t>
          </a:r>
          <a:endParaRPr lang="pt-BR" sz="1400" b="1" kern="1200" dirty="0">
            <a:solidFill>
              <a:schemeClr val="tx1"/>
            </a:solidFill>
          </a:endParaRPr>
        </a:p>
      </dsp:txBody>
      <dsp:txXfrm>
        <a:off x="6859497" y="2863012"/>
        <a:ext cx="1368072" cy="1551723"/>
      </dsp:txXfrm>
    </dsp:sp>
    <dsp:sp modelId="{68801D8C-D312-4FA2-9DBF-996FCA11DCBF}">
      <dsp:nvSpPr>
        <dsp:cNvPr id="0" name=""/>
        <dsp:cNvSpPr/>
      </dsp:nvSpPr>
      <dsp:spPr>
        <a:xfrm>
          <a:off x="3004266" y="1180761"/>
          <a:ext cx="2201799" cy="7357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tx1"/>
              </a:solidFill>
            </a:rPr>
            <a:t>PROJETO DE LEI</a:t>
          </a:r>
          <a:endParaRPr lang="pt-BR" sz="1600" b="1" kern="1200" dirty="0">
            <a:solidFill>
              <a:schemeClr val="tx1"/>
            </a:solidFill>
          </a:endParaRPr>
        </a:p>
      </dsp:txBody>
      <dsp:txXfrm>
        <a:off x="3004266" y="1180761"/>
        <a:ext cx="2201799" cy="7357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5443" tIns="47721" rIns="95443" bIns="47721" rtlCol="0"/>
          <a:lstStyle>
            <a:lvl1pPr algn="l">
              <a:defRPr sz="13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5443" tIns="47721" rIns="95443" bIns="47721" rtlCol="0"/>
          <a:lstStyle>
            <a:lvl1pPr algn="r">
              <a:defRPr sz="1300"/>
            </a:lvl1pPr>
          </a:lstStyle>
          <a:p>
            <a:fld id="{1E5D4E47-9EB3-47D1-8CDC-C5B7718B79C3}" type="datetimeFigureOut">
              <a:rPr lang="pt-BR" smtClean="0"/>
              <a:pPr/>
              <a:t>12/08/2021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43" tIns="47721" rIns="95443" bIns="47721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5443" tIns="47721" rIns="95443" bIns="47721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443" tIns="47721" rIns="95443" bIns="47721" rtlCol="0" anchor="b"/>
          <a:lstStyle>
            <a:lvl1pPr algn="l">
              <a:defRPr sz="13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5443" tIns="47721" rIns="95443" bIns="47721" rtlCol="0" anchor="b"/>
          <a:lstStyle>
            <a:lvl1pPr algn="r">
              <a:defRPr sz="1300"/>
            </a:lvl1pPr>
          </a:lstStyle>
          <a:p>
            <a:fld id="{AC24F572-E7E3-4F0C-B465-9309C810E2D8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673662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4F572-E7E3-4F0C-B465-9309C810E2D8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A47A8-F8A9-4A11-8995-25DB89DB6F1D}" type="datetime1">
              <a:rPr lang="pt-BR" smtClean="0"/>
              <a:pPr/>
              <a:t>12/08/2021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4CB3-5006-49EA-8B00-EBB25B2422CA}" type="datetime1">
              <a:rPr lang="pt-BR" smtClean="0"/>
              <a:pPr/>
              <a:t>12/08/2021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EF25-8C4F-414D-B08F-5B152A541D70}" type="datetime1">
              <a:rPr lang="pt-BR" smtClean="0"/>
              <a:pPr/>
              <a:t>12/08/2021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1067-B694-40B7-A391-95C09F2D2CC8}" type="datetime1">
              <a:rPr lang="pt-BR" smtClean="0"/>
              <a:pPr/>
              <a:t>12/08/2021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07DF-1FA2-4EEB-8F98-1BF6825A6AC3}" type="datetime1">
              <a:rPr lang="pt-BR" smtClean="0"/>
              <a:pPr/>
              <a:t>12/08/2021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E6BE-C942-4147-8F56-7F8FD936B18A}" type="datetime1">
              <a:rPr lang="pt-BR" smtClean="0"/>
              <a:pPr/>
              <a:t>12/08/2021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B804D-E8E0-4159-9D00-D57E80F65733}" type="datetime1">
              <a:rPr lang="pt-BR" smtClean="0"/>
              <a:pPr/>
              <a:t>12/08/2021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CD68-3658-4F49-BBE4-F761835FF72B}" type="datetime1">
              <a:rPr lang="pt-BR" smtClean="0"/>
              <a:pPr/>
              <a:t>12/08/2021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E580-D9CA-42A9-ACBF-639A0B6E869C}" type="datetime1">
              <a:rPr lang="pt-BR" smtClean="0"/>
              <a:pPr/>
              <a:t>12/08/2021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D6850-02EF-4B7B-AC6F-D94F7FC31F21}" type="datetime1">
              <a:rPr lang="pt-BR" smtClean="0"/>
              <a:pPr/>
              <a:t>12/08/2021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F10F-5D30-48A2-B28F-E27076649AA3}" type="datetime1">
              <a:rPr lang="pt-BR" smtClean="0"/>
              <a:pPr/>
              <a:t>12/08/2021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5000"/>
            <a:lum/>
            <a:extLst>
              <a:ext uri="{BEBA8EAE-BF5A-486C-A8C5-ECC9F3942E4B}">
                <a14:imgProps xmlns="" xmlns:a14="http://schemas.microsoft.com/office/drawing/2010/main">
                  <a14:imgLayer r:embed="rId14">
                    <a14:imgEffect>
                      <a14:sharpenSoften amount="20000"/>
                    </a14:imgEffect>
                    <a14:imgEffect>
                      <a14:brightnessContrast bright="10000" contrast="10000"/>
                    </a14:imgEffect>
                  </a14:imgLayer>
                </a14:imgProps>
              </a:ext>
            </a:extLst>
          </a:blip>
          <a:srcRect/>
          <a:stretch>
            <a:fillRect l="11000" t="3000" r="7000" b="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77536-ED77-4797-A396-D4C4010C0A79}" type="datetime1">
              <a:rPr lang="pt-BR" smtClean="0"/>
              <a:pPr/>
              <a:t>12/08/2021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4319E-F961-4EF8-BA4B-181C4492257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000108"/>
            <a:ext cx="7772400" cy="3714776"/>
          </a:xfrm>
        </p:spPr>
        <p:txBody>
          <a:bodyPr>
            <a:noAutofit/>
          </a:bodyPr>
          <a:lstStyle/>
          <a:p>
            <a:r>
              <a:rPr lang="pt-BR" sz="4800" b="1" dirty="0" smtClean="0"/>
              <a:t>Audiência Pública</a:t>
            </a:r>
            <a:br>
              <a:rPr lang="pt-BR" sz="4800" b="1" dirty="0" smtClean="0"/>
            </a:br>
            <a:r>
              <a:rPr lang="pt-BR" sz="4800" b="1" dirty="0" smtClean="0"/>
              <a:t>P.P.A.</a:t>
            </a:r>
            <a:br>
              <a:rPr lang="pt-BR" sz="4800" b="1" dirty="0" smtClean="0"/>
            </a:br>
            <a:r>
              <a:rPr lang="pt-BR" sz="4800" b="1" dirty="0" smtClean="0"/>
              <a:t> Plano Plurianual</a:t>
            </a:r>
            <a:br>
              <a:rPr lang="pt-BR" sz="4800" b="1" dirty="0" smtClean="0"/>
            </a:br>
            <a:r>
              <a:rPr lang="pt-BR" sz="4800" b="1" dirty="0" smtClean="0"/>
              <a:t>2022 a 2025</a:t>
            </a:r>
            <a:br>
              <a:rPr lang="pt-BR" sz="4800" b="1" dirty="0" smtClean="0"/>
            </a:br>
            <a:endParaRPr lang="pt-BR" sz="48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268688"/>
            <a:ext cx="6400800" cy="2184648"/>
          </a:xfrm>
        </p:spPr>
        <p:txBody>
          <a:bodyPr>
            <a:normAutofit/>
          </a:bodyPr>
          <a:lstStyle/>
          <a:p>
            <a:endParaRPr lang="pt-BR" b="1" dirty="0" smtClean="0">
              <a:solidFill>
                <a:schemeClr val="tx1"/>
              </a:solidFill>
            </a:endParaRPr>
          </a:p>
          <a:p>
            <a:r>
              <a:rPr lang="pt-BR" b="1" dirty="0" smtClean="0">
                <a:solidFill>
                  <a:schemeClr val="tx1"/>
                </a:solidFill>
              </a:rPr>
              <a:t>Bem Vindos</a:t>
            </a: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/>
              <a:t>ANEXO III– UNIDADES EXECUTORAS E AÇÕES VOLTADAS AO DESENVOLVIMENTO DO PROGRAMA GOVERNAMENTAL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Demonstrativo de Programas e Ações</a:t>
            </a:r>
          </a:p>
          <a:p>
            <a:r>
              <a:rPr lang="pt-BR" dirty="0" smtClean="0"/>
              <a:t>Unidade Executora</a:t>
            </a:r>
          </a:p>
          <a:p>
            <a:r>
              <a:rPr lang="pt-BR" dirty="0" smtClean="0"/>
              <a:t>Função</a:t>
            </a:r>
          </a:p>
          <a:p>
            <a:r>
              <a:rPr lang="pt-BR" dirty="0" smtClean="0"/>
              <a:t>Sub Função</a:t>
            </a:r>
          </a:p>
          <a:p>
            <a:r>
              <a:rPr lang="pt-BR" dirty="0" smtClean="0"/>
              <a:t>Programa</a:t>
            </a:r>
          </a:p>
          <a:p>
            <a:r>
              <a:rPr lang="pt-BR" dirty="0" smtClean="0"/>
              <a:t>Ações</a:t>
            </a:r>
          </a:p>
          <a:p>
            <a:r>
              <a:rPr lang="pt-BR" dirty="0" smtClean="0"/>
              <a:t>Projeto ou atividade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10</a:t>
            </a:fld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1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21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000"/>
                            </p:stCondLst>
                            <p:childTnLst>
                              <p:par>
                                <p:cTn id="24" presetID="21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0"/>
                            </p:stCondLst>
                            <p:childTnLst>
                              <p:par>
                                <p:cTn id="28" presetID="21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9000"/>
                            </p:stCondLst>
                            <p:childTnLst>
                              <p:par>
                                <p:cTn id="32" presetID="21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3000"/>
                            </p:stCondLst>
                            <p:childTnLst>
                              <p:par>
                                <p:cTn id="36" presetID="21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/>
              <a:t>ANEXO IV– PLANEJAMENTO ORÇAMENTÁRIO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Estrutura de Órgãos, Unidades Orçamentária e executoras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11</a:t>
            </a:fld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ESTIMATIVA DAS RECEITAS ORÇAMENTÁRIAS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55246003"/>
              </p:ext>
            </p:extLst>
          </p:nvPr>
        </p:nvGraphicFramePr>
        <p:xfrm>
          <a:off x="179513" y="1196752"/>
          <a:ext cx="8640960" cy="5081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7"/>
                <a:gridCol w="1296144"/>
                <a:gridCol w="1368152"/>
                <a:gridCol w="1368152"/>
                <a:gridCol w="1368152"/>
                <a:gridCol w="1368153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ESPECIFICAÇÃO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Previsto 2022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 smtClean="0"/>
                        <a:t>Previsto 2023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Previsto 2024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Previsto 2025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2022 a  2025</a:t>
                      </a:r>
                      <a:endParaRPr lang="pt-BR" dirty="0"/>
                    </a:p>
                  </a:txBody>
                  <a:tcPr anchor="ctr"/>
                </a:tc>
              </a:tr>
              <a:tr h="412530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Receita </a:t>
                      </a:r>
                      <a:r>
                        <a:rPr lang="pt-BR" sz="15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Corrente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160.770.000,00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168.809.655,00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177.250.137,75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186.112.644,64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692.942.437,39</a:t>
                      </a: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41253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Impostos,</a:t>
                      </a:r>
                      <a:r>
                        <a:rPr lang="pt-BR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Taxas e Contribuição de Melhoria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51.947.000,00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54.544.350,00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57.271.567,50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60.135.145,88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223.898.063,38</a:t>
                      </a:r>
                    </a:p>
                  </a:txBody>
                  <a:tcPr marL="0" marR="0" marT="0" marB="0" anchor="ctr"/>
                </a:tc>
              </a:tr>
              <a:tr h="32658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Contribuições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2.574.000,00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2.702.700,00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2.837.835,00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2.979.726,75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11.094.261,75</a:t>
                      </a:r>
                    </a:p>
                  </a:txBody>
                  <a:tcPr marL="0" marR="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Receita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Patrimonial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34.000,00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35.805,00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37.595,25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39.475,01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146.875,26</a:t>
                      </a:r>
                    </a:p>
                  </a:txBody>
                  <a:tcPr marL="0" marR="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Receita de Serviços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85.000,00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89.250,00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93.712,50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98.398,13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366.360,63</a:t>
                      </a:r>
                    </a:p>
                  </a:txBody>
                  <a:tcPr marL="0" marR="0" marT="0" marB="0" anchor="ctr"/>
                </a:tc>
              </a:tr>
              <a:tr h="41253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Transferências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Correntes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105.471.000,00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110.745.600,00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116.282.880,00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122.097.024,00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454.596.504,00</a:t>
                      </a:r>
                    </a:p>
                  </a:txBody>
                  <a:tcPr marL="0" marR="0" marT="0" marB="0" anchor="ctr"/>
                </a:tc>
              </a:tr>
              <a:tr h="41253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Outras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Receitas Correntes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659.000,00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691.950,00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726.547,50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762.874,88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2.840.372,38</a:t>
                      </a:r>
                    </a:p>
                  </a:txBody>
                  <a:tcPr marL="0" marR="0" marT="0" marB="0" anchor="ctr"/>
                </a:tc>
              </a:tr>
              <a:tr h="85181"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364217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Receita</a:t>
                      </a:r>
                      <a:r>
                        <a:rPr lang="pt-BR" sz="15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de Capital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213.000,00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223.650,00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234.832,50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246.574,13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918.056,63</a:t>
                      </a:r>
                    </a:p>
                  </a:txBody>
                  <a:tcPr marL="0" marR="0" marT="0" marB="0" anchor="ctr"/>
                </a:tc>
              </a:tr>
              <a:tr h="117270"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372611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 Dedução da receita</a:t>
                      </a:r>
                      <a:endParaRPr lang="pt-BR" sz="14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-15.183.000,00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-15.942.150,00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-16.739.257,50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-17.576.220,38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-65.440.627,88</a:t>
                      </a:r>
                    </a:p>
                  </a:txBody>
                  <a:tcPr marL="0" marR="0" marT="0" marB="0" anchor="ctr"/>
                </a:tc>
              </a:tr>
              <a:tr h="77351"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412530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 DA RECEITA</a:t>
                      </a:r>
                      <a:endParaRPr lang="pt-BR" sz="15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145.800.000,00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153.091.155,00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160.745.712,75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168.782.998,39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628.419.866,14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12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4827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DESCRIÇÃO DOS PROGRAMAS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59723633"/>
              </p:ext>
            </p:extLst>
          </p:nvPr>
        </p:nvGraphicFramePr>
        <p:xfrm>
          <a:off x="571472" y="1052736"/>
          <a:ext cx="8001055" cy="5235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/>
                <a:gridCol w="2714643"/>
              </a:tblGrid>
              <a:tr h="707249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ESPECIFICAÇÃO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Previsto 2022 </a:t>
                      </a:r>
                      <a:r>
                        <a:rPr lang="pt-BR" baseline="0" dirty="0" smtClean="0"/>
                        <a:t>a 2025</a:t>
                      </a:r>
                      <a:endParaRPr lang="pt-BR" dirty="0"/>
                    </a:p>
                  </a:txBody>
                  <a:tcPr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GESTÃO LEGISLATIVA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  15.061.300,80 </a:t>
                      </a:r>
                    </a:p>
                  </a:txBody>
                  <a:tcPr marL="0" marR="0" marT="0" marB="0" anchor="b"/>
                </a:tc>
              </a:tr>
              <a:tr h="186272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GESTÃO GOVERNAMENTAL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     7.080.503,75 </a:t>
                      </a:r>
                    </a:p>
                  </a:txBody>
                  <a:tcPr marL="0" marR="0" marT="0" marB="0" anchor="b"/>
                </a:tc>
              </a:tr>
              <a:tr h="192252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GESTÃO EDUCACIONAL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207.321.322,63 </a:t>
                      </a:r>
                    </a:p>
                  </a:txBody>
                  <a:tcPr marL="0" marR="0" marT="0" marB="0" anchor="b"/>
                </a:tc>
              </a:tr>
              <a:tr h="192252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GESTÃO TURISTICA, CULTURAL E LAZER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     4.274.431,56 </a:t>
                      </a:r>
                    </a:p>
                  </a:txBody>
                  <a:tcPr marL="0" marR="0" marT="0" marB="0" anchor="b"/>
                </a:tc>
              </a:tr>
              <a:tr h="192252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GESTÃO SOCIAL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  17.152.885,33 </a:t>
                      </a:r>
                    </a:p>
                  </a:txBody>
                  <a:tcPr marL="0" marR="0" marT="0" marB="0" anchor="b"/>
                </a:tc>
              </a:tr>
              <a:tr h="192252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GESTÃO FINANCEIRA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  33.899.481,25 </a:t>
                      </a:r>
                    </a:p>
                  </a:txBody>
                  <a:tcPr marL="0" marR="0" marT="0" marB="0" anchor="b"/>
                </a:tc>
              </a:tr>
              <a:tr h="168480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GESTÃO ESPORTIVA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     5.236.801,88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13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4827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DESCRIÇÃO DOS PROGRAMAS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33606507"/>
              </p:ext>
            </p:extLst>
          </p:nvPr>
        </p:nvGraphicFramePr>
        <p:xfrm>
          <a:off x="571472" y="1052736"/>
          <a:ext cx="8001055" cy="5235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/>
                <a:gridCol w="2714643"/>
              </a:tblGrid>
              <a:tr h="707249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ESPECIFICAÇÃO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Previsto 2022 </a:t>
                      </a:r>
                      <a:r>
                        <a:rPr lang="pt-BR" baseline="0" dirty="0" smtClean="0"/>
                        <a:t>a 2025</a:t>
                      </a:r>
                      <a:endParaRPr lang="pt-BR" dirty="0"/>
                    </a:p>
                  </a:txBody>
                  <a:tcPr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GESTÃO DE OBRAS E URBANISMO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     7.930.978,13 </a:t>
                      </a:r>
                    </a:p>
                  </a:txBody>
                  <a:tcPr marL="0" marR="0" marT="0" marB="0" anchor="b"/>
                </a:tc>
              </a:tr>
              <a:tr h="186272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GESTÃO AGRICOLA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     5.445.248,44 </a:t>
                      </a:r>
                    </a:p>
                  </a:txBody>
                  <a:tcPr marL="0" marR="0" marT="0" marB="0" anchor="b"/>
                </a:tc>
              </a:tr>
              <a:tr h="192252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GESTÃO ESTRATÉGICA E TECNOLOGICA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     1.680.948,75 </a:t>
                      </a:r>
                    </a:p>
                  </a:txBody>
                  <a:tcPr marL="0" marR="0" marT="0" marB="0" anchor="b"/>
                </a:tc>
              </a:tr>
              <a:tr h="192252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GESTÃO JURIDICA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    </a:t>
                      </a:r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4.973.884,25 </a:t>
                      </a:r>
                    </a:p>
                  </a:txBody>
                  <a:tcPr marL="0" marR="0" marT="0" marB="0" anchor="b"/>
                </a:tc>
              </a:tr>
              <a:tr h="192252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GESTÃO ADMINISTRATIVA.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  32.196.633,75 </a:t>
                      </a:r>
                    </a:p>
                  </a:txBody>
                  <a:tcPr marL="0" marR="0" marT="0" marB="0" anchor="b"/>
                </a:tc>
              </a:tr>
              <a:tr h="192252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GESTÃO SAUDÁVEL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187.795.893,77 </a:t>
                      </a:r>
                    </a:p>
                  </a:txBody>
                  <a:tcPr marL="0" marR="0" marT="0" marB="0" anchor="b"/>
                </a:tc>
              </a:tr>
              <a:tr h="168480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GESTÃO DE SEGURANÇA PÚBLICA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  13.081.229,38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14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70841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DESCRIÇÃO DOS PROGRAMAS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4960785"/>
              </p:ext>
            </p:extLst>
          </p:nvPr>
        </p:nvGraphicFramePr>
        <p:xfrm>
          <a:off x="571472" y="1052736"/>
          <a:ext cx="8001055" cy="4725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/>
                <a:gridCol w="2714643"/>
              </a:tblGrid>
              <a:tr h="707249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ESPECIFICAÇÃO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Previsto 2022 </a:t>
                      </a:r>
                      <a:r>
                        <a:rPr lang="pt-BR" baseline="0" dirty="0" smtClean="0"/>
                        <a:t>a 2025</a:t>
                      </a:r>
                      <a:endParaRPr lang="pt-BR" dirty="0"/>
                    </a:p>
                  </a:txBody>
                  <a:tcPr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GESTÃO PARLAMENTAR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     1.228.385,63 </a:t>
                      </a:r>
                    </a:p>
                  </a:txBody>
                  <a:tcPr marL="0" marR="0" marT="0" marB="0" anchor="b"/>
                </a:tc>
              </a:tr>
              <a:tr h="186272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GESTÃO AMBIENTAL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     2.160.665,66 </a:t>
                      </a:r>
                    </a:p>
                  </a:txBody>
                  <a:tcPr marL="0" marR="0" marT="0" marB="0" anchor="b"/>
                </a:tc>
              </a:tr>
              <a:tr h="192252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GESTÃO DE SERVIÇOS PUBLICOS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  78.750.293,88 </a:t>
                      </a:r>
                    </a:p>
                  </a:txBody>
                  <a:tcPr marL="0" marR="0" marT="0" marB="0" anchor="b"/>
                </a:tc>
              </a:tr>
              <a:tr h="192252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RESERVA DE CONTINGENCIA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     2.715.378,75 </a:t>
                      </a:r>
                    </a:p>
                  </a:txBody>
                  <a:tcPr marL="0" marR="0" marT="0" marB="0" anchor="b"/>
                </a:tc>
              </a:tr>
              <a:tr h="192252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GESTÃO CONTROLE INTERNO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        433.598,58 </a:t>
                      </a:r>
                    </a:p>
                  </a:txBody>
                  <a:tcPr marL="0" marR="0" marT="0" marB="0" anchor="b"/>
                </a:tc>
              </a:tr>
              <a:tr h="192252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 DOS PROGRAMAS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628.419.866,14 </a:t>
                      </a:r>
                    </a:p>
                  </a:txBody>
                  <a:tcPr marL="0" marR="0" marT="0" marB="0" anchor="b"/>
                </a:tc>
              </a:tr>
              <a:tr h="168480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15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311888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ESTRUTURA DOS ORGÃOS, UNIDADES ORÇAMENTÁRIAS E EXECUTORAS</a:t>
            </a:r>
            <a:br>
              <a:rPr lang="pt-BR" dirty="0" smtClean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88061268"/>
              </p:ext>
            </p:extLst>
          </p:nvPr>
        </p:nvGraphicFramePr>
        <p:xfrm>
          <a:off x="285720" y="1071547"/>
          <a:ext cx="8501122" cy="5149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820"/>
                <a:gridCol w="4899914"/>
                <a:gridCol w="1857388"/>
              </a:tblGrid>
              <a:tr h="707249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CODIGO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DENOMINAÇÃO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VALORES      </a:t>
                      </a:r>
                      <a:r>
                        <a:rPr lang="pt-BR" baseline="0" dirty="0" smtClean="0"/>
                        <a:t> 2022 A 2025</a:t>
                      </a:r>
                      <a:endParaRPr lang="pt-BR" dirty="0"/>
                    </a:p>
                  </a:txBody>
                  <a:tcPr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01.00.00</a:t>
                      </a:r>
                      <a:endParaRPr lang="pt-BR" sz="19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LEGISLATIVO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  15.061.300,80 </a:t>
                      </a:r>
                    </a:p>
                  </a:txBody>
                  <a:tcPr marL="0" marR="0" marT="0" marB="0" anchor="b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01.01.00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Câmara Municipal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      15.061.300,80 </a:t>
                      </a:r>
                    </a:p>
                  </a:txBody>
                  <a:tcPr marL="0" marR="0" marT="0" marB="0" anchor="b"/>
                </a:tc>
              </a:tr>
              <a:tr h="503251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01.01.01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Câmara Municipal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   15.061.300,80 </a:t>
                      </a:r>
                    </a:p>
                  </a:txBody>
                  <a:tcPr marL="0" marR="0" marT="0" marB="0" anchor="b"/>
                </a:tc>
              </a:tr>
              <a:tr h="210736">
                <a:tc>
                  <a:txBody>
                    <a:bodyPr/>
                    <a:lstStyle/>
                    <a:p>
                      <a:pPr algn="l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02.00.00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9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EXECUTIVO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9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613.358.565,34 </a:t>
                      </a:r>
                    </a:p>
                  </a:txBody>
                  <a:tcPr marL="0" marR="0" marT="0" marB="0" anchor="b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02.01.00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SECRETARIA MUNICIPAL DE GOVERNO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7.080.503,75 </a:t>
                      </a:r>
                    </a:p>
                  </a:txBody>
                  <a:tcPr marL="0" marR="0" marT="0" marB="0" anchor="b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02.01.00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Secretaria e Repartições Subordinadas</a:t>
                      </a:r>
                      <a:endParaRPr lang="pt-BR" sz="17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     7.080.503,75 </a:t>
                      </a:r>
                    </a:p>
                  </a:txBody>
                  <a:tcPr marL="0" marR="0" marT="0" marB="0" anchor="b"/>
                </a:tc>
              </a:tr>
              <a:tr h="216716">
                <a:tc>
                  <a:txBody>
                    <a:bodyPr/>
                    <a:lstStyle/>
                    <a:p>
                      <a:pPr algn="l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02.02.00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SECRETARIA MUNICIPAL DE ADMINISTRAÇÃO GERAL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      32.196.633,75 </a:t>
                      </a:r>
                    </a:p>
                  </a:txBody>
                  <a:tcPr marL="0" marR="0" marT="0" marB="0" anchor="b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02.02.01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Secretaria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 Repartições Subordinadas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   32.196.633,75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16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4827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ESTRUTURA DOS ORGÃOS, UNIDADES ORÇAMENTÁRIAS E EXECUTORAS</a:t>
            </a:r>
            <a:br>
              <a:rPr lang="pt-BR" dirty="0" smtClean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29152023"/>
              </p:ext>
            </p:extLst>
          </p:nvPr>
        </p:nvGraphicFramePr>
        <p:xfrm>
          <a:off x="285720" y="1071547"/>
          <a:ext cx="8501122" cy="5343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4147"/>
                <a:gridCol w="5026750"/>
                <a:gridCol w="1700225"/>
              </a:tblGrid>
              <a:tr h="62333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CODIGO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DENOMINAÇÃO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VALORES      </a:t>
                      </a:r>
                      <a:r>
                        <a:rPr lang="pt-BR" baseline="0" dirty="0" smtClean="0"/>
                        <a:t> 2022 A 2025</a:t>
                      </a:r>
                      <a:endParaRPr lang="pt-BR" dirty="0"/>
                    </a:p>
                  </a:txBody>
                  <a:tcPr anchor="ctr"/>
                </a:tc>
              </a:tr>
              <a:tr h="504601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02.03.00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SECRETARIA MUNICIPAL DE FINANÇAS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pt-BR" sz="17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36.614.860,00 </a:t>
                      </a:r>
                      <a:endParaRPr lang="pt-BR" sz="17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504601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02.03.01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</a:t>
                      </a:r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Secretaria e Repartições Subordinadas</a:t>
                      </a:r>
                      <a:endParaRPr lang="pt-BR" sz="17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36.614.860,00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132107"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04601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02.04.00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SECRETARIA MUNICIPAL DE EDUCAÇÃO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pt-BR" sz="17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207.321.322,63 </a:t>
                      </a:r>
                      <a:endParaRPr lang="pt-BR" sz="17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504601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02.04.01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</a:t>
                      </a:r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Secretaria e Repartições Subordinadas</a:t>
                      </a:r>
                      <a:endParaRPr lang="pt-BR" sz="17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86.202,50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504601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02.04.02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Ensino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Básico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67.151.747,50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504601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02.04.03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FUNDEB</a:t>
                      </a:r>
                      <a:endParaRPr lang="pt-BR" sz="17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99.378.552,13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504601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02.04.04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Transporte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Alunos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20.450.228,54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504601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02.04.05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Merenda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Escolar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6.927.685,46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504601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02.04.06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Salario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Educação - QSE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13.326.906,50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17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4827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ESTRUTURA DOS ORGÃOS, UNIDADES ORÇAMENTÁRIAS E EXECUTORAS</a:t>
            </a:r>
            <a:br>
              <a:rPr lang="pt-BR" dirty="0" smtClean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98915925"/>
              </p:ext>
            </p:extLst>
          </p:nvPr>
        </p:nvGraphicFramePr>
        <p:xfrm>
          <a:off x="214281" y="1071547"/>
          <a:ext cx="8606191" cy="5153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5"/>
                <a:gridCol w="5306932"/>
                <a:gridCol w="1656184"/>
              </a:tblGrid>
              <a:tr h="557253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CODIGO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DENOMINAÇÃO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VALORES      </a:t>
                      </a:r>
                      <a:r>
                        <a:rPr lang="pt-BR" baseline="0" dirty="0" smtClean="0"/>
                        <a:t> 2022 A 2025</a:t>
                      </a:r>
                      <a:endParaRPr lang="pt-BR" dirty="0"/>
                    </a:p>
                  </a:txBody>
                  <a:tcPr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02.05.00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SECRETARIA </a:t>
                      </a:r>
                      <a:r>
                        <a:rPr lang="pt-BR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MUNICIPAL DE ESPORTE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     </a:t>
                      </a:r>
                      <a:r>
                        <a:rPr lang="pt-BR" sz="17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5.236.801,88 </a:t>
                      </a:r>
                      <a:endParaRPr lang="pt-BR" sz="17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02.05.01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Secretaria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 Repartições Subordinadas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5.236.801,88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176997"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02.06.00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SECRETARIA </a:t>
                      </a:r>
                      <a:r>
                        <a:rPr lang="pt-BR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MUNICIPAL DE SAUDE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pt-BR" sz="17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187.795.893,77 </a:t>
                      </a:r>
                      <a:endParaRPr lang="pt-BR" sz="17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02.06.01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Fundo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Municipal de Saúde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187.795.893,77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115808"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02.07.00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SECRETARIA MUNICIPAL DE ASSISTENCIA E DESENVOLVIMENTO SOCIAL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pt-BR" sz="17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17.152.885,33 </a:t>
                      </a:r>
                      <a:endParaRPr lang="pt-BR" sz="17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02.07.01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Fundo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Municipal de Assistência Social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11.597.882,55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02.07.02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Fundo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Social de Solidariedade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107.753,13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02.07.03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Conselho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Tutelar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280.158,13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02.07.04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Auxilio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 Subvenções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4.939.053,64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18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4827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ESTRUTURA DOS ORGÃOS, UNIDADES ORÇAMENTÁRIAS E EXECUTORAS</a:t>
            </a:r>
            <a:br>
              <a:rPr lang="pt-BR" dirty="0" smtClean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16579481"/>
              </p:ext>
            </p:extLst>
          </p:nvPr>
        </p:nvGraphicFramePr>
        <p:xfrm>
          <a:off x="285720" y="1071547"/>
          <a:ext cx="8501122" cy="5106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5286412"/>
                <a:gridCol w="1714512"/>
              </a:tblGrid>
              <a:tr h="707249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CODIGO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DENOMINAÇÃO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VALORES      </a:t>
                      </a:r>
                      <a:r>
                        <a:rPr lang="pt-BR" baseline="0" dirty="0" smtClean="0"/>
                        <a:t> 2022 A 2025</a:t>
                      </a:r>
                      <a:endParaRPr lang="pt-BR" dirty="0"/>
                    </a:p>
                  </a:txBody>
                  <a:tcPr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02.07.05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Fundo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Municipal dos Direitos da Criança e Adolescente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228.037,90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238991">
                <a:tc>
                  <a:txBody>
                    <a:bodyPr/>
                    <a:lstStyle/>
                    <a:p>
                      <a:pPr algn="l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02.08.00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SECRETARIA </a:t>
                      </a:r>
                      <a:r>
                        <a:rPr lang="pt-BR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MUNICIPAL DE OBRAS E URBANISMO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    </a:t>
                      </a:r>
                      <a:r>
                        <a:rPr lang="pt-BR" sz="17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7.930.978,13 </a:t>
                      </a:r>
                      <a:endParaRPr lang="pt-BR" sz="17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02.08.01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Secretaria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 Repartições Subordinadas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4.569.080,63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02.08.02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Serviços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Funerários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689.620,00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02.08.03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Habitação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 Obras Publicas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2.672.277,50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245663">
                <a:tc>
                  <a:txBody>
                    <a:bodyPr/>
                    <a:lstStyle/>
                    <a:p>
                      <a:pPr algn="l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02.09.00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SECRETARIA </a:t>
                      </a:r>
                      <a:r>
                        <a:rPr lang="pt-BR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MUNICIPAL DE TRANSPORTE E SERVIÇOS PUBLICOS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pt-BR" sz="17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78.750.293,88 </a:t>
                      </a:r>
                      <a:endParaRPr lang="pt-BR" sz="17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02.09.01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</a:t>
                      </a:r>
                      <a:r>
                        <a:rPr lang="pt-BR" sz="17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Secretaria e Repartições Subordinadas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78.470.135,75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02.09.03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Transporte</a:t>
                      </a:r>
                      <a:endParaRPr lang="pt-BR" sz="17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280.158,13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19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4827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sz="4800" b="1" dirty="0" smtClean="0"/>
              <a:t>HISTÓRICO DO P.P.A.</a:t>
            </a:r>
            <a:endParaRPr lang="pt-BR" sz="4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Autofit/>
          </a:bodyPr>
          <a:lstStyle/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b="1" dirty="0" smtClean="0"/>
              <a:t>BASE LEGAL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2</a:t>
            </a:fld>
            <a:endParaRPr lang="pt-BR" dirty="0"/>
          </a:p>
        </p:txBody>
      </p:sp>
      <p:sp>
        <p:nvSpPr>
          <p:cNvPr id="7" name="Elipse 6"/>
          <p:cNvSpPr/>
          <p:nvPr/>
        </p:nvSpPr>
        <p:spPr>
          <a:xfrm>
            <a:off x="1000100" y="2285992"/>
            <a:ext cx="3857652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CONSTITUÇÃO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b="1" dirty="0" smtClean="0">
                <a:solidFill>
                  <a:schemeClr val="tx1"/>
                </a:solidFill>
              </a:rPr>
              <a:t>FEDERAL DE 1988   Art. 165</a:t>
            </a:r>
          </a:p>
        </p:txBody>
      </p:sp>
      <p:sp>
        <p:nvSpPr>
          <p:cNvPr id="8" name="Retângulo 7"/>
          <p:cNvSpPr/>
          <p:nvPr/>
        </p:nvSpPr>
        <p:spPr>
          <a:xfrm>
            <a:off x="4500562" y="4429132"/>
            <a:ext cx="314327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LEI DE RESPONSABILIDADE FISCAL L.C. 101/00</a:t>
            </a:r>
            <a:endParaRPr lang="pt-B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ESTRUTURA DOS ORGÃOS, UNIDADES ORÇAMENTÁRIAS E EXECUTORAS</a:t>
            </a:r>
            <a:br>
              <a:rPr lang="pt-BR" dirty="0" smtClean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12991590"/>
              </p:ext>
            </p:extLst>
          </p:nvPr>
        </p:nvGraphicFramePr>
        <p:xfrm>
          <a:off x="285720" y="1196752"/>
          <a:ext cx="8572560" cy="5039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5214974"/>
                <a:gridCol w="1714512"/>
              </a:tblGrid>
              <a:tr h="557253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CODIGO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DENOMINAÇÃO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VALORES      </a:t>
                      </a:r>
                      <a:r>
                        <a:rPr lang="pt-BR" baseline="0" dirty="0" smtClean="0"/>
                        <a:t> 2022 A 2025</a:t>
                      </a:r>
                      <a:endParaRPr lang="pt-BR" dirty="0"/>
                    </a:p>
                  </a:txBody>
                  <a:tcPr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02.10.00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SECRETARIA </a:t>
                      </a:r>
                      <a:r>
                        <a:rPr lang="pt-BR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MUNICIPAL DE AGRICULTURA E MEIO AMBIENTE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     </a:t>
                      </a:r>
                      <a:r>
                        <a:rPr lang="pt-BR" sz="17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7.605.914,10 </a:t>
                      </a:r>
                      <a:endParaRPr lang="pt-BR" sz="17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02.10.01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Secretaria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 Repartições Subordinadas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1.284.417,25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02.10.02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Departamento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Agricultura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4.160.831,19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02.10.03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Departamento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Meio Ambiente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2.160.665,66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239683">
                <a:tc>
                  <a:txBody>
                    <a:bodyPr/>
                    <a:lstStyle/>
                    <a:p>
                      <a:pPr algn="l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02.11.00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SECRETARIA </a:t>
                      </a:r>
                      <a:r>
                        <a:rPr lang="pt-BR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MUNICIPAL DE PLANEJAMENTO INDUSTRIA E COMERCIO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     </a:t>
                      </a:r>
                      <a:r>
                        <a:rPr lang="pt-BR" sz="17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1.680.948,75 </a:t>
                      </a:r>
                      <a:endParaRPr lang="pt-BR" sz="17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02.11.01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</a:t>
                      </a:r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Secretaria e Repartições Subordinadas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1.680.948,75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221199">
                <a:tc>
                  <a:txBody>
                    <a:bodyPr/>
                    <a:lstStyle/>
                    <a:p>
                      <a:pPr algn="l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02.12.00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SECRETARIA </a:t>
                      </a:r>
                      <a:r>
                        <a:rPr lang="pt-BR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MUNICIPAL DE ASSUNTOS JURIDICOS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     </a:t>
                      </a:r>
                      <a:r>
                        <a:rPr lang="pt-BR" sz="17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4.973.884,25 </a:t>
                      </a:r>
                      <a:endParaRPr lang="pt-BR" sz="17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02.12.01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Secretaria e Repartições Subordinadas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1.784.391,75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20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4827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ESTRUTURA DOS ORGÃOS, UNIDADES ORÇAMENTÁRIAS E EXECUTORAS</a:t>
            </a:r>
            <a:br>
              <a:rPr lang="pt-BR" dirty="0" smtClean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88520494"/>
              </p:ext>
            </p:extLst>
          </p:nvPr>
        </p:nvGraphicFramePr>
        <p:xfrm>
          <a:off x="214282" y="1071547"/>
          <a:ext cx="8572560" cy="5034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652"/>
                <a:gridCol w="5018520"/>
                <a:gridCol w="1857388"/>
              </a:tblGrid>
              <a:tr h="707249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CODIGO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DENOMINAÇÃO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VALORES      </a:t>
                      </a:r>
                      <a:r>
                        <a:rPr lang="pt-BR" baseline="0" dirty="0" smtClean="0"/>
                        <a:t> 2022 A 2025</a:t>
                      </a:r>
                      <a:endParaRPr lang="pt-BR" dirty="0"/>
                    </a:p>
                  </a:txBody>
                  <a:tcPr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</a:t>
                      </a:r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02.12.02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Procuradoria</a:t>
                      </a:r>
                      <a:endParaRPr lang="pt-BR" sz="17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3.189.492,50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186272">
                <a:tc>
                  <a:txBody>
                    <a:bodyPr/>
                    <a:lstStyle/>
                    <a:p>
                      <a:pPr algn="l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02.13.00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SECRETARIA </a:t>
                      </a:r>
                      <a:r>
                        <a:rPr lang="pt-BR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MUNICIPAL DE ASSUNTOS PARLAMENTARES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1.228.385,63 </a:t>
                      </a: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02.13.01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Secretaria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 Repartições Subordinadas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1.228.385,63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240488">
                <a:tc>
                  <a:txBody>
                    <a:bodyPr/>
                    <a:lstStyle/>
                    <a:p>
                      <a:pPr algn="l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02.14.00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SECRETARIA </a:t>
                      </a:r>
                      <a:r>
                        <a:rPr lang="pt-BR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MUNICIPAL DE ASSUNTOS DE SEGURANÇA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      13.081.229,38 </a:t>
                      </a: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02.14.01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Secretaria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 Repartições Subordinadas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1.810.252,50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02.14.02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Departamento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Defesa Civil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1.206.835,00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02.14.03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Departamento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Transito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3.017.087,50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02.14.04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Guarda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Municipal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7.047.054,38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21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4827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ESTRUTURA DOS ORGÃOS, UNIDADES ORÇAMENTÁRIAS E EXECUTORAS</a:t>
            </a:r>
            <a:br>
              <a:rPr lang="pt-BR" dirty="0" smtClean="0"/>
            </a:br>
            <a:endParaRPr lang="pt-BR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96060268"/>
              </p:ext>
            </p:extLst>
          </p:nvPr>
        </p:nvGraphicFramePr>
        <p:xfrm>
          <a:off x="214283" y="1071547"/>
          <a:ext cx="8572558" cy="4694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652"/>
                <a:gridCol w="5086850"/>
                <a:gridCol w="1789056"/>
              </a:tblGrid>
              <a:tr h="707249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CODIGO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DENOMINAÇÃO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VALORES      </a:t>
                      </a:r>
                      <a:r>
                        <a:rPr lang="pt-BR" baseline="0" dirty="0" smtClean="0"/>
                        <a:t> 2022 A 2025</a:t>
                      </a:r>
                      <a:endParaRPr lang="pt-BR" dirty="0"/>
                    </a:p>
                  </a:txBody>
                  <a:tcPr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02.15.00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SECRETARIA </a:t>
                      </a:r>
                      <a:r>
                        <a:rPr lang="pt-BR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MUNICIPAL DE TURISMO, CULTURA E LAZER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      </a:t>
                      </a:r>
                      <a:r>
                        <a:rPr lang="pt-BR" sz="17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4.274.431,56 </a:t>
                      </a:r>
                      <a:endParaRPr lang="pt-BR" sz="17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02.15.01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Secretaria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 Repartições Subordinadas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1.103.392,00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02.15.02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Departamento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Cultura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2.028.856,44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02.15.03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Departamento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 Turismo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1.142.183,13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239683">
                <a:tc>
                  <a:txBody>
                    <a:bodyPr/>
                    <a:lstStyle/>
                    <a:p>
                      <a:pPr algn="l" fontAlgn="b"/>
                      <a:endParaRPr lang="pt-BR" sz="17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7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7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02.17.00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CONTROLADORIA </a:t>
                      </a:r>
                      <a:r>
                        <a:rPr lang="pt-BR" sz="17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MUNICIPAL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</a:t>
                      </a:r>
                      <a:r>
                        <a:rPr lang="pt-BR" sz="17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433.598,58 </a:t>
                      </a:r>
                      <a:endParaRPr lang="pt-BR" sz="17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02.17.01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Controle </a:t>
                      </a:r>
                      <a:r>
                        <a:rPr lang="pt-BR" sz="1700" b="0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Interno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         </a:t>
                      </a:r>
                      <a:r>
                        <a:rPr lang="pt-BR" sz="17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433.598,58 </a:t>
                      </a:r>
                      <a:endParaRPr lang="pt-BR" sz="17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55820">
                <a:tc>
                  <a:txBody>
                    <a:bodyPr/>
                    <a:lstStyle/>
                    <a:p>
                      <a:pPr algn="l" fontAlgn="b"/>
                      <a:endParaRPr lang="pt-BR" sz="17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7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r>
                        <a:rPr lang="pt-BR" sz="17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PPA 2022 A 2025 POR ORGÃOS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7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628.419.866,14 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22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4827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924944"/>
            <a:ext cx="8229600" cy="1012974"/>
          </a:xfrm>
        </p:spPr>
        <p:txBody>
          <a:bodyPr>
            <a:normAutofit/>
          </a:bodyPr>
          <a:lstStyle/>
          <a:p>
            <a:r>
              <a:rPr lang="pt-BR" sz="4000" b="1" dirty="0" smtClean="0"/>
              <a:t>Obrigado a todos pela atenção !</a:t>
            </a:r>
            <a:endParaRPr lang="pt-BR" sz="4000" b="1" dirty="0"/>
          </a:p>
        </p:txBody>
      </p:sp>
      <p:sp>
        <p:nvSpPr>
          <p:cNvPr id="6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23</a:t>
            </a:fld>
            <a:endParaRPr lang="pt-BR" dirty="0"/>
          </a:p>
        </p:txBody>
      </p:sp>
      <p:sp>
        <p:nvSpPr>
          <p:cNvPr id="7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QUEM DEVE ELABORAR O P.P.A.</a:t>
            </a:r>
            <a:endParaRPr lang="pt-BR" sz="4000" b="1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Clr>
                <a:schemeClr val="bg1"/>
              </a:buClr>
              <a:buNone/>
            </a:pPr>
            <a:endParaRPr lang="pt-BR" dirty="0" smtClean="0"/>
          </a:p>
          <a:p>
            <a:pPr algn="just">
              <a:lnSpc>
                <a:spcPct val="80000"/>
              </a:lnSpc>
              <a:buClr>
                <a:schemeClr val="bg1"/>
              </a:buClr>
              <a:buNone/>
            </a:pPr>
            <a:endParaRPr lang="pt-BR" dirty="0" smtClean="0"/>
          </a:p>
          <a:p>
            <a:pPr algn="just">
              <a:lnSpc>
                <a:spcPct val="80000"/>
              </a:lnSpc>
              <a:buClr>
                <a:schemeClr val="bg1"/>
              </a:buClr>
              <a:buNone/>
            </a:pPr>
            <a:endParaRPr lang="pt-BR" dirty="0" smtClean="0"/>
          </a:p>
          <a:p>
            <a:pPr algn="just">
              <a:lnSpc>
                <a:spcPct val="80000"/>
              </a:lnSpc>
              <a:buClr>
                <a:schemeClr val="bg1"/>
              </a:buClr>
              <a:buNone/>
            </a:pPr>
            <a:endParaRPr lang="pt-BR" dirty="0" smtClean="0"/>
          </a:p>
        </p:txBody>
      </p:sp>
      <p:sp>
        <p:nvSpPr>
          <p:cNvPr id="5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3</a:t>
            </a:fld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1285852" y="1928802"/>
            <a:ext cx="271464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UNIÃO</a:t>
            </a: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500298" y="3143248"/>
            <a:ext cx="271464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DISTRITO FEDERAL</a:t>
            </a: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5643570" y="5429264"/>
            <a:ext cx="271464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MUNICIPIOS</a:t>
            </a: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4000496" y="4286256"/>
            <a:ext cx="271464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ESTADOS</a:t>
            </a:r>
            <a:endParaRPr lang="pt-BR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000"/>
                            </p:stCondLst>
                            <p:childTnLst>
                              <p:par>
                                <p:cTn id="24" presetID="21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ABRANGÊNCIA</a:t>
            </a:r>
            <a:r>
              <a:rPr lang="pt-BR" dirty="0" smtClean="0"/>
              <a:t> </a:t>
            </a:r>
            <a:r>
              <a:rPr lang="pt-BR" b="1" dirty="0" smtClean="0"/>
              <a:t>DO P.P.A. NO MUNICÍPIO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4</a:t>
            </a:fld>
            <a:endParaRPr lang="pt-BR" dirty="0"/>
          </a:p>
        </p:txBody>
      </p:sp>
      <p:sp>
        <p:nvSpPr>
          <p:cNvPr id="6" name="Elipse 5"/>
          <p:cNvSpPr/>
          <p:nvPr/>
        </p:nvSpPr>
        <p:spPr>
          <a:xfrm>
            <a:off x="4803567" y="3571876"/>
            <a:ext cx="2914664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PODER LEGISLATIVO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1071538" y="2214554"/>
            <a:ext cx="2995626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PODER EXECUTIVO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8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PLANEJAMENT0      X      INFLAÇÃO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5</a:t>
            </a:fld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214414" y="2000240"/>
            <a:ext cx="685804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pt-BR" sz="2400" b="1" dirty="0" smtClean="0">
                <a:solidFill>
                  <a:schemeClr val="tx1"/>
                </a:solidFill>
              </a:rPr>
              <a:t>TABELA COM BASE NO INPC - IBGE</a:t>
            </a:r>
            <a:endParaRPr lang="pt-BR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43760531"/>
              </p:ext>
            </p:extLst>
          </p:nvPr>
        </p:nvGraphicFramePr>
        <p:xfrm>
          <a:off x="1524000" y="3714752"/>
          <a:ext cx="6262712" cy="1500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5678"/>
                <a:gridCol w="1565678"/>
                <a:gridCol w="1565678"/>
                <a:gridCol w="1565678"/>
              </a:tblGrid>
              <a:tr h="750099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pt-BR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pt-BR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pt-BR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2020</a:t>
                      </a:r>
                      <a:endParaRPr lang="pt-BR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50099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/>
                        <a:t>2,07</a:t>
                      </a:r>
                      <a:endParaRPr lang="pt-B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/>
                        <a:t>3,43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/>
                        <a:t>4,48</a:t>
                      </a:r>
                      <a:endParaRPr lang="pt-B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/>
                        <a:t>5,45</a:t>
                      </a:r>
                      <a:endParaRPr lang="pt-BR" sz="24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ESTRUTURA DO PROJETO DO P.P.A.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357158" y="1643050"/>
          <a:ext cx="8229600" cy="44720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6</a:t>
            </a:fld>
            <a:endParaRPr lang="pt-BR" dirty="0"/>
          </a:p>
        </p:txBody>
      </p:sp>
      <p:sp>
        <p:nvSpPr>
          <p:cNvPr id="6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PRAZO PARA ENVIO AO LEGISLATIVO</a:t>
            </a:r>
            <a:endParaRPr lang="pt-BR" sz="3200" b="1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25738843"/>
              </p:ext>
            </p:extLst>
          </p:nvPr>
        </p:nvGraphicFramePr>
        <p:xfrm>
          <a:off x="457200" y="1600200"/>
          <a:ext cx="8229600" cy="4757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7</a:t>
            </a:fld>
            <a:endParaRPr lang="pt-BR" dirty="0"/>
          </a:p>
        </p:txBody>
      </p:sp>
      <p:sp>
        <p:nvSpPr>
          <p:cNvPr id="3" name="Oval 2"/>
          <p:cNvSpPr/>
          <p:nvPr/>
        </p:nvSpPr>
        <p:spPr>
          <a:xfrm>
            <a:off x="1979712" y="3645024"/>
            <a:ext cx="2688204" cy="24482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PPA</a:t>
            </a:r>
          </a:p>
          <a:p>
            <a:r>
              <a:rPr lang="pt-BR" b="1" dirty="0" smtClean="0">
                <a:solidFill>
                  <a:schemeClr val="tx1"/>
                </a:solidFill>
              </a:rPr>
              <a:t>    2022 A 2025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448932" y="3645024"/>
            <a:ext cx="2592288" cy="24482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LOA </a:t>
            </a:r>
          </a:p>
          <a:p>
            <a:pPr algn="ctr"/>
            <a:r>
              <a:rPr lang="pt-BR" b="1" dirty="0" smtClean="0">
                <a:solidFill>
                  <a:schemeClr val="tx1"/>
                </a:solidFill>
              </a:rPr>
              <a:t>2022</a:t>
            </a:r>
          </a:p>
          <a:p>
            <a:pPr algn="r"/>
            <a:endParaRPr lang="pt-BR" dirty="0"/>
          </a:p>
        </p:txBody>
      </p:sp>
      <p:sp>
        <p:nvSpPr>
          <p:cNvPr id="7" name="Oval 6"/>
          <p:cNvSpPr/>
          <p:nvPr/>
        </p:nvSpPr>
        <p:spPr>
          <a:xfrm>
            <a:off x="4067944" y="4077072"/>
            <a:ext cx="864096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LDO</a:t>
            </a:r>
          </a:p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2022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827584" y="1772816"/>
            <a:ext cx="75608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L.D.O.</a:t>
            </a:r>
            <a:r>
              <a:rPr lang="pt-BR" b="1" dirty="0" smtClean="0"/>
              <a:t> 2022 – PRAZO 30 de Abril (Constituição Estadual)</a:t>
            </a:r>
          </a:p>
          <a:p>
            <a:endParaRPr lang="pt-BR" b="1" dirty="0"/>
          </a:p>
          <a:p>
            <a:r>
              <a:rPr lang="pt-BR" b="1" dirty="0" err="1" smtClean="0"/>
              <a:t>P.P.A.</a:t>
            </a:r>
            <a:r>
              <a:rPr lang="pt-BR" b="1" dirty="0" smtClean="0"/>
              <a:t> 2022 A 2025 – PRAZO 15 de Agosto (Constituição Estadual)</a:t>
            </a:r>
          </a:p>
          <a:p>
            <a:endParaRPr lang="pt-BR" b="1" dirty="0"/>
          </a:p>
          <a:p>
            <a:r>
              <a:rPr lang="pt-BR" b="1" dirty="0" err="1" smtClean="0"/>
              <a:t>L.O.A.</a:t>
            </a:r>
            <a:r>
              <a:rPr lang="pt-BR" b="1" dirty="0" smtClean="0"/>
              <a:t> 2022 – PRAZO 30 de Setembro </a:t>
            </a:r>
            <a:endParaRPr lang="pt-BR" b="1" dirty="0"/>
          </a:p>
        </p:txBody>
      </p:sp>
      <p:sp>
        <p:nvSpPr>
          <p:cNvPr id="9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25397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21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 animBg="1"/>
      <p:bldP spid="7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285876"/>
          </a:xfrm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ANEXO I – PLANEJAMENTO ORÇAMENTÁRIO-FONTES DE FINANCIAMENTO DOS PROGRAMAS GOVERNAMENTAIS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sz="3600" dirty="0" smtClean="0"/>
              <a:t>São as receitas orçamentárias previstas para os exercícios de 2022, 2023, 2024 e 2025.</a:t>
            </a:r>
            <a:endParaRPr lang="pt-BR" sz="3600" u="sng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8</a:t>
            </a:fld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/>
              <a:t>ANEXO II– DESCRIÇÃO DOS PROGRAMAS GOVERNAMENTAIS – METAS - CUSTOS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Programas</a:t>
            </a:r>
          </a:p>
          <a:p>
            <a:r>
              <a:rPr lang="pt-BR" dirty="0" smtClean="0"/>
              <a:t>Unidades Responsáveis pelo Programa</a:t>
            </a:r>
          </a:p>
          <a:p>
            <a:r>
              <a:rPr lang="pt-BR" dirty="0" smtClean="0"/>
              <a:t>Objetivo do Programa</a:t>
            </a:r>
          </a:p>
          <a:p>
            <a:r>
              <a:rPr lang="pt-BR" dirty="0" smtClean="0"/>
              <a:t>Justificativa do Programa</a:t>
            </a:r>
          </a:p>
          <a:p>
            <a:r>
              <a:rPr lang="pt-BR" dirty="0" smtClean="0"/>
              <a:t>Indicadores do Programa 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319E-F961-4EF8-BA4B-181C4492257B}" type="slidenum">
              <a:rPr lang="pt-BR" smtClean="0"/>
              <a:pPr/>
              <a:t>9</a:t>
            </a:fld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741368"/>
            <a:ext cx="9144000" cy="144016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9018240" y="27384"/>
            <a:ext cx="125760" cy="6858000"/>
          </a:xfrm>
          <a:prstGeom prst="rect">
            <a:avLst/>
          </a:prstGeom>
          <a:solidFill>
            <a:srgbClr val="AD45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1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21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000"/>
                            </p:stCondLst>
                            <p:childTnLst>
                              <p:par>
                                <p:cTn id="24" presetID="21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0"/>
                            </p:stCondLst>
                            <p:childTnLst>
                              <p:par>
                                <p:cTn id="28" presetID="21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10470</TotalTime>
  <Words>1107</Words>
  <Application>Microsoft Office PowerPoint</Application>
  <PresentationFormat>Apresentação na tela (4:3)</PresentationFormat>
  <Paragraphs>418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Tema do Office</vt:lpstr>
      <vt:lpstr>Audiência Pública P.P.A.  Plano Plurianual 2022 a 2025 </vt:lpstr>
      <vt:lpstr>HISTÓRICO DO P.P.A.</vt:lpstr>
      <vt:lpstr>QUEM DEVE ELABORAR O P.P.A.</vt:lpstr>
      <vt:lpstr>ABRANGÊNCIA DO P.P.A. NO MUNICÍPIO</vt:lpstr>
      <vt:lpstr>PLANEJAMENT0      X      INFLAÇÃO</vt:lpstr>
      <vt:lpstr>ESTRUTURA DO PROJETO DO P.P.A.</vt:lpstr>
      <vt:lpstr>PRAZO PARA ENVIO AO LEGISLATIVO</vt:lpstr>
      <vt:lpstr>ANEXO I – PLANEJAMENTO ORÇAMENTÁRIO-FONTES DE FINANCIAMENTO DOS PROGRAMAS GOVERNAMENTAIS</vt:lpstr>
      <vt:lpstr>ANEXO II– DESCRIÇÃO DOS PROGRAMAS GOVERNAMENTAIS – METAS - CUSTOS</vt:lpstr>
      <vt:lpstr>ANEXO III– UNIDADES EXECUTORAS E AÇÕES VOLTADAS AO DESENVOLVIMENTO DO PROGRAMA GOVERNAMENTAL</vt:lpstr>
      <vt:lpstr>ANEXO IV– PLANEJAMENTO ORÇAMENTÁRIO</vt:lpstr>
      <vt:lpstr>ESTIMATIVA DAS RECEITAS ORÇAMENTÁRIAS </vt:lpstr>
      <vt:lpstr>DESCRIÇÃO DOS PROGRAMAS </vt:lpstr>
      <vt:lpstr>DESCRIÇÃO DOS PROGRAMAS </vt:lpstr>
      <vt:lpstr>DESCRIÇÃO DOS PROGRAMAS </vt:lpstr>
      <vt:lpstr>ESTRUTURA DOS ORGÃOS, UNIDADES ORÇAMENTÁRIAS E EXECUTORAS </vt:lpstr>
      <vt:lpstr>ESTRUTURA DOS ORGÃOS, UNIDADES ORÇAMENTÁRIAS E EXECUTORAS </vt:lpstr>
      <vt:lpstr>ESTRUTURA DOS ORGÃOS, UNIDADES ORÇAMENTÁRIAS E EXECUTORAS </vt:lpstr>
      <vt:lpstr>ESTRUTURA DOS ORGÃOS, UNIDADES ORÇAMENTÁRIAS E EXECUTORAS </vt:lpstr>
      <vt:lpstr>ESTRUTURA DOS ORGÃOS, UNIDADES ORÇAMENTÁRIAS E EXECUTORAS </vt:lpstr>
      <vt:lpstr>ESTRUTURA DOS ORGÃOS, UNIDADES ORÇAMENTÁRIAS E EXECUTORAS </vt:lpstr>
      <vt:lpstr>ESTRUTURA DOS ORGÃOS, UNIDADES ORÇAMENTÁRIAS E EXECUTORAS </vt:lpstr>
      <vt:lpstr>Obrigado a todos pela atenção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Gestão Transparente</dc:title>
  <dc:creator>Veio</dc:creator>
  <cp:lastModifiedBy>Contábil</cp:lastModifiedBy>
  <cp:revision>442</cp:revision>
  <cp:lastPrinted>2017-07-05T13:48:45Z</cp:lastPrinted>
  <dcterms:created xsi:type="dcterms:W3CDTF">2012-11-06T23:44:18Z</dcterms:created>
  <dcterms:modified xsi:type="dcterms:W3CDTF">2021-08-12T17:25:32Z</dcterms:modified>
</cp:coreProperties>
</file>