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57" r:id="rId3"/>
    <p:sldId id="386" r:id="rId4"/>
    <p:sldId id="265" r:id="rId5"/>
    <p:sldId id="323" r:id="rId6"/>
    <p:sldId id="388" r:id="rId7"/>
    <p:sldId id="403" r:id="rId8"/>
    <p:sldId id="405" r:id="rId9"/>
    <p:sldId id="406" r:id="rId10"/>
    <p:sldId id="407" r:id="rId11"/>
    <p:sldId id="374" r:id="rId12"/>
    <p:sldId id="413" r:id="rId13"/>
    <p:sldId id="409" r:id="rId14"/>
    <p:sldId id="411" r:id="rId15"/>
    <p:sldId id="412" r:id="rId16"/>
    <p:sldId id="408" r:id="rId17"/>
    <p:sldId id="399" r:id="rId18"/>
    <p:sldId id="318" r:id="rId19"/>
    <p:sldId id="400" r:id="rId20"/>
    <p:sldId id="401" r:id="rId21"/>
    <p:sldId id="402" r:id="rId22"/>
    <p:sldId id="377" r:id="rId23"/>
    <p:sldId id="378" r:id="rId24"/>
    <p:sldId id="379" r:id="rId25"/>
    <p:sldId id="380" r:id="rId26"/>
    <p:sldId id="381" r:id="rId27"/>
    <p:sldId id="382" r:id="rId28"/>
    <p:sldId id="383" r:id="rId29"/>
    <p:sldId id="410" r:id="rId30"/>
    <p:sldId id="313" r:id="rId31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0941" autoAdjust="0"/>
  </p:normalViewPr>
  <p:slideViewPr>
    <p:cSldViewPr>
      <p:cViewPr varScale="1">
        <p:scale>
          <a:sx n="67" d="100"/>
          <a:sy n="67" d="100"/>
        </p:scale>
        <p:origin x="15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EF672-868D-44BC-9D33-A0149320BBFA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12E8094-899A-497C-9EC1-EA688698A24B}" type="pres">
      <dgm:prSet presAssocID="{894EF672-868D-44BC-9D33-A0149320BBFA}" presName="Name0" presStyleCnt="0">
        <dgm:presLayoutVars>
          <dgm:dir/>
        </dgm:presLayoutVars>
      </dgm:prSet>
      <dgm:spPr/>
    </dgm:pt>
  </dgm:ptLst>
  <dgm:cxnLst>
    <dgm:cxn modelId="{C942AF6E-99CA-4568-B210-5BD4AAAFCAC6}" type="presOf" srcId="{894EF672-868D-44BC-9D33-A0149320BBFA}" destId="{912E8094-899A-497C-9EC1-EA688698A24B}" srcOrd="0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423C4A-6C04-432D-9083-F3D44A870C4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2E2B01-9EC4-4423-BFCD-18101134CACB}">
      <dgm:prSet phldrT="[Texto]"/>
      <dgm:spPr/>
      <dgm:t>
        <a:bodyPr/>
        <a:lstStyle/>
        <a:p>
          <a:r>
            <a:rPr lang="pt-BR" b="1" dirty="0">
              <a:solidFill>
                <a:schemeClr val="bg1"/>
              </a:solidFill>
            </a:rPr>
            <a:t>LOA - 2023</a:t>
          </a:r>
        </a:p>
      </dgm:t>
    </dgm:pt>
    <dgm:pt modelId="{C52629F8-3B41-43B7-8B50-387DBC193F7B}" type="parTrans" cxnId="{E9F88A06-C43E-4F4B-8EC2-65365F2AA2CF}">
      <dgm:prSet/>
      <dgm:spPr/>
      <dgm:t>
        <a:bodyPr/>
        <a:lstStyle/>
        <a:p>
          <a:endParaRPr lang="pt-BR" dirty="0"/>
        </a:p>
      </dgm:t>
    </dgm:pt>
    <dgm:pt modelId="{99242AC8-C9DD-4DD7-B924-00CEA112AA4A}" type="sibTrans" cxnId="{E9F88A06-C43E-4F4B-8EC2-65365F2AA2CF}">
      <dgm:prSet/>
      <dgm:spPr/>
      <dgm:t>
        <a:bodyPr/>
        <a:lstStyle/>
        <a:p>
          <a:endParaRPr lang="pt-BR"/>
        </a:p>
      </dgm:t>
    </dgm:pt>
    <dgm:pt modelId="{20FE3402-73F9-426F-AE37-5B5A2BBB2C63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LOA - 2022</a:t>
          </a:r>
        </a:p>
      </dgm:t>
    </dgm:pt>
    <dgm:pt modelId="{7D344004-48DC-45E1-BC19-2F0DC34477DC}" type="sibTrans" cxnId="{58242507-B663-4E0A-BEDE-5A28CD7F809D}">
      <dgm:prSet/>
      <dgm:spPr/>
      <dgm:t>
        <a:bodyPr/>
        <a:lstStyle/>
        <a:p>
          <a:endParaRPr lang="pt-BR"/>
        </a:p>
      </dgm:t>
    </dgm:pt>
    <dgm:pt modelId="{3093DF42-C205-4015-B12D-13CF92C21F61}" type="parTrans" cxnId="{58242507-B663-4E0A-BEDE-5A28CD7F809D}">
      <dgm:prSet/>
      <dgm:spPr/>
      <dgm:t>
        <a:bodyPr/>
        <a:lstStyle/>
        <a:p>
          <a:endParaRPr lang="pt-BR" dirty="0"/>
        </a:p>
      </dgm:t>
    </dgm:pt>
    <dgm:pt modelId="{F8A17DAA-21A4-4E16-ACE5-C2437C39E98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PPA - 2022 a 2025</a:t>
          </a:r>
        </a:p>
      </dgm:t>
    </dgm:pt>
    <dgm:pt modelId="{8E13381E-B02F-46B4-B952-9C07F3EB5A17}" type="sibTrans" cxnId="{6BEC38B9-DB79-4851-957B-FF15AA320E78}">
      <dgm:prSet/>
      <dgm:spPr/>
      <dgm:t>
        <a:bodyPr/>
        <a:lstStyle/>
        <a:p>
          <a:endParaRPr lang="pt-BR"/>
        </a:p>
      </dgm:t>
    </dgm:pt>
    <dgm:pt modelId="{BF5C983D-22B6-4B8B-9EAB-BDF125AF6B7E}" type="parTrans" cxnId="{6BEC38B9-DB79-4851-957B-FF15AA320E78}">
      <dgm:prSet/>
      <dgm:spPr/>
      <dgm:t>
        <a:bodyPr/>
        <a:lstStyle/>
        <a:p>
          <a:endParaRPr lang="pt-BR"/>
        </a:p>
      </dgm:t>
    </dgm:pt>
    <dgm:pt modelId="{664D9E8E-3438-4BDC-BDAF-B67833F6EC99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LDO – 2023</a:t>
          </a:r>
        </a:p>
      </dgm:t>
    </dgm:pt>
    <dgm:pt modelId="{497D65E5-17DB-4304-8321-E2AE5153EEBD}" type="sibTrans" cxnId="{DC4BE675-4E89-47AB-9E0E-1041ADFF3AD7}">
      <dgm:prSet/>
      <dgm:spPr/>
      <dgm:t>
        <a:bodyPr/>
        <a:lstStyle/>
        <a:p>
          <a:endParaRPr lang="pt-BR"/>
        </a:p>
      </dgm:t>
    </dgm:pt>
    <dgm:pt modelId="{4882CC57-E796-41DC-B407-1E15974DCCC1}" type="parTrans" cxnId="{DC4BE675-4E89-47AB-9E0E-1041ADFF3AD7}">
      <dgm:prSet/>
      <dgm:spPr/>
      <dgm:t>
        <a:bodyPr/>
        <a:lstStyle/>
        <a:p>
          <a:endParaRPr lang="pt-BR" dirty="0"/>
        </a:p>
      </dgm:t>
    </dgm:pt>
    <dgm:pt modelId="{C0D193BD-249E-41C0-8087-8A3AC27018E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LDO - 2022</a:t>
          </a:r>
        </a:p>
      </dgm:t>
    </dgm:pt>
    <dgm:pt modelId="{58D0C734-D003-41A3-B18F-A5CE880F6F4D}" type="sibTrans" cxnId="{3FFFFE50-9913-47B2-B0A4-CC6661FBF7A2}">
      <dgm:prSet/>
      <dgm:spPr/>
      <dgm:t>
        <a:bodyPr/>
        <a:lstStyle/>
        <a:p>
          <a:endParaRPr lang="pt-BR"/>
        </a:p>
      </dgm:t>
    </dgm:pt>
    <dgm:pt modelId="{BB780E73-2D61-40A3-A78E-CC323BBEFF2F}" type="parTrans" cxnId="{3FFFFE50-9913-47B2-B0A4-CC6661FBF7A2}">
      <dgm:prSet/>
      <dgm:spPr/>
      <dgm:t>
        <a:bodyPr/>
        <a:lstStyle/>
        <a:p>
          <a:endParaRPr lang="pt-BR" dirty="0"/>
        </a:p>
      </dgm:t>
    </dgm:pt>
    <dgm:pt modelId="{B76CF3B1-7231-4AD4-AC09-DBE265C29360}">
      <dgm:prSet/>
      <dgm:spPr/>
      <dgm:t>
        <a:bodyPr/>
        <a:lstStyle/>
        <a:p>
          <a:r>
            <a:rPr lang="pt-BR" b="1" dirty="0">
              <a:solidFill>
                <a:schemeClr val="bg1"/>
              </a:solidFill>
            </a:rPr>
            <a:t>LDO - 2024</a:t>
          </a:r>
        </a:p>
      </dgm:t>
    </dgm:pt>
    <dgm:pt modelId="{636D24ED-7A25-4AA5-A6D2-98B21B6C5D63}" type="parTrans" cxnId="{0FD7B1D7-518F-4413-86F2-24EF9F68A9D2}">
      <dgm:prSet/>
      <dgm:spPr/>
      <dgm:t>
        <a:bodyPr/>
        <a:lstStyle/>
        <a:p>
          <a:endParaRPr lang="pt-BR" dirty="0"/>
        </a:p>
      </dgm:t>
    </dgm:pt>
    <dgm:pt modelId="{39E7D717-1693-4C46-8D68-B4B46E79842E}" type="sibTrans" cxnId="{0FD7B1D7-518F-4413-86F2-24EF9F68A9D2}">
      <dgm:prSet/>
      <dgm:spPr/>
      <dgm:t>
        <a:bodyPr/>
        <a:lstStyle/>
        <a:p>
          <a:endParaRPr lang="pt-BR"/>
        </a:p>
      </dgm:t>
    </dgm:pt>
    <dgm:pt modelId="{ECA4F99C-7817-494F-959D-7A1A331ABB65}">
      <dgm:prSet/>
      <dgm:spPr/>
      <dgm:t>
        <a:bodyPr/>
        <a:lstStyle/>
        <a:p>
          <a:r>
            <a:rPr lang="pt-BR" b="1" dirty="0">
              <a:solidFill>
                <a:schemeClr val="bg1"/>
              </a:solidFill>
            </a:rPr>
            <a:t>LDO - 2025</a:t>
          </a:r>
        </a:p>
      </dgm:t>
    </dgm:pt>
    <dgm:pt modelId="{3DD51867-EF08-4293-8F4B-A301AFACB439}" type="parTrans" cxnId="{27380FC7-3059-4265-A56A-F147955BE5D4}">
      <dgm:prSet/>
      <dgm:spPr/>
      <dgm:t>
        <a:bodyPr/>
        <a:lstStyle/>
        <a:p>
          <a:endParaRPr lang="pt-BR" dirty="0"/>
        </a:p>
      </dgm:t>
    </dgm:pt>
    <dgm:pt modelId="{765AC7D7-F654-43DC-AA1B-B929F2C31FC8}" type="sibTrans" cxnId="{27380FC7-3059-4265-A56A-F147955BE5D4}">
      <dgm:prSet/>
      <dgm:spPr/>
      <dgm:t>
        <a:bodyPr/>
        <a:lstStyle/>
        <a:p>
          <a:endParaRPr lang="pt-BR"/>
        </a:p>
      </dgm:t>
    </dgm:pt>
    <dgm:pt modelId="{A5BB6CD2-9B28-4725-93A7-DCF0B6A3F809}">
      <dgm:prSet/>
      <dgm:spPr/>
      <dgm:t>
        <a:bodyPr/>
        <a:lstStyle/>
        <a:p>
          <a:r>
            <a:rPr lang="pt-BR" b="1" dirty="0">
              <a:solidFill>
                <a:schemeClr val="bg1"/>
              </a:solidFill>
            </a:rPr>
            <a:t>LOA - 2024</a:t>
          </a:r>
        </a:p>
      </dgm:t>
    </dgm:pt>
    <dgm:pt modelId="{DE6BB351-E7AA-4B35-8A52-025DA44A0156}" type="parTrans" cxnId="{143DA6BA-DDA0-4890-BE93-C5BBCE5323F9}">
      <dgm:prSet/>
      <dgm:spPr/>
      <dgm:t>
        <a:bodyPr/>
        <a:lstStyle/>
        <a:p>
          <a:endParaRPr lang="pt-BR" dirty="0"/>
        </a:p>
      </dgm:t>
    </dgm:pt>
    <dgm:pt modelId="{526E0332-3CE5-47FD-9147-A9128545AC0A}" type="sibTrans" cxnId="{143DA6BA-DDA0-4890-BE93-C5BBCE5323F9}">
      <dgm:prSet/>
      <dgm:spPr/>
      <dgm:t>
        <a:bodyPr/>
        <a:lstStyle/>
        <a:p>
          <a:endParaRPr lang="pt-BR"/>
        </a:p>
      </dgm:t>
    </dgm:pt>
    <dgm:pt modelId="{F26082E6-7358-4D37-9AE3-77B8AE340A4E}">
      <dgm:prSet/>
      <dgm:spPr/>
      <dgm:t>
        <a:bodyPr/>
        <a:lstStyle/>
        <a:p>
          <a:r>
            <a:rPr lang="pt-BR" b="1" dirty="0">
              <a:solidFill>
                <a:schemeClr val="bg1"/>
              </a:solidFill>
            </a:rPr>
            <a:t>LOA - 2025</a:t>
          </a:r>
        </a:p>
      </dgm:t>
    </dgm:pt>
    <dgm:pt modelId="{16A4A65A-71D3-40E0-AAA1-6A653D202D71}" type="parTrans" cxnId="{BBF73FBA-5775-42EA-B593-57FED4992CBA}">
      <dgm:prSet/>
      <dgm:spPr/>
      <dgm:t>
        <a:bodyPr/>
        <a:lstStyle/>
        <a:p>
          <a:endParaRPr lang="pt-BR" dirty="0"/>
        </a:p>
      </dgm:t>
    </dgm:pt>
    <dgm:pt modelId="{9D4C0CE0-5146-487A-AE70-C6838396AB22}" type="sibTrans" cxnId="{BBF73FBA-5775-42EA-B593-57FED4992CBA}">
      <dgm:prSet/>
      <dgm:spPr/>
      <dgm:t>
        <a:bodyPr/>
        <a:lstStyle/>
        <a:p>
          <a:endParaRPr lang="pt-BR"/>
        </a:p>
      </dgm:t>
    </dgm:pt>
    <dgm:pt modelId="{CE70B0F1-32E9-4D4B-83F5-73EB8D4C89A6}" type="pres">
      <dgm:prSet presAssocID="{8A423C4A-6C04-432D-9083-F3D44A870C4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F3E7B3D-DDCF-4979-8B2C-154D866AE104}" type="pres">
      <dgm:prSet presAssocID="{F8A17DAA-21A4-4E16-ACE5-C2437C39E986}" presName="root1" presStyleCnt="0"/>
      <dgm:spPr/>
    </dgm:pt>
    <dgm:pt modelId="{31769661-93EB-42D3-8345-D89919B93C14}" type="pres">
      <dgm:prSet presAssocID="{F8A17DAA-21A4-4E16-ACE5-C2437C39E986}" presName="LevelOneTextNode" presStyleLbl="node0" presStyleIdx="0" presStyleCnt="1">
        <dgm:presLayoutVars>
          <dgm:chPref val="3"/>
        </dgm:presLayoutVars>
      </dgm:prSet>
      <dgm:spPr/>
    </dgm:pt>
    <dgm:pt modelId="{0F82E680-4D05-42E4-AE42-924928522EC6}" type="pres">
      <dgm:prSet presAssocID="{F8A17DAA-21A4-4E16-ACE5-C2437C39E986}" presName="level2hierChild" presStyleCnt="0"/>
      <dgm:spPr/>
    </dgm:pt>
    <dgm:pt modelId="{0873CDB8-5136-47E9-9ED5-7F6A4C9F9FA1}" type="pres">
      <dgm:prSet presAssocID="{BB780E73-2D61-40A3-A78E-CC323BBEFF2F}" presName="conn2-1" presStyleLbl="parChTrans1D2" presStyleIdx="0" presStyleCnt="4"/>
      <dgm:spPr/>
    </dgm:pt>
    <dgm:pt modelId="{AADB7006-2B6C-466B-9C93-0F7F8CC6C0B2}" type="pres">
      <dgm:prSet presAssocID="{BB780E73-2D61-40A3-A78E-CC323BBEFF2F}" presName="connTx" presStyleLbl="parChTrans1D2" presStyleIdx="0" presStyleCnt="4"/>
      <dgm:spPr/>
    </dgm:pt>
    <dgm:pt modelId="{BE57CB93-1950-4E9E-91DE-D7A6BA005AA3}" type="pres">
      <dgm:prSet presAssocID="{C0D193BD-249E-41C0-8087-8A3AC27018E6}" presName="root2" presStyleCnt="0"/>
      <dgm:spPr/>
    </dgm:pt>
    <dgm:pt modelId="{7AEECFC4-B37E-4877-A14C-E7C3700AC330}" type="pres">
      <dgm:prSet presAssocID="{C0D193BD-249E-41C0-8087-8A3AC27018E6}" presName="LevelTwoTextNode" presStyleLbl="node2" presStyleIdx="0" presStyleCnt="4">
        <dgm:presLayoutVars>
          <dgm:chPref val="3"/>
        </dgm:presLayoutVars>
      </dgm:prSet>
      <dgm:spPr/>
    </dgm:pt>
    <dgm:pt modelId="{E7A6814A-46EE-4669-8AD0-BC4F1CFFA31B}" type="pres">
      <dgm:prSet presAssocID="{C0D193BD-249E-41C0-8087-8A3AC27018E6}" presName="level3hierChild" presStyleCnt="0"/>
      <dgm:spPr/>
    </dgm:pt>
    <dgm:pt modelId="{A3E3C00B-107E-4E7C-A8DF-3C13157C6676}" type="pres">
      <dgm:prSet presAssocID="{3093DF42-C205-4015-B12D-13CF92C21F61}" presName="conn2-1" presStyleLbl="parChTrans1D3" presStyleIdx="0" presStyleCnt="4"/>
      <dgm:spPr/>
    </dgm:pt>
    <dgm:pt modelId="{440536A9-0D57-4B97-9823-12F6168DF796}" type="pres">
      <dgm:prSet presAssocID="{3093DF42-C205-4015-B12D-13CF92C21F61}" presName="connTx" presStyleLbl="parChTrans1D3" presStyleIdx="0" presStyleCnt="4"/>
      <dgm:spPr/>
    </dgm:pt>
    <dgm:pt modelId="{24C40F6F-AF17-4627-9194-6E4B0F113E22}" type="pres">
      <dgm:prSet presAssocID="{20FE3402-73F9-426F-AE37-5B5A2BBB2C63}" presName="root2" presStyleCnt="0"/>
      <dgm:spPr/>
    </dgm:pt>
    <dgm:pt modelId="{E63AB6B0-B33A-4267-B780-1F58D5645723}" type="pres">
      <dgm:prSet presAssocID="{20FE3402-73F9-426F-AE37-5B5A2BBB2C63}" presName="LevelTwoTextNode" presStyleLbl="node3" presStyleIdx="0" presStyleCnt="4">
        <dgm:presLayoutVars>
          <dgm:chPref val="3"/>
        </dgm:presLayoutVars>
      </dgm:prSet>
      <dgm:spPr/>
    </dgm:pt>
    <dgm:pt modelId="{C1C32B46-F9AC-4A62-8991-6CF26E6D5383}" type="pres">
      <dgm:prSet presAssocID="{20FE3402-73F9-426F-AE37-5B5A2BBB2C63}" presName="level3hierChild" presStyleCnt="0"/>
      <dgm:spPr/>
    </dgm:pt>
    <dgm:pt modelId="{F0B73CC4-201A-4557-A770-6D3A8759B2CC}" type="pres">
      <dgm:prSet presAssocID="{4882CC57-E796-41DC-B407-1E15974DCCC1}" presName="conn2-1" presStyleLbl="parChTrans1D2" presStyleIdx="1" presStyleCnt="4"/>
      <dgm:spPr/>
    </dgm:pt>
    <dgm:pt modelId="{1C635922-64E2-4A7A-A821-184C2D5ADB9A}" type="pres">
      <dgm:prSet presAssocID="{4882CC57-E796-41DC-B407-1E15974DCCC1}" presName="connTx" presStyleLbl="parChTrans1D2" presStyleIdx="1" presStyleCnt="4"/>
      <dgm:spPr/>
    </dgm:pt>
    <dgm:pt modelId="{0222BF65-394C-402F-A865-3093F7420224}" type="pres">
      <dgm:prSet presAssocID="{664D9E8E-3438-4BDC-BDAF-B67833F6EC99}" presName="root2" presStyleCnt="0"/>
      <dgm:spPr/>
    </dgm:pt>
    <dgm:pt modelId="{19F7A09D-CECA-4248-A76B-E967392DADDE}" type="pres">
      <dgm:prSet presAssocID="{664D9E8E-3438-4BDC-BDAF-B67833F6EC99}" presName="LevelTwoTextNode" presStyleLbl="node2" presStyleIdx="1" presStyleCnt="4">
        <dgm:presLayoutVars>
          <dgm:chPref val="3"/>
        </dgm:presLayoutVars>
      </dgm:prSet>
      <dgm:spPr/>
    </dgm:pt>
    <dgm:pt modelId="{9EDB95EA-320A-4568-B3D0-DEA8BE0505E5}" type="pres">
      <dgm:prSet presAssocID="{664D9E8E-3438-4BDC-BDAF-B67833F6EC99}" presName="level3hierChild" presStyleCnt="0"/>
      <dgm:spPr/>
    </dgm:pt>
    <dgm:pt modelId="{E3A70F2A-C5A0-4126-9570-A8A4C01F0A5E}" type="pres">
      <dgm:prSet presAssocID="{C52629F8-3B41-43B7-8B50-387DBC193F7B}" presName="conn2-1" presStyleLbl="parChTrans1D3" presStyleIdx="1" presStyleCnt="4"/>
      <dgm:spPr/>
    </dgm:pt>
    <dgm:pt modelId="{DA3C75D2-622D-46B9-9912-7C1F65756B70}" type="pres">
      <dgm:prSet presAssocID="{C52629F8-3B41-43B7-8B50-387DBC193F7B}" presName="connTx" presStyleLbl="parChTrans1D3" presStyleIdx="1" presStyleCnt="4"/>
      <dgm:spPr/>
    </dgm:pt>
    <dgm:pt modelId="{1A5D004F-43D7-4237-A267-32D3FD2E8311}" type="pres">
      <dgm:prSet presAssocID="{162E2B01-9EC4-4423-BFCD-18101134CACB}" presName="root2" presStyleCnt="0"/>
      <dgm:spPr/>
    </dgm:pt>
    <dgm:pt modelId="{D88E8ED4-DA14-4291-9AD1-60519500A45C}" type="pres">
      <dgm:prSet presAssocID="{162E2B01-9EC4-4423-BFCD-18101134CACB}" presName="LevelTwoTextNode" presStyleLbl="node3" presStyleIdx="1" presStyleCnt="4">
        <dgm:presLayoutVars>
          <dgm:chPref val="3"/>
        </dgm:presLayoutVars>
      </dgm:prSet>
      <dgm:spPr/>
    </dgm:pt>
    <dgm:pt modelId="{36CB2489-981D-4621-B89E-ED4AAB5214C8}" type="pres">
      <dgm:prSet presAssocID="{162E2B01-9EC4-4423-BFCD-18101134CACB}" presName="level3hierChild" presStyleCnt="0"/>
      <dgm:spPr/>
    </dgm:pt>
    <dgm:pt modelId="{6FBD25B1-E6DC-4BF2-8394-7A8D793AFC0D}" type="pres">
      <dgm:prSet presAssocID="{636D24ED-7A25-4AA5-A6D2-98B21B6C5D63}" presName="conn2-1" presStyleLbl="parChTrans1D2" presStyleIdx="2" presStyleCnt="4"/>
      <dgm:spPr/>
    </dgm:pt>
    <dgm:pt modelId="{AB79AF4D-6D9D-4600-99F0-8682EB210691}" type="pres">
      <dgm:prSet presAssocID="{636D24ED-7A25-4AA5-A6D2-98B21B6C5D63}" presName="connTx" presStyleLbl="parChTrans1D2" presStyleIdx="2" presStyleCnt="4"/>
      <dgm:spPr/>
    </dgm:pt>
    <dgm:pt modelId="{DE6CE55A-65B7-4487-820D-F5381D9915F4}" type="pres">
      <dgm:prSet presAssocID="{B76CF3B1-7231-4AD4-AC09-DBE265C29360}" presName="root2" presStyleCnt="0"/>
      <dgm:spPr/>
    </dgm:pt>
    <dgm:pt modelId="{943DD4E4-7153-468A-AE55-9469FF6E7985}" type="pres">
      <dgm:prSet presAssocID="{B76CF3B1-7231-4AD4-AC09-DBE265C29360}" presName="LevelTwoTextNode" presStyleLbl="node2" presStyleIdx="2" presStyleCnt="4">
        <dgm:presLayoutVars>
          <dgm:chPref val="3"/>
        </dgm:presLayoutVars>
      </dgm:prSet>
      <dgm:spPr/>
    </dgm:pt>
    <dgm:pt modelId="{EF33B32F-6D45-43ED-B267-F47D011AC3B4}" type="pres">
      <dgm:prSet presAssocID="{B76CF3B1-7231-4AD4-AC09-DBE265C29360}" presName="level3hierChild" presStyleCnt="0"/>
      <dgm:spPr/>
    </dgm:pt>
    <dgm:pt modelId="{62F9C312-8459-41FE-872E-37B35A0C8D4A}" type="pres">
      <dgm:prSet presAssocID="{DE6BB351-E7AA-4B35-8A52-025DA44A0156}" presName="conn2-1" presStyleLbl="parChTrans1D3" presStyleIdx="2" presStyleCnt="4"/>
      <dgm:spPr/>
    </dgm:pt>
    <dgm:pt modelId="{B83A994D-0C73-45AE-A7CF-2E058B31A5AC}" type="pres">
      <dgm:prSet presAssocID="{DE6BB351-E7AA-4B35-8A52-025DA44A0156}" presName="connTx" presStyleLbl="parChTrans1D3" presStyleIdx="2" presStyleCnt="4"/>
      <dgm:spPr/>
    </dgm:pt>
    <dgm:pt modelId="{D32DC9D3-EA1A-4056-BC3D-D9D9D61A605E}" type="pres">
      <dgm:prSet presAssocID="{A5BB6CD2-9B28-4725-93A7-DCF0B6A3F809}" presName="root2" presStyleCnt="0"/>
      <dgm:spPr/>
    </dgm:pt>
    <dgm:pt modelId="{B45A2A31-511B-40F9-95FB-C9A32E837F36}" type="pres">
      <dgm:prSet presAssocID="{A5BB6CD2-9B28-4725-93A7-DCF0B6A3F809}" presName="LevelTwoTextNode" presStyleLbl="node3" presStyleIdx="2" presStyleCnt="4">
        <dgm:presLayoutVars>
          <dgm:chPref val="3"/>
        </dgm:presLayoutVars>
      </dgm:prSet>
      <dgm:spPr/>
    </dgm:pt>
    <dgm:pt modelId="{61DA163F-FE59-4614-8834-46408B1AA6B0}" type="pres">
      <dgm:prSet presAssocID="{A5BB6CD2-9B28-4725-93A7-DCF0B6A3F809}" presName="level3hierChild" presStyleCnt="0"/>
      <dgm:spPr/>
    </dgm:pt>
    <dgm:pt modelId="{549D2D3F-FC0C-440B-A776-6BEFA332D421}" type="pres">
      <dgm:prSet presAssocID="{3DD51867-EF08-4293-8F4B-A301AFACB439}" presName="conn2-1" presStyleLbl="parChTrans1D2" presStyleIdx="3" presStyleCnt="4"/>
      <dgm:spPr/>
    </dgm:pt>
    <dgm:pt modelId="{7015FAE8-68C1-4171-9479-43C4FF401841}" type="pres">
      <dgm:prSet presAssocID="{3DD51867-EF08-4293-8F4B-A301AFACB439}" presName="connTx" presStyleLbl="parChTrans1D2" presStyleIdx="3" presStyleCnt="4"/>
      <dgm:spPr/>
    </dgm:pt>
    <dgm:pt modelId="{E7CBB169-E7D4-45C8-8139-454D1CB29E28}" type="pres">
      <dgm:prSet presAssocID="{ECA4F99C-7817-494F-959D-7A1A331ABB65}" presName="root2" presStyleCnt="0"/>
      <dgm:spPr/>
    </dgm:pt>
    <dgm:pt modelId="{E12FC9DD-7ED0-4B2B-90E4-17229027A7CD}" type="pres">
      <dgm:prSet presAssocID="{ECA4F99C-7817-494F-959D-7A1A331ABB65}" presName="LevelTwoTextNode" presStyleLbl="node2" presStyleIdx="3" presStyleCnt="4">
        <dgm:presLayoutVars>
          <dgm:chPref val="3"/>
        </dgm:presLayoutVars>
      </dgm:prSet>
      <dgm:spPr/>
    </dgm:pt>
    <dgm:pt modelId="{85491F5E-A891-468C-960E-E5C25DED91FC}" type="pres">
      <dgm:prSet presAssocID="{ECA4F99C-7817-494F-959D-7A1A331ABB65}" presName="level3hierChild" presStyleCnt="0"/>
      <dgm:spPr/>
    </dgm:pt>
    <dgm:pt modelId="{B944AA47-4B8F-43ED-A231-3799B5CDC8E8}" type="pres">
      <dgm:prSet presAssocID="{16A4A65A-71D3-40E0-AAA1-6A653D202D71}" presName="conn2-1" presStyleLbl="parChTrans1D3" presStyleIdx="3" presStyleCnt="4"/>
      <dgm:spPr/>
    </dgm:pt>
    <dgm:pt modelId="{256B24F9-9EA3-4288-B80A-00424382A7E0}" type="pres">
      <dgm:prSet presAssocID="{16A4A65A-71D3-40E0-AAA1-6A653D202D71}" presName="connTx" presStyleLbl="parChTrans1D3" presStyleIdx="3" presStyleCnt="4"/>
      <dgm:spPr/>
    </dgm:pt>
    <dgm:pt modelId="{A4799A85-CF05-4251-AB24-C06F998CB88D}" type="pres">
      <dgm:prSet presAssocID="{F26082E6-7358-4D37-9AE3-77B8AE340A4E}" presName="root2" presStyleCnt="0"/>
      <dgm:spPr/>
    </dgm:pt>
    <dgm:pt modelId="{C0E864C0-F77D-4B8B-BE41-D47152EF903F}" type="pres">
      <dgm:prSet presAssocID="{F26082E6-7358-4D37-9AE3-77B8AE340A4E}" presName="LevelTwoTextNode" presStyleLbl="node3" presStyleIdx="3" presStyleCnt="4">
        <dgm:presLayoutVars>
          <dgm:chPref val="3"/>
        </dgm:presLayoutVars>
      </dgm:prSet>
      <dgm:spPr/>
    </dgm:pt>
    <dgm:pt modelId="{51FF5359-349E-4B6D-951E-6BEBA317E8EF}" type="pres">
      <dgm:prSet presAssocID="{F26082E6-7358-4D37-9AE3-77B8AE340A4E}" presName="level3hierChild" presStyleCnt="0"/>
      <dgm:spPr/>
    </dgm:pt>
  </dgm:ptLst>
  <dgm:cxnLst>
    <dgm:cxn modelId="{B44CC001-1F06-4C02-B162-8B61AF68CABC}" type="presOf" srcId="{3093DF42-C205-4015-B12D-13CF92C21F61}" destId="{440536A9-0D57-4B97-9823-12F6168DF796}" srcOrd="1" destOrd="0" presId="urn:microsoft.com/office/officeart/2005/8/layout/hierarchy2"/>
    <dgm:cxn modelId="{E9F88A06-C43E-4F4B-8EC2-65365F2AA2CF}" srcId="{664D9E8E-3438-4BDC-BDAF-B67833F6EC99}" destId="{162E2B01-9EC4-4423-BFCD-18101134CACB}" srcOrd="0" destOrd="0" parTransId="{C52629F8-3B41-43B7-8B50-387DBC193F7B}" sibTransId="{99242AC8-C9DD-4DD7-B924-00CEA112AA4A}"/>
    <dgm:cxn modelId="{58242507-B663-4E0A-BEDE-5A28CD7F809D}" srcId="{C0D193BD-249E-41C0-8087-8A3AC27018E6}" destId="{20FE3402-73F9-426F-AE37-5B5A2BBB2C63}" srcOrd="0" destOrd="0" parTransId="{3093DF42-C205-4015-B12D-13CF92C21F61}" sibTransId="{7D344004-48DC-45E1-BC19-2F0DC34477DC}"/>
    <dgm:cxn modelId="{8DADC007-6503-4BCB-86EA-CFC90B456B3F}" type="presOf" srcId="{636D24ED-7A25-4AA5-A6D2-98B21B6C5D63}" destId="{AB79AF4D-6D9D-4600-99F0-8682EB210691}" srcOrd="1" destOrd="0" presId="urn:microsoft.com/office/officeart/2005/8/layout/hierarchy2"/>
    <dgm:cxn modelId="{CD6F2109-63A0-46F7-A81D-B7EEB7DC1210}" type="presOf" srcId="{B76CF3B1-7231-4AD4-AC09-DBE265C29360}" destId="{943DD4E4-7153-468A-AE55-9469FF6E7985}" srcOrd="0" destOrd="0" presId="urn:microsoft.com/office/officeart/2005/8/layout/hierarchy2"/>
    <dgm:cxn modelId="{6604C112-45D2-4B6A-9703-88054F7ACD7F}" type="presOf" srcId="{20FE3402-73F9-426F-AE37-5B5A2BBB2C63}" destId="{E63AB6B0-B33A-4267-B780-1F58D5645723}" srcOrd="0" destOrd="0" presId="urn:microsoft.com/office/officeart/2005/8/layout/hierarchy2"/>
    <dgm:cxn modelId="{E2299C1A-22E8-4717-A151-EF40CD7C656D}" type="presOf" srcId="{3093DF42-C205-4015-B12D-13CF92C21F61}" destId="{A3E3C00B-107E-4E7C-A8DF-3C13157C6676}" srcOrd="0" destOrd="0" presId="urn:microsoft.com/office/officeart/2005/8/layout/hierarchy2"/>
    <dgm:cxn modelId="{448A4E1C-A1FB-42F4-8DB9-19AB6BB0978E}" type="presOf" srcId="{C52629F8-3B41-43B7-8B50-387DBC193F7B}" destId="{DA3C75D2-622D-46B9-9912-7C1F65756B70}" srcOrd="1" destOrd="0" presId="urn:microsoft.com/office/officeart/2005/8/layout/hierarchy2"/>
    <dgm:cxn modelId="{C61F492D-408C-4B5A-A1C9-D760DCF1E448}" type="presOf" srcId="{16A4A65A-71D3-40E0-AAA1-6A653D202D71}" destId="{B944AA47-4B8F-43ED-A231-3799B5CDC8E8}" srcOrd="0" destOrd="0" presId="urn:microsoft.com/office/officeart/2005/8/layout/hierarchy2"/>
    <dgm:cxn modelId="{A58B333D-69DB-444E-AE9C-8C05D55880DD}" type="presOf" srcId="{8A423C4A-6C04-432D-9083-F3D44A870C43}" destId="{CE70B0F1-32E9-4D4B-83F5-73EB8D4C89A6}" srcOrd="0" destOrd="0" presId="urn:microsoft.com/office/officeart/2005/8/layout/hierarchy2"/>
    <dgm:cxn modelId="{AD23AE5F-E040-4F59-B473-F2DDDD460515}" type="presOf" srcId="{DE6BB351-E7AA-4B35-8A52-025DA44A0156}" destId="{B83A994D-0C73-45AE-A7CF-2E058B31A5AC}" srcOrd="1" destOrd="0" presId="urn:microsoft.com/office/officeart/2005/8/layout/hierarchy2"/>
    <dgm:cxn modelId="{2A6F2A63-7F70-4FF0-9C28-A54C21EB399C}" type="presOf" srcId="{4882CC57-E796-41DC-B407-1E15974DCCC1}" destId="{1C635922-64E2-4A7A-A821-184C2D5ADB9A}" srcOrd="1" destOrd="0" presId="urn:microsoft.com/office/officeart/2005/8/layout/hierarchy2"/>
    <dgm:cxn modelId="{4455EE6A-7209-4F56-A4AC-2BD095C68BCC}" type="presOf" srcId="{636D24ED-7A25-4AA5-A6D2-98B21B6C5D63}" destId="{6FBD25B1-E6DC-4BF2-8394-7A8D793AFC0D}" srcOrd="0" destOrd="0" presId="urn:microsoft.com/office/officeart/2005/8/layout/hierarchy2"/>
    <dgm:cxn modelId="{5F0B304F-7423-4082-B40A-51F6EFDC4BD6}" type="presOf" srcId="{A5BB6CD2-9B28-4725-93A7-DCF0B6A3F809}" destId="{B45A2A31-511B-40F9-95FB-C9A32E837F36}" srcOrd="0" destOrd="0" presId="urn:microsoft.com/office/officeart/2005/8/layout/hierarchy2"/>
    <dgm:cxn modelId="{3FFFFE50-9913-47B2-B0A4-CC6661FBF7A2}" srcId="{F8A17DAA-21A4-4E16-ACE5-C2437C39E986}" destId="{C0D193BD-249E-41C0-8087-8A3AC27018E6}" srcOrd="0" destOrd="0" parTransId="{BB780E73-2D61-40A3-A78E-CC323BBEFF2F}" sibTransId="{58D0C734-D003-41A3-B18F-A5CE880F6F4D}"/>
    <dgm:cxn modelId="{EE671952-9C05-4826-A5DF-6398F3B62761}" type="presOf" srcId="{C52629F8-3B41-43B7-8B50-387DBC193F7B}" destId="{E3A70F2A-C5A0-4126-9570-A8A4C01F0A5E}" srcOrd="0" destOrd="0" presId="urn:microsoft.com/office/officeart/2005/8/layout/hierarchy2"/>
    <dgm:cxn modelId="{DC4BE675-4E89-47AB-9E0E-1041ADFF3AD7}" srcId="{F8A17DAA-21A4-4E16-ACE5-C2437C39E986}" destId="{664D9E8E-3438-4BDC-BDAF-B67833F6EC99}" srcOrd="1" destOrd="0" parTransId="{4882CC57-E796-41DC-B407-1E15974DCCC1}" sibTransId="{497D65E5-17DB-4304-8321-E2AE5153EEBD}"/>
    <dgm:cxn modelId="{8A1F0C57-3789-4243-B4EF-A0755295FBAB}" type="presOf" srcId="{BB780E73-2D61-40A3-A78E-CC323BBEFF2F}" destId="{AADB7006-2B6C-466B-9C93-0F7F8CC6C0B2}" srcOrd="1" destOrd="0" presId="urn:microsoft.com/office/officeart/2005/8/layout/hierarchy2"/>
    <dgm:cxn modelId="{C020D88A-705A-42D2-9115-EF0B44FF756E}" type="presOf" srcId="{ECA4F99C-7817-494F-959D-7A1A331ABB65}" destId="{E12FC9DD-7ED0-4B2B-90E4-17229027A7CD}" srcOrd="0" destOrd="0" presId="urn:microsoft.com/office/officeart/2005/8/layout/hierarchy2"/>
    <dgm:cxn modelId="{1FD16C8C-8521-45E6-94B7-6D7697633936}" type="presOf" srcId="{BB780E73-2D61-40A3-A78E-CC323BBEFF2F}" destId="{0873CDB8-5136-47E9-9ED5-7F6A4C9F9FA1}" srcOrd="0" destOrd="0" presId="urn:microsoft.com/office/officeart/2005/8/layout/hierarchy2"/>
    <dgm:cxn modelId="{3040499A-430E-4342-9690-3C3567DAED7D}" type="presOf" srcId="{F8A17DAA-21A4-4E16-ACE5-C2437C39E986}" destId="{31769661-93EB-42D3-8345-D89919B93C14}" srcOrd="0" destOrd="0" presId="urn:microsoft.com/office/officeart/2005/8/layout/hierarchy2"/>
    <dgm:cxn modelId="{41CFACA0-5CDE-4285-8095-3B955B7137DE}" type="presOf" srcId="{4882CC57-E796-41DC-B407-1E15974DCCC1}" destId="{F0B73CC4-201A-4557-A770-6D3A8759B2CC}" srcOrd="0" destOrd="0" presId="urn:microsoft.com/office/officeart/2005/8/layout/hierarchy2"/>
    <dgm:cxn modelId="{5207B5AF-7B29-450D-AA65-5F2F44095A59}" type="presOf" srcId="{664D9E8E-3438-4BDC-BDAF-B67833F6EC99}" destId="{19F7A09D-CECA-4248-A76B-E967392DADDE}" srcOrd="0" destOrd="0" presId="urn:microsoft.com/office/officeart/2005/8/layout/hierarchy2"/>
    <dgm:cxn modelId="{B99420B4-9241-46D8-B890-2ED49DCF3E46}" type="presOf" srcId="{3DD51867-EF08-4293-8F4B-A301AFACB439}" destId="{7015FAE8-68C1-4171-9479-43C4FF401841}" srcOrd="1" destOrd="0" presId="urn:microsoft.com/office/officeart/2005/8/layout/hierarchy2"/>
    <dgm:cxn modelId="{6BEC38B9-DB79-4851-957B-FF15AA320E78}" srcId="{8A423C4A-6C04-432D-9083-F3D44A870C43}" destId="{F8A17DAA-21A4-4E16-ACE5-C2437C39E986}" srcOrd="0" destOrd="0" parTransId="{BF5C983D-22B6-4B8B-9EAB-BDF125AF6B7E}" sibTransId="{8E13381E-B02F-46B4-B952-9C07F3EB5A17}"/>
    <dgm:cxn modelId="{BBF73FBA-5775-42EA-B593-57FED4992CBA}" srcId="{ECA4F99C-7817-494F-959D-7A1A331ABB65}" destId="{F26082E6-7358-4D37-9AE3-77B8AE340A4E}" srcOrd="0" destOrd="0" parTransId="{16A4A65A-71D3-40E0-AAA1-6A653D202D71}" sibTransId="{9D4C0CE0-5146-487A-AE70-C6838396AB22}"/>
    <dgm:cxn modelId="{143DA6BA-DDA0-4890-BE93-C5BBCE5323F9}" srcId="{B76CF3B1-7231-4AD4-AC09-DBE265C29360}" destId="{A5BB6CD2-9B28-4725-93A7-DCF0B6A3F809}" srcOrd="0" destOrd="0" parTransId="{DE6BB351-E7AA-4B35-8A52-025DA44A0156}" sibTransId="{526E0332-3CE5-47FD-9147-A9128545AC0A}"/>
    <dgm:cxn modelId="{27380FC7-3059-4265-A56A-F147955BE5D4}" srcId="{F8A17DAA-21A4-4E16-ACE5-C2437C39E986}" destId="{ECA4F99C-7817-494F-959D-7A1A331ABB65}" srcOrd="3" destOrd="0" parTransId="{3DD51867-EF08-4293-8F4B-A301AFACB439}" sibTransId="{765AC7D7-F654-43DC-AA1B-B929F2C31FC8}"/>
    <dgm:cxn modelId="{4188F3C8-9BA0-4DBE-A66D-0B6BB9A9FDF3}" type="presOf" srcId="{162E2B01-9EC4-4423-BFCD-18101134CACB}" destId="{D88E8ED4-DA14-4291-9AD1-60519500A45C}" srcOrd="0" destOrd="0" presId="urn:microsoft.com/office/officeart/2005/8/layout/hierarchy2"/>
    <dgm:cxn modelId="{DF70A4D3-92C8-483D-A951-47B6A1D1DFE8}" type="presOf" srcId="{3DD51867-EF08-4293-8F4B-A301AFACB439}" destId="{549D2D3F-FC0C-440B-A776-6BEFA332D421}" srcOrd="0" destOrd="0" presId="urn:microsoft.com/office/officeart/2005/8/layout/hierarchy2"/>
    <dgm:cxn modelId="{906173D6-91F2-4E5B-8040-26848BB74741}" type="presOf" srcId="{16A4A65A-71D3-40E0-AAA1-6A653D202D71}" destId="{256B24F9-9EA3-4288-B80A-00424382A7E0}" srcOrd="1" destOrd="0" presId="urn:microsoft.com/office/officeart/2005/8/layout/hierarchy2"/>
    <dgm:cxn modelId="{0FD7B1D7-518F-4413-86F2-24EF9F68A9D2}" srcId="{F8A17DAA-21A4-4E16-ACE5-C2437C39E986}" destId="{B76CF3B1-7231-4AD4-AC09-DBE265C29360}" srcOrd="2" destOrd="0" parTransId="{636D24ED-7A25-4AA5-A6D2-98B21B6C5D63}" sibTransId="{39E7D717-1693-4C46-8D68-B4B46E79842E}"/>
    <dgm:cxn modelId="{964175E0-7657-4F83-965E-84B51516A794}" type="presOf" srcId="{DE6BB351-E7AA-4B35-8A52-025DA44A0156}" destId="{62F9C312-8459-41FE-872E-37B35A0C8D4A}" srcOrd="0" destOrd="0" presId="urn:microsoft.com/office/officeart/2005/8/layout/hierarchy2"/>
    <dgm:cxn modelId="{43EA7BF3-CEC0-4CA9-BB95-8C8DDE275895}" type="presOf" srcId="{F26082E6-7358-4D37-9AE3-77B8AE340A4E}" destId="{C0E864C0-F77D-4B8B-BE41-D47152EF903F}" srcOrd="0" destOrd="0" presId="urn:microsoft.com/office/officeart/2005/8/layout/hierarchy2"/>
    <dgm:cxn modelId="{639515F5-6600-429F-8A15-E8C87D696FD1}" type="presOf" srcId="{C0D193BD-249E-41C0-8087-8A3AC27018E6}" destId="{7AEECFC4-B37E-4877-A14C-E7C3700AC330}" srcOrd="0" destOrd="0" presId="urn:microsoft.com/office/officeart/2005/8/layout/hierarchy2"/>
    <dgm:cxn modelId="{893C8064-701D-4B73-8270-0725E06F6F26}" type="presParOf" srcId="{CE70B0F1-32E9-4D4B-83F5-73EB8D4C89A6}" destId="{7F3E7B3D-DDCF-4979-8B2C-154D866AE104}" srcOrd="0" destOrd="0" presId="urn:microsoft.com/office/officeart/2005/8/layout/hierarchy2"/>
    <dgm:cxn modelId="{750F3873-23C4-4183-AF3F-F0F36EDC335A}" type="presParOf" srcId="{7F3E7B3D-DDCF-4979-8B2C-154D866AE104}" destId="{31769661-93EB-42D3-8345-D89919B93C14}" srcOrd="0" destOrd="0" presId="urn:microsoft.com/office/officeart/2005/8/layout/hierarchy2"/>
    <dgm:cxn modelId="{A3F0A026-48D3-416D-945B-75BC1D143072}" type="presParOf" srcId="{7F3E7B3D-DDCF-4979-8B2C-154D866AE104}" destId="{0F82E680-4D05-42E4-AE42-924928522EC6}" srcOrd="1" destOrd="0" presId="urn:microsoft.com/office/officeart/2005/8/layout/hierarchy2"/>
    <dgm:cxn modelId="{DB50D52B-5814-4D72-9E8F-7D97B75C0FC7}" type="presParOf" srcId="{0F82E680-4D05-42E4-AE42-924928522EC6}" destId="{0873CDB8-5136-47E9-9ED5-7F6A4C9F9FA1}" srcOrd="0" destOrd="0" presId="urn:microsoft.com/office/officeart/2005/8/layout/hierarchy2"/>
    <dgm:cxn modelId="{054C6ADE-8AF0-4BC7-993F-6226214784E3}" type="presParOf" srcId="{0873CDB8-5136-47E9-9ED5-7F6A4C9F9FA1}" destId="{AADB7006-2B6C-466B-9C93-0F7F8CC6C0B2}" srcOrd="0" destOrd="0" presId="urn:microsoft.com/office/officeart/2005/8/layout/hierarchy2"/>
    <dgm:cxn modelId="{76693E63-2FAB-4EAB-AD07-AB22AB4CE51B}" type="presParOf" srcId="{0F82E680-4D05-42E4-AE42-924928522EC6}" destId="{BE57CB93-1950-4E9E-91DE-D7A6BA005AA3}" srcOrd="1" destOrd="0" presId="urn:microsoft.com/office/officeart/2005/8/layout/hierarchy2"/>
    <dgm:cxn modelId="{1D381407-1915-4D79-AC70-8DC232BA6CD8}" type="presParOf" srcId="{BE57CB93-1950-4E9E-91DE-D7A6BA005AA3}" destId="{7AEECFC4-B37E-4877-A14C-E7C3700AC330}" srcOrd="0" destOrd="0" presId="urn:microsoft.com/office/officeart/2005/8/layout/hierarchy2"/>
    <dgm:cxn modelId="{F81E09B8-94FD-49AE-BC1C-97BFFD67215D}" type="presParOf" srcId="{BE57CB93-1950-4E9E-91DE-D7A6BA005AA3}" destId="{E7A6814A-46EE-4669-8AD0-BC4F1CFFA31B}" srcOrd="1" destOrd="0" presId="urn:microsoft.com/office/officeart/2005/8/layout/hierarchy2"/>
    <dgm:cxn modelId="{BB931A92-0E2E-420E-A409-5EF6141E0585}" type="presParOf" srcId="{E7A6814A-46EE-4669-8AD0-BC4F1CFFA31B}" destId="{A3E3C00B-107E-4E7C-A8DF-3C13157C6676}" srcOrd="0" destOrd="0" presId="urn:microsoft.com/office/officeart/2005/8/layout/hierarchy2"/>
    <dgm:cxn modelId="{4D9B5112-8F06-4BA5-8A34-E91F3F261DF6}" type="presParOf" srcId="{A3E3C00B-107E-4E7C-A8DF-3C13157C6676}" destId="{440536A9-0D57-4B97-9823-12F6168DF796}" srcOrd="0" destOrd="0" presId="urn:microsoft.com/office/officeart/2005/8/layout/hierarchy2"/>
    <dgm:cxn modelId="{CD86E2C5-62FC-4CCA-BE71-661FDF9900C9}" type="presParOf" srcId="{E7A6814A-46EE-4669-8AD0-BC4F1CFFA31B}" destId="{24C40F6F-AF17-4627-9194-6E4B0F113E22}" srcOrd="1" destOrd="0" presId="urn:microsoft.com/office/officeart/2005/8/layout/hierarchy2"/>
    <dgm:cxn modelId="{05C3DDB1-2B84-452D-9054-855E754550A2}" type="presParOf" srcId="{24C40F6F-AF17-4627-9194-6E4B0F113E22}" destId="{E63AB6B0-B33A-4267-B780-1F58D5645723}" srcOrd="0" destOrd="0" presId="urn:microsoft.com/office/officeart/2005/8/layout/hierarchy2"/>
    <dgm:cxn modelId="{DF7D251C-BD17-4013-A32F-031E4411345F}" type="presParOf" srcId="{24C40F6F-AF17-4627-9194-6E4B0F113E22}" destId="{C1C32B46-F9AC-4A62-8991-6CF26E6D5383}" srcOrd="1" destOrd="0" presId="urn:microsoft.com/office/officeart/2005/8/layout/hierarchy2"/>
    <dgm:cxn modelId="{F449E312-3360-438E-8B5B-92B22B2E24F5}" type="presParOf" srcId="{0F82E680-4D05-42E4-AE42-924928522EC6}" destId="{F0B73CC4-201A-4557-A770-6D3A8759B2CC}" srcOrd="2" destOrd="0" presId="urn:microsoft.com/office/officeart/2005/8/layout/hierarchy2"/>
    <dgm:cxn modelId="{2E2A026B-47A8-4356-90F5-F76B58F3A3F0}" type="presParOf" srcId="{F0B73CC4-201A-4557-A770-6D3A8759B2CC}" destId="{1C635922-64E2-4A7A-A821-184C2D5ADB9A}" srcOrd="0" destOrd="0" presId="urn:microsoft.com/office/officeart/2005/8/layout/hierarchy2"/>
    <dgm:cxn modelId="{8A22F04C-396E-4137-A42C-4B8272133E37}" type="presParOf" srcId="{0F82E680-4D05-42E4-AE42-924928522EC6}" destId="{0222BF65-394C-402F-A865-3093F7420224}" srcOrd="3" destOrd="0" presId="urn:microsoft.com/office/officeart/2005/8/layout/hierarchy2"/>
    <dgm:cxn modelId="{CE612F07-D972-4936-9309-9EFE32923AD1}" type="presParOf" srcId="{0222BF65-394C-402F-A865-3093F7420224}" destId="{19F7A09D-CECA-4248-A76B-E967392DADDE}" srcOrd="0" destOrd="0" presId="urn:microsoft.com/office/officeart/2005/8/layout/hierarchy2"/>
    <dgm:cxn modelId="{7501E2E0-1713-473C-87B1-D38653928122}" type="presParOf" srcId="{0222BF65-394C-402F-A865-3093F7420224}" destId="{9EDB95EA-320A-4568-B3D0-DEA8BE0505E5}" srcOrd="1" destOrd="0" presId="urn:microsoft.com/office/officeart/2005/8/layout/hierarchy2"/>
    <dgm:cxn modelId="{512AB15B-BDB5-4218-ACC7-C905EC8E81DD}" type="presParOf" srcId="{9EDB95EA-320A-4568-B3D0-DEA8BE0505E5}" destId="{E3A70F2A-C5A0-4126-9570-A8A4C01F0A5E}" srcOrd="0" destOrd="0" presId="urn:microsoft.com/office/officeart/2005/8/layout/hierarchy2"/>
    <dgm:cxn modelId="{1A2B936B-191E-4CCC-8CDC-AD0AF55EB612}" type="presParOf" srcId="{E3A70F2A-C5A0-4126-9570-A8A4C01F0A5E}" destId="{DA3C75D2-622D-46B9-9912-7C1F65756B70}" srcOrd="0" destOrd="0" presId="urn:microsoft.com/office/officeart/2005/8/layout/hierarchy2"/>
    <dgm:cxn modelId="{46C64976-BFAD-4FD0-9F4A-4B0A71E49950}" type="presParOf" srcId="{9EDB95EA-320A-4568-B3D0-DEA8BE0505E5}" destId="{1A5D004F-43D7-4237-A267-32D3FD2E8311}" srcOrd="1" destOrd="0" presId="urn:microsoft.com/office/officeart/2005/8/layout/hierarchy2"/>
    <dgm:cxn modelId="{561ACD4E-5A37-467C-88B3-C2DE5D0E62C6}" type="presParOf" srcId="{1A5D004F-43D7-4237-A267-32D3FD2E8311}" destId="{D88E8ED4-DA14-4291-9AD1-60519500A45C}" srcOrd="0" destOrd="0" presId="urn:microsoft.com/office/officeart/2005/8/layout/hierarchy2"/>
    <dgm:cxn modelId="{5BE061BC-9968-40DB-B603-81DFF88FC8DD}" type="presParOf" srcId="{1A5D004F-43D7-4237-A267-32D3FD2E8311}" destId="{36CB2489-981D-4621-B89E-ED4AAB5214C8}" srcOrd="1" destOrd="0" presId="urn:microsoft.com/office/officeart/2005/8/layout/hierarchy2"/>
    <dgm:cxn modelId="{AF067ED2-A76A-4C2C-B1EF-EF6AF6A167D6}" type="presParOf" srcId="{0F82E680-4D05-42E4-AE42-924928522EC6}" destId="{6FBD25B1-E6DC-4BF2-8394-7A8D793AFC0D}" srcOrd="4" destOrd="0" presId="urn:microsoft.com/office/officeart/2005/8/layout/hierarchy2"/>
    <dgm:cxn modelId="{E6A451D9-B68C-4E92-B56D-6CA4252D5CB5}" type="presParOf" srcId="{6FBD25B1-E6DC-4BF2-8394-7A8D793AFC0D}" destId="{AB79AF4D-6D9D-4600-99F0-8682EB210691}" srcOrd="0" destOrd="0" presId="urn:microsoft.com/office/officeart/2005/8/layout/hierarchy2"/>
    <dgm:cxn modelId="{99A5C855-B158-4035-9466-2738884EEFB0}" type="presParOf" srcId="{0F82E680-4D05-42E4-AE42-924928522EC6}" destId="{DE6CE55A-65B7-4487-820D-F5381D9915F4}" srcOrd="5" destOrd="0" presId="urn:microsoft.com/office/officeart/2005/8/layout/hierarchy2"/>
    <dgm:cxn modelId="{F1AF717A-E476-4C77-9A46-A4ABABF3403D}" type="presParOf" srcId="{DE6CE55A-65B7-4487-820D-F5381D9915F4}" destId="{943DD4E4-7153-468A-AE55-9469FF6E7985}" srcOrd="0" destOrd="0" presId="urn:microsoft.com/office/officeart/2005/8/layout/hierarchy2"/>
    <dgm:cxn modelId="{D85180CB-1817-4D21-93F7-F383AAC47A9B}" type="presParOf" srcId="{DE6CE55A-65B7-4487-820D-F5381D9915F4}" destId="{EF33B32F-6D45-43ED-B267-F47D011AC3B4}" srcOrd="1" destOrd="0" presId="urn:microsoft.com/office/officeart/2005/8/layout/hierarchy2"/>
    <dgm:cxn modelId="{692E5245-F9BF-465E-81ED-FE965DDEE197}" type="presParOf" srcId="{EF33B32F-6D45-43ED-B267-F47D011AC3B4}" destId="{62F9C312-8459-41FE-872E-37B35A0C8D4A}" srcOrd="0" destOrd="0" presId="urn:microsoft.com/office/officeart/2005/8/layout/hierarchy2"/>
    <dgm:cxn modelId="{4146DE25-8F9D-4168-9B1F-7E0B5DE91ABA}" type="presParOf" srcId="{62F9C312-8459-41FE-872E-37B35A0C8D4A}" destId="{B83A994D-0C73-45AE-A7CF-2E058B31A5AC}" srcOrd="0" destOrd="0" presId="urn:microsoft.com/office/officeart/2005/8/layout/hierarchy2"/>
    <dgm:cxn modelId="{0216ABBB-9359-41F0-B19A-CE027B86CEE9}" type="presParOf" srcId="{EF33B32F-6D45-43ED-B267-F47D011AC3B4}" destId="{D32DC9D3-EA1A-4056-BC3D-D9D9D61A605E}" srcOrd="1" destOrd="0" presId="urn:microsoft.com/office/officeart/2005/8/layout/hierarchy2"/>
    <dgm:cxn modelId="{EF9637AC-B11B-44DD-B076-99A604069085}" type="presParOf" srcId="{D32DC9D3-EA1A-4056-BC3D-D9D9D61A605E}" destId="{B45A2A31-511B-40F9-95FB-C9A32E837F36}" srcOrd="0" destOrd="0" presId="urn:microsoft.com/office/officeart/2005/8/layout/hierarchy2"/>
    <dgm:cxn modelId="{D1F2D5B1-73CA-461B-8C31-06312AE7957F}" type="presParOf" srcId="{D32DC9D3-EA1A-4056-BC3D-D9D9D61A605E}" destId="{61DA163F-FE59-4614-8834-46408B1AA6B0}" srcOrd="1" destOrd="0" presId="urn:microsoft.com/office/officeart/2005/8/layout/hierarchy2"/>
    <dgm:cxn modelId="{893FAA24-5DF6-4D10-AB59-D89B13BFF34E}" type="presParOf" srcId="{0F82E680-4D05-42E4-AE42-924928522EC6}" destId="{549D2D3F-FC0C-440B-A776-6BEFA332D421}" srcOrd="6" destOrd="0" presId="urn:microsoft.com/office/officeart/2005/8/layout/hierarchy2"/>
    <dgm:cxn modelId="{81FFC40F-C84A-4A2F-9FBA-D1901AD9E809}" type="presParOf" srcId="{549D2D3F-FC0C-440B-A776-6BEFA332D421}" destId="{7015FAE8-68C1-4171-9479-43C4FF401841}" srcOrd="0" destOrd="0" presId="urn:microsoft.com/office/officeart/2005/8/layout/hierarchy2"/>
    <dgm:cxn modelId="{C6CC2C60-43D3-4F75-BA47-B08BFAB9E6DE}" type="presParOf" srcId="{0F82E680-4D05-42E4-AE42-924928522EC6}" destId="{E7CBB169-E7D4-45C8-8139-454D1CB29E28}" srcOrd="7" destOrd="0" presId="urn:microsoft.com/office/officeart/2005/8/layout/hierarchy2"/>
    <dgm:cxn modelId="{389CDDCC-E01D-44EC-981B-FACE5CF95952}" type="presParOf" srcId="{E7CBB169-E7D4-45C8-8139-454D1CB29E28}" destId="{E12FC9DD-7ED0-4B2B-90E4-17229027A7CD}" srcOrd="0" destOrd="0" presId="urn:microsoft.com/office/officeart/2005/8/layout/hierarchy2"/>
    <dgm:cxn modelId="{C28A7647-FCEB-461A-9045-E8C2815D641E}" type="presParOf" srcId="{E7CBB169-E7D4-45C8-8139-454D1CB29E28}" destId="{85491F5E-A891-468C-960E-E5C25DED91FC}" srcOrd="1" destOrd="0" presId="urn:microsoft.com/office/officeart/2005/8/layout/hierarchy2"/>
    <dgm:cxn modelId="{1BD26876-E526-4F0C-99A8-D158C2BF783B}" type="presParOf" srcId="{85491F5E-A891-468C-960E-E5C25DED91FC}" destId="{B944AA47-4B8F-43ED-A231-3799B5CDC8E8}" srcOrd="0" destOrd="0" presId="urn:microsoft.com/office/officeart/2005/8/layout/hierarchy2"/>
    <dgm:cxn modelId="{7EAEDF65-92AD-4345-9CAB-50F027E16094}" type="presParOf" srcId="{B944AA47-4B8F-43ED-A231-3799B5CDC8E8}" destId="{256B24F9-9EA3-4288-B80A-00424382A7E0}" srcOrd="0" destOrd="0" presId="urn:microsoft.com/office/officeart/2005/8/layout/hierarchy2"/>
    <dgm:cxn modelId="{EC3D8DDE-B682-4200-A9BD-B56F62043A4F}" type="presParOf" srcId="{85491F5E-A891-468C-960E-E5C25DED91FC}" destId="{A4799A85-CF05-4251-AB24-C06F998CB88D}" srcOrd="1" destOrd="0" presId="urn:microsoft.com/office/officeart/2005/8/layout/hierarchy2"/>
    <dgm:cxn modelId="{F9EB2AC7-DD4E-4CEB-A9D0-322194B0F525}" type="presParOf" srcId="{A4799A85-CF05-4251-AB24-C06F998CB88D}" destId="{C0E864C0-F77D-4B8B-BE41-D47152EF903F}" srcOrd="0" destOrd="0" presId="urn:microsoft.com/office/officeart/2005/8/layout/hierarchy2"/>
    <dgm:cxn modelId="{8621AF77-7A48-40A9-BB65-1EE9B2329AD3}" type="presParOf" srcId="{A4799A85-CF05-4251-AB24-C06F998CB88D}" destId="{51FF5359-349E-4B6D-951E-6BEBA317E8E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69661-93EB-42D3-8345-D89919B93C14}">
      <dsp:nvSpPr>
        <dsp:cNvPr id="0" name=""/>
        <dsp:cNvSpPr/>
      </dsp:nvSpPr>
      <dsp:spPr>
        <a:xfrm>
          <a:off x="251819" y="175469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tx1"/>
              </a:solidFill>
            </a:rPr>
            <a:t>PPA - 2022 a 2025</a:t>
          </a:r>
        </a:p>
      </dsp:txBody>
      <dsp:txXfrm>
        <a:off x="281593" y="1784468"/>
        <a:ext cx="1973599" cy="957025"/>
      </dsp:txXfrm>
    </dsp:sp>
    <dsp:sp modelId="{0873CDB8-5136-47E9-9ED5-7F6A4C9F9FA1}">
      <dsp:nvSpPr>
        <dsp:cNvPr id="0" name=""/>
        <dsp:cNvSpPr/>
      </dsp:nvSpPr>
      <dsp:spPr>
        <a:xfrm rot="17692822">
          <a:off x="1725099" y="1365971"/>
          <a:ext cx="19329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2994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 dirty="0"/>
        </a:p>
      </dsp:txBody>
      <dsp:txXfrm>
        <a:off x="2643271" y="1337861"/>
        <a:ext cx="96649" cy="96649"/>
      </dsp:txXfrm>
    </dsp:sp>
    <dsp:sp modelId="{7AEECFC4-B37E-4877-A14C-E7C3700AC330}">
      <dsp:nvSpPr>
        <dsp:cNvPr id="0" name=""/>
        <dsp:cNvSpPr/>
      </dsp:nvSpPr>
      <dsp:spPr>
        <a:xfrm>
          <a:off x="3098226" y="110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tx1"/>
              </a:solidFill>
            </a:rPr>
            <a:t>LDO - 2022</a:t>
          </a:r>
        </a:p>
      </dsp:txBody>
      <dsp:txXfrm>
        <a:off x="3128000" y="30878"/>
        <a:ext cx="1973599" cy="957025"/>
      </dsp:txXfrm>
    </dsp:sp>
    <dsp:sp modelId="{A3E3C00B-107E-4E7C-A8DF-3C13157C6676}">
      <dsp:nvSpPr>
        <dsp:cNvPr id="0" name=""/>
        <dsp:cNvSpPr/>
      </dsp:nvSpPr>
      <dsp:spPr>
        <a:xfrm>
          <a:off x="5131373" y="489176"/>
          <a:ext cx="8132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3258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5517671" y="489060"/>
        <a:ext cx="40662" cy="40662"/>
      </dsp:txXfrm>
    </dsp:sp>
    <dsp:sp modelId="{E63AB6B0-B33A-4267-B780-1F58D5645723}">
      <dsp:nvSpPr>
        <dsp:cNvPr id="0" name=""/>
        <dsp:cNvSpPr/>
      </dsp:nvSpPr>
      <dsp:spPr>
        <a:xfrm>
          <a:off x="5944632" y="110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tx1"/>
              </a:solidFill>
            </a:rPr>
            <a:t>LOA - 2022</a:t>
          </a:r>
        </a:p>
      </dsp:txBody>
      <dsp:txXfrm>
        <a:off x="5974406" y="30878"/>
        <a:ext cx="1973599" cy="957025"/>
      </dsp:txXfrm>
    </dsp:sp>
    <dsp:sp modelId="{F0B73CC4-201A-4557-A770-6D3A8759B2CC}">
      <dsp:nvSpPr>
        <dsp:cNvPr id="0" name=""/>
        <dsp:cNvSpPr/>
      </dsp:nvSpPr>
      <dsp:spPr>
        <a:xfrm rot="19457599">
          <a:off x="2190831" y="195050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2666558" y="1945678"/>
        <a:ext cx="50076" cy="50076"/>
      </dsp:txXfrm>
    </dsp:sp>
    <dsp:sp modelId="{19F7A09D-CECA-4248-A76B-E967392DADDE}">
      <dsp:nvSpPr>
        <dsp:cNvPr id="0" name=""/>
        <dsp:cNvSpPr/>
      </dsp:nvSpPr>
      <dsp:spPr>
        <a:xfrm>
          <a:off x="3098226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tx1"/>
              </a:solidFill>
            </a:rPr>
            <a:t>LDO – 2023</a:t>
          </a:r>
        </a:p>
      </dsp:txBody>
      <dsp:txXfrm>
        <a:off x="3128000" y="1199938"/>
        <a:ext cx="1973599" cy="957025"/>
      </dsp:txXfrm>
    </dsp:sp>
    <dsp:sp modelId="{E3A70F2A-C5A0-4126-9570-A8A4C01F0A5E}">
      <dsp:nvSpPr>
        <dsp:cNvPr id="0" name=""/>
        <dsp:cNvSpPr/>
      </dsp:nvSpPr>
      <dsp:spPr>
        <a:xfrm>
          <a:off x="5131373" y="1658236"/>
          <a:ext cx="8132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3258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5517671" y="1658120"/>
        <a:ext cx="40662" cy="40662"/>
      </dsp:txXfrm>
    </dsp:sp>
    <dsp:sp modelId="{D88E8ED4-DA14-4291-9AD1-60519500A45C}">
      <dsp:nvSpPr>
        <dsp:cNvPr id="0" name=""/>
        <dsp:cNvSpPr/>
      </dsp:nvSpPr>
      <dsp:spPr>
        <a:xfrm>
          <a:off x="5944632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bg1"/>
              </a:solidFill>
            </a:rPr>
            <a:t>LOA - 2023</a:t>
          </a:r>
        </a:p>
      </dsp:txBody>
      <dsp:txXfrm>
        <a:off x="5974406" y="1199938"/>
        <a:ext cx="1973599" cy="957025"/>
      </dsp:txXfrm>
    </dsp:sp>
    <dsp:sp modelId="{6FBD25B1-E6DC-4BF2-8394-7A8D793AFC0D}">
      <dsp:nvSpPr>
        <dsp:cNvPr id="0" name=""/>
        <dsp:cNvSpPr/>
      </dsp:nvSpPr>
      <dsp:spPr>
        <a:xfrm rot="2142401">
          <a:off x="2190831" y="253503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2666558" y="2530208"/>
        <a:ext cx="50076" cy="50076"/>
      </dsp:txXfrm>
    </dsp:sp>
    <dsp:sp modelId="{943DD4E4-7153-468A-AE55-9469FF6E7985}">
      <dsp:nvSpPr>
        <dsp:cNvPr id="0" name=""/>
        <dsp:cNvSpPr/>
      </dsp:nvSpPr>
      <dsp:spPr>
        <a:xfrm>
          <a:off x="3098226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bg1"/>
              </a:solidFill>
            </a:rPr>
            <a:t>LDO - 2024</a:t>
          </a:r>
        </a:p>
      </dsp:txBody>
      <dsp:txXfrm>
        <a:off x="3128000" y="2368998"/>
        <a:ext cx="1973599" cy="957025"/>
      </dsp:txXfrm>
    </dsp:sp>
    <dsp:sp modelId="{62F9C312-8459-41FE-872E-37B35A0C8D4A}">
      <dsp:nvSpPr>
        <dsp:cNvPr id="0" name=""/>
        <dsp:cNvSpPr/>
      </dsp:nvSpPr>
      <dsp:spPr>
        <a:xfrm>
          <a:off x="5131373" y="2827296"/>
          <a:ext cx="8132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3258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5517671" y="2827179"/>
        <a:ext cx="40662" cy="40662"/>
      </dsp:txXfrm>
    </dsp:sp>
    <dsp:sp modelId="{B45A2A31-511B-40F9-95FB-C9A32E837F36}">
      <dsp:nvSpPr>
        <dsp:cNvPr id="0" name=""/>
        <dsp:cNvSpPr/>
      </dsp:nvSpPr>
      <dsp:spPr>
        <a:xfrm>
          <a:off x="5944632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bg1"/>
              </a:solidFill>
            </a:rPr>
            <a:t>LOA - 2024</a:t>
          </a:r>
        </a:p>
      </dsp:txBody>
      <dsp:txXfrm>
        <a:off x="5974406" y="2368998"/>
        <a:ext cx="1973599" cy="957025"/>
      </dsp:txXfrm>
    </dsp:sp>
    <dsp:sp modelId="{549D2D3F-FC0C-440B-A776-6BEFA332D421}">
      <dsp:nvSpPr>
        <dsp:cNvPr id="0" name=""/>
        <dsp:cNvSpPr/>
      </dsp:nvSpPr>
      <dsp:spPr>
        <a:xfrm rot="3907178">
          <a:off x="1725099" y="3119561"/>
          <a:ext cx="19329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2994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 dirty="0"/>
        </a:p>
      </dsp:txBody>
      <dsp:txXfrm>
        <a:off x="2643271" y="3091451"/>
        <a:ext cx="96649" cy="96649"/>
      </dsp:txXfrm>
    </dsp:sp>
    <dsp:sp modelId="{E12FC9DD-7ED0-4B2B-90E4-17229027A7CD}">
      <dsp:nvSpPr>
        <dsp:cNvPr id="0" name=""/>
        <dsp:cNvSpPr/>
      </dsp:nvSpPr>
      <dsp:spPr>
        <a:xfrm>
          <a:off x="3098226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bg1"/>
              </a:solidFill>
            </a:rPr>
            <a:t>LDO - 2025</a:t>
          </a:r>
        </a:p>
      </dsp:txBody>
      <dsp:txXfrm>
        <a:off x="3128000" y="3538058"/>
        <a:ext cx="1973599" cy="957025"/>
      </dsp:txXfrm>
    </dsp:sp>
    <dsp:sp modelId="{B944AA47-4B8F-43ED-A231-3799B5CDC8E8}">
      <dsp:nvSpPr>
        <dsp:cNvPr id="0" name=""/>
        <dsp:cNvSpPr/>
      </dsp:nvSpPr>
      <dsp:spPr>
        <a:xfrm>
          <a:off x="5131373" y="3996356"/>
          <a:ext cx="8132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13258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5517671" y="3996239"/>
        <a:ext cx="40662" cy="40662"/>
      </dsp:txXfrm>
    </dsp:sp>
    <dsp:sp modelId="{C0E864C0-F77D-4B8B-BE41-D47152EF903F}">
      <dsp:nvSpPr>
        <dsp:cNvPr id="0" name=""/>
        <dsp:cNvSpPr/>
      </dsp:nvSpPr>
      <dsp:spPr>
        <a:xfrm>
          <a:off x="5944632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solidFill>
                <a:schemeClr val="bg1"/>
              </a:solidFill>
            </a:rPr>
            <a:t>LOA - 2025</a:t>
          </a:r>
        </a:p>
      </dsp:txBody>
      <dsp:txXfrm>
        <a:off x="5974406" y="3538058"/>
        <a:ext cx="1973599" cy="957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5547" tIns="47774" rIns="95547" bIns="47774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5547" tIns="47774" rIns="95547" bIns="47774" rtlCol="0"/>
          <a:lstStyle>
            <a:lvl1pPr algn="r">
              <a:defRPr sz="1300"/>
            </a:lvl1pPr>
          </a:lstStyle>
          <a:p>
            <a:fld id="{1E5D4E47-9EB3-47D1-8CDC-C5B7718B79C3}" type="datetimeFigureOut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7" tIns="47774" rIns="95547" bIns="4777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5547" tIns="47774" rIns="95547" bIns="4777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5547" tIns="47774" rIns="95547" bIns="47774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5547" tIns="47774" rIns="95547" bIns="47774" rtlCol="0" anchor="b"/>
          <a:lstStyle>
            <a:lvl1pPr algn="r">
              <a:defRPr sz="1300"/>
            </a:lvl1pPr>
          </a:lstStyle>
          <a:p>
            <a:fld id="{AC24F572-E7E3-4F0C-B465-9309C810E2D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366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A47A8-F8A9-4A11-8995-25DB89DB6F1D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4CB3-5006-49EA-8B00-EBB25B2422CA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EF25-8C4F-414D-B08F-5B152A541D70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067-B694-40B7-A391-95C09F2D2CC8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7DF-1FA2-4EEB-8F98-1BF6825A6AC3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E6BE-C942-4147-8F56-7F8FD936B18A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804D-E8E0-4159-9D00-D57E80F65733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CD68-3658-4F49-BBE4-F761835FF72B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E580-D9CA-42A9-ACBF-639A0B6E869C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6850-02EF-4B7B-AC6F-D94F7FC31F21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F10F-5D30-48A2-B28F-E27076649AA3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5000"/>
            <a:lum/>
          </a:blip>
          <a:srcRect/>
          <a:stretch>
            <a:fillRect l="11000" t="3000" r="7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77536-ED77-4797-A396-D4C4010C0A79}" type="datetime1">
              <a:rPr lang="pt-BR" smtClean="0"/>
              <a:pPr/>
              <a:t>25/09/2022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1000"/>
            <a:lum/>
          </a:blip>
          <a:srcRect/>
          <a:stretch>
            <a:fillRect l="11000" t="3000" r="7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86808" cy="2643206"/>
          </a:xfrm>
        </p:spPr>
        <p:txBody>
          <a:bodyPr>
            <a:noAutofit/>
          </a:bodyPr>
          <a:lstStyle/>
          <a:p>
            <a:r>
              <a:rPr lang="pt-BR" sz="4800" b="1" dirty="0"/>
              <a:t>Audiência Pública</a:t>
            </a:r>
            <a:br>
              <a:rPr lang="pt-BR" sz="4800" b="1" dirty="0"/>
            </a:br>
            <a:r>
              <a:rPr lang="pt-BR" sz="4800" b="1" dirty="0"/>
              <a:t>L.O.A.</a:t>
            </a:r>
            <a:br>
              <a:rPr lang="pt-BR" sz="4800" b="1" dirty="0"/>
            </a:br>
            <a:r>
              <a:rPr lang="pt-BR" sz="4800" b="1" dirty="0"/>
              <a:t> Lei Orçamentária Anual</a:t>
            </a:r>
            <a:br>
              <a:rPr lang="pt-BR" sz="4800" b="1" dirty="0"/>
            </a:br>
            <a:r>
              <a:rPr lang="pt-BR" sz="4800" b="1" dirty="0"/>
              <a:t>2023</a:t>
            </a:r>
            <a:br>
              <a:rPr lang="pt-BR" sz="4800" b="1" dirty="0"/>
            </a:br>
            <a:endParaRPr lang="pt-BR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2928934"/>
            <a:ext cx="7929618" cy="3524402"/>
          </a:xfrm>
        </p:spPr>
        <p:txBody>
          <a:bodyPr>
            <a:normAutofit fontScale="92500" lnSpcReduction="10000"/>
          </a:bodyPr>
          <a:lstStyle/>
          <a:p>
            <a:r>
              <a:rPr lang="pt-BR" sz="3600" b="1" dirty="0">
                <a:solidFill>
                  <a:schemeClr val="tx1"/>
                </a:solidFill>
              </a:rPr>
              <a:t>A audiência pública é uma das formas de participação e de controle popular dos atos da Administração Pública no estado social e democrático.</a:t>
            </a:r>
          </a:p>
          <a:p>
            <a:r>
              <a:rPr lang="pt-BR" sz="3600" b="1" dirty="0">
                <a:solidFill>
                  <a:schemeClr val="tx1"/>
                </a:solidFill>
              </a:rPr>
              <a:t>É uma questão de transparência e responsabilidade social.</a:t>
            </a:r>
          </a:p>
          <a:p>
            <a:r>
              <a:rPr lang="pt-BR" sz="3600" b="1" dirty="0">
                <a:solidFill>
                  <a:schemeClr val="tx1"/>
                </a:solidFill>
              </a:rPr>
              <a:t>Bem Vindos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</a:t>
            </a:fld>
            <a:endParaRPr lang="pt-BR" dirty="0"/>
          </a:p>
        </p:txBody>
      </p:sp>
      <p:sp>
        <p:nvSpPr>
          <p:cNvPr id="7" name="Retângulo 5">
            <a:extLst>
              <a:ext uri="{FF2B5EF4-FFF2-40B4-BE49-F238E27FC236}">
                <a16:creationId xmlns:a16="http://schemas.microsoft.com/office/drawing/2014/main" id="{1505FE78-8EA4-41FA-AB8F-C6A2415F0EC7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4">
            <a:extLst>
              <a:ext uri="{FF2B5EF4-FFF2-40B4-BE49-F238E27FC236}">
                <a16:creationId xmlns:a16="http://schemas.microsoft.com/office/drawing/2014/main" id="{5230A0E5-AE85-485C-A0E0-4F6C4943EBB7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sz="4800" b="1" dirty="0"/>
              <a:t>ELABORAÇÃO DA L.O.A.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b="1" dirty="0"/>
              <a:t>PRINCIPIOS ADOTADOS </a:t>
            </a:r>
          </a:p>
          <a:p>
            <a:pPr algn="ctr">
              <a:buNone/>
            </a:pPr>
            <a:r>
              <a:rPr lang="pt-BR" b="1" dirty="0"/>
              <a:t>Equilíbrio entre Receitas e Despesas</a:t>
            </a:r>
          </a:p>
          <a:p>
            <a:pPr algn="ctr">
              <a:buNone/>
            </a:pP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1053479" y="2742004"/>
            <a:ext cx="385765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CAMARA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R$ 4.900.000,00</a:t>
            </a:r>
          </a:p>
        </p:txBody>
      </p:sp>
      <p:sp>
        <p:nvSpPr>
          <p:cNvPr id="8" name="Retângulo 7"/>
          <p:cNvSpPr/>
          <p:nvPr/>
        </p:nvSpPr>
        <p:spPr>
          <a:xfrm>
            <a:off x="5416004" y="3425764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REPASSES AO 3º SETOR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R$ 2.258.192,45</a:t>
            </a:r>
          </a:p>
        </p:txBody>
      </p:sp>
      <p:sp>
        <p:nvSpPr>
          <p:cNvPr id="9" name="Elipse 8"/>
          <p:cNvSpPr/>
          <p:nvPr/>
        </p:nvSpPr>
        <p:spPr>
          <a:xfrm>
            <a:off x="1053479" y="4516274"/>
            <a:ext cx="388902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AUXILIO TRANPORTE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ESTUDANTES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R$ 1.016.000,00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F41D15B-E761-4C73-B63D-818E24CB9275}"/>
              </a:ext>
            </a:extLst>
          </p:cNvPr>
          <p:cNvSpPr/>
          <p:nvPr/>
        </p:nvSpPr>
        <p:spPr>
          <a:xfrm>
            <a:off x="5432028" y="5085196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TOTAL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R$ 8.174.192,45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Total : 140.214.517,45</a:t>
            </a:r>
          </a:p>
        </p:txBody>
      </p:sp>
      <p:sp>
        <p:nvSpPr>
          <p:cNvPr id="11" name="Retângulo 5">
            <a:extLst>
              <a:ext uri="{FF2B5EF4-FFF2-40B4-BE49-F238E27FC236}">
                <a16:creationId xmlns:a16="http://schemas.microsoft.com/office/drawing/2014/main" id="{3CA177C7-60C9-4FFF-BC07-9E2A132EEA58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4">
            <a:extLst>
              <a:ext uri="{FF2B5EF4-FFF2-40B4-BE49-F238E27FC236}">
                <a16:creationId xmlns:a16="http://schemas.microsoft.com/office/drawing/2014/main" id="{8FE9B0AB-A4FF-469F-A6AE-EF6F0564D98B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668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PRINCIPAIS CONTRATOS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556353"/>
              </p:ext>
            </p:extLst>
          </p:nvPr>
        </p:nvGraphicFramePr>
        <p:xfrm>
          <a:off x="611560" y="1094008"/>
          <a:ext cx="8318389" cy="526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8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476292838"/>
                    </a:ext>
                  </a:extLst>
                </a:gridCol>
              </a:tblGrid>
              <a:tr h="707249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SERVIÇOS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OS da Saúde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7.918.724,81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Transporte de Alunos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6.570.000,00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Coleta de Lixo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6.000.000,00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Merenda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4.462.200,00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Subsidio Transporte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3.180.000,00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Iluminação Publica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2.735.300,00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Combustível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2.642.843,70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Locação de Maquinas A3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2.400.000,00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Agua, Energia e Telefone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1.451.600,00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Laboratório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1.420.000,00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B9381FED-FFA4-4040-9851-B207A8CBB6AF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41A558F0-9214-4322-B287-581F02EC869F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PRINCIPAIS CONTRATOS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986727"/>
              </p:ext>
            </p:extLst>
          </p:nvPr>
        </p:nvGraphicFramePr>
        <p:xfrm>
          <a:off x="611560" y="1094008"/>
          <a:ext cx="7920880" cy="4809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476292838"/>
                    </a:ext>
                  </a:extLst>
                </a:gridCol>
              </a:tblGrid>
              <a:tr h="707249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SERVIÇOS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Locação Software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1.393.200,00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Medicamentos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1.306.300,00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Passe Escolar </a:t>
                      </a:r>
                      <a:r>
                        <a:rPr lang="pt-BR" sz="2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Fenix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1.139.100,00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Manutenção Frota e Pneu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1.106.425,00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Alugueis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963.772,36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Material e Uniforme Escolar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963.800,00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Bombeiros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819.000,00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Manutenção das Estradas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748.500,00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Padaria, Café, Agua e Gás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710.500,00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B9381FED-FFA4-4040-9851-B207A8CBB6AF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41A558F0-9214-4322-B287-581F02EC869F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948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PRINCIPAIS CONTRATOS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589309"/>
              </p:ext>
            </p:extLst>
          </p:nvPr>
        </p:nvGraphicFramePr>
        <p:xfrm>
          <a:off x="611560" y="1094008"/>
          <a:ext cx="7920880" cy="5216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125542644"/>
                    </a:ext>
                  </a:extLst>
                </a:gridCol>
              </a:tblGrid>
              <a:tr h="707249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SERVIÇOS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Material de Limpeza, Escritório e Informática.</a:t>
                      </a:r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658.800,00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Desapropriações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Estagiários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637.100,00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Reserva de Contingencia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Cobrança/Carnês IPTU/Correios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555.312,00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Consultorias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501.600,00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Publicidade/Imprensa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501.000,00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Cursos e Professores Esportivos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454.464,80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Festividades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415.000,00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CAD3E74D-977E-4382-9F11-BE23D9225693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41A558F0-9214-4322-B287-581F02EC869F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407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PRINCIPAIS CONTRATOS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089987"/>
              </p:ext>
            </p:extLst>
          </p:nvPr>
        </p:nvGraphicFramePr>
        <p:xfrm>
          <a:off x="611560" y="1094008"/>
          <a:ext cx="7920880" cy="526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4125542644"/>
                    </a:ext>
                  </a:extLst>
                </a:gridCol>
              </a:tblGrid>
              <a:tr h="707249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SERVIÇOS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Kit Natal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403.460,00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Pronto Pagamento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380.636,78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Cesta básica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Manutenção Predial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323.000,00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Serviços Bancários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315.000,00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Saúde Ocupacional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Locação de Impressoras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202.900,00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Arbitragem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Hidro-Eco-Fisioterapia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165.000,00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CAD3E74D-977E-4382-9F11-BE23D9225693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41A558F0-9214-4322-B287-581F02EC869F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075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PRINCIPAIS CONTRATOS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433580"/>
              </p:ext>
            </p:extLst>
          </p:nvPr>
        </p:nvGraphicFramePr>
        <p:xfrm>
          <a:off x="611560" y="1094008"/>
          <a:ext cx="7920880" cy="2074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4125542644"/>
                    </a:ext>
                  </a:extLst>
                </a:gridCol>
              </a:tblGrid>
              <a:tr h="707249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SERVIÇOS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Limpeza de Fossa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Ovos de Pascoa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316286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Locação tendas/Som/BWC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137.000,00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3818613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CAD3E74D-977E-4382-9F11-BE23D9225693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41A558F0-9214-4322-B287-581F02EC869F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483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VALORES POR FONTE DE RECURSOS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610815"/>
              </p:ext>
            </p:extLst>
          </p:nvPr>
        </p:nvGraphicFramePr>
        <p:xfrm>
          <a:off x="539552" y="1071547"/>
          <a:ext cx="7890099" cy="526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FONTE</a:t>
                      </a:r>
                      <a:r>
                        <a:rPr lang="pt-BR" baseline="0" dirty="0"/>
                        <a:t> DE RECURSO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01 – TESOURO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150.654.100,00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02 – RECURSO</a:t>
                      </a:r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ESTADUAL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40.945.100,00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05 – RECURSO FEDERAL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9.369.800,00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07 – OPERAÇÃO DE CRÉDITO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DO ORÇAMENTO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200.969.000,00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24557674-2757-41D5-8ADF-7A273B733B61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85741916-49AF-4DF7-8807-8B9813A38E3B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22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sz="3600" b="1" dirty="0"/>
              <a:t>ORÇAMENTO FISCAL E DA SEGURIDADE </a:t>
            </a:r>
            <a:br>
              <a:rPr lang="pt-BR" sz="3600" b="1" dirty="0"/>
            </a:br>
            <a:r>
              <a:rPr lang="pt-BR" sz="3600" b="1" dirty="0"/>
              <a:t> POR ÓRGÃO</a:t>
            </a:r>
            <a:br>
              <a:rPr lang="pt-BR" sz="3600" b="1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970187"/>
              </p:ext>
            </p:extLst>
          </p:nvPr>
        </p:nvGraphicFramePr>
        <p:xfrm>
          <a:off x="539552" y="1142984"/>
          <a:ext cx="7818661" cy="2753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114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ÓRGÃO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253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CAMARA</a:t>
                      </a:r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MUNICIPAL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4.900.000,00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922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253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PREFEITURA MUNICIPAL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196.069.000,00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22">
                <a:tc>
                  <a:txBody>
                    <a:bodyPr/>
                    <a:lstStyle/>
                    <a:p>
                      <a:pPr algn="l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253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  <a:r>
                        <a:rPr lang="pt-BR" sz="2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DO ORÇAMENTO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200.969.000,00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A8A41936-D7AA-45D7-A344-2A1D34D2DE85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5C514163-E872-4CC2-929C-B7663DE1C77A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ESTIMATIVA DAS RECEITAS ORÇAMENTÁRIAS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613364"/>
              </p:ext>
            </p:extLst>
          </p:nvPr>
        </p:nvGraphicFramePr>
        <p:xfrm>
          <a:off x="571472" y="1268760"/>
          <a:ext cx="8001055" cy="5045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53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ESPECIFICAÇÃO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Receita Corrente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224.889.000,00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Impostos, Taxas e Contribuições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59.795.000,00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Receita de </a:t>
                      </a:r>
                      <a:r>
                        <a:rPr lang="pt-BR" sz="2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Contribuições</a:t>
                      </a:r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Receita</a:t>
                      </a:r>
                      <a:r>
                        <a:rPr lang="pt-BR" sz="2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Patrimonial</a:t>
                      </a:r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    Receita de Serviços</a:t>
                      </a:r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Transferências</a:t>
                      </a:r>
                      <a:r>
                        <a:rPr lang="pt-BR" sz="2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 Correntes</a:t>
                      </a:r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160.640.000,00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Outras</a:t>
                      </a:r>
                      <a:r>
                        <a:rPr lang="pt-BR" sz="2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Receitas Correntes</a:t>
                      </a:r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Receita</a:t>
                      </a:r>
                      <a:r>
                        <a:rPr lang="pt-BR" sz="2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de Capital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  <a:r>
                        <a:rPr lang="pt-BR" sz="2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BRUTO DA RECEITA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225.122.000,00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Dedução da receita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24.153.000,00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DA RECEITA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200.969.000,00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1D765A11-CDA2-4D63-ACE7-6D5AC598D3A2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63AA85AD-4080-4CF6-83C8-8E602F9EC6C6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pt-BR" dirty="0"/>
              <a:t>COMPOSIÇÃO DA DESPESA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484330"/>
              </p:ext>
            </p:extLst>
          </p:nvPr>
        </p:nvGraphicFramePr>
        <p:xfrm>
          <a:off x="428596" y="1047125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+mn-lt"/>
                        </a:rPr>
                        <a:t>DESPESAS CORRENTES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+mn-lt"/>
                        </a:rPr>
                        <a:t>PESSOAL E ENCARGOS SOCIAIS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106.659.201,00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+mn-lt"/>
                        </a:rPr>
                        <a:t>JUROS E ENCARGOS DA DIVIDA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10.908.000,00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+mn-lt"/>
                        </a:rPr>
                        <a:t>OUTRAS DESPESAS CORRENTES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76.851.509,00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dirty="0">
                          <a:latin typeface="+mn-lt"/>
                        </a:rPr>
                        <a:t>TOTAL DA DESPESA CORRENTE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194.418.710,00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19</a:t>
            </a:fld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468080"/>
              </p:ext>
            </p:extLst>
          </p:nvPr>
        </p:nvGraphicFramePr>
        <p:xfrm>
          <a:off x="428596" y="3203495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+mn-lt"/>
                        </a:rPr>
                        <a:t>DESPESAS DE</a:t>
                      </a:r>
                      <a:r>
                        <a:rPr lang="pt-BR" sz="2000" baseline="0" dirty="0">
                          <a:latin typeface="+mn-lt"/>
                        </a:rPr>
                        <a:t> CAPITAL</a:t>
                      </a:r>
                      <a:endParaRPr lang="pt-BR" sz="20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+mn-lt"/>
                        </a:rPr>
                        <a:t>INVESTIMENTOS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2.434.290,00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+mn-lt"/>
                        </a:rPr>
                        <a:t>AMORTIZAÇÃO DA DIVIDA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3.516.000,00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dirty="0">
                          <a:latin typeface="+mn-lt"/>
                        </a:rPr>
                        <a:t>TOTAL DA DESPESA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5.950.290,00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sz="2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83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sz="2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1078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sz="2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837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sz="2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1214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sz="2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0443683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809481"/>
              </p:ext>
            </p:extLst>
          </p:nvPr>
        </p:nvGraphicFramePr>
        <p:xfrm>
          <a:off x="428596" y="4890029"/>
          <a:ext cx="82296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RESERVA</a:t>
                      </a:r>
                      <a:r>
                        <a:rPr lang="pt-BR" sz="2000" baseline="0" dirty="0"/>
                        <a:t> DE CONTINGENCIA</a:t>
                      </a:r>
                      <a:endParaRPr lang="pt-BR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dirty="0"/>
                        <a:t>RESERVA</a:t>
                      </a:r>
                      <a:r>
                        <a:rPr lang="pt-BR" sz="2200" b="1" baseline="0" dirty="0"/>
                        <a:t> DE CONTINGENCIA</a:t>
                      </a:r>
                      <a:endParaRPr lang="pt-B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600.000,00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pt-BR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dirty="0"/>
                        <a:t>TOTAL</a:t>
                      </a:r>
                      <a:r>
                        <a:rPr lang="pt-BR" sz="2200" b="1" baseline="0" dirty="0"/>
                        <a:t> DA DESPESA</a:t>
                      </a:r>
                      <a:endParaRPr lang="pt-B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200.969.000,00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tângulo 5">
            <a:extLst>
              <a:ext uri="{FF2B5EF4-FFF2-40B4-BE49-F238E27FC236}">
                <a16:creationId xmlns:a16="http://schemas.microsoft.com/office/drawing/2014/main" id="{2E7D1245-9801-40B2-8131-7E4785910815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38738A5C-D68A-483B-913F-9CA31F673DE9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t-BR" sz="3200" b="1" dirty="0"/>
              <a:t>PRAZO PARA ENVIO AO LEGISLATIVO</a:t>
            </a:r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738843"/>
              </p:ext>
            </p:extLst>
          </p:nvPr>
        </p:nvGraphicFramePr>
        <p:xfrm>
          <a:off x="457200" y="1600200"/>
          <a:ext cx="8229600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Oval 2"/>
          <p:cNvSpPr/>
          <p:nvPr/>
        </p:nvSpPr>
        <p:spPr>
          <a:xfrm>
            <a:off x="1979712" y="3645024"/>
            <a:ext cx="2688204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PPA</a:t>
            </a:r>
          </a:p>
          <a:p>
            <a:r>
              <a:rPr lang="pt-BR" b="1" dirty="0">
                <a:solidFill>
                  <a:schemeClr val="tx1"/>
                </a:solidFill>
              </a:rPr>
              <a:t>    2022 A 2025</a:t>
            </a:r>
          </a:p>
        </p:txBody>
      </p:sp>
      <p:sp>
        <p:nvSpPr>
          <p:cNvPr id="6" name="Oval 5"/>
          <p:cNvSpPr/>
          <p:nvPr/>
        </p:nvSpPr>
        <p:spPr>
          <a:xfrm>
            <a:off x="4448932" y="3645024"/>
            <a:ext cx="2592288" cy="24482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LOA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2023</a:t>
            </a:r>
          </a:p>
        </p:txBody>
      </p:sp>
      <p:sp>
        <p:nvSpPr>
          <p:cNvPr id="7" name="Oval 6"/>
          <p:cNvSpPr/>
          <p:nvPr/>
        </p:nvSpPr>
        <p:spPr>
          <a:xfrm>
            <a:off x="4067944" y="4077072"/>
            <a:ext cx="86409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LDO</a:t>
            </a:r>
          </a:p>
          <a:p>
            <a:pPr algn="ctr"/>
            <a:r>
              <a:rPr lang="pt-BR" sz="1200" b="1" dirty="0">
                <a:solidFill>
                  <a:schemeClr val="tx1"/>
                </a:solidFill>
              </a:rPr>
              <a:t>2023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27584" y="1772816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L.D.O. 2023 – PRAZO 30 de Abril (Constituição Estadual) Já Aprovada</a:t>
            </a:r>
          </a:p>
          <a:p>
            <a:endParaRPr lang="pt-BR" b="1" dirty="0"/>
          </a:p>
          <a:p>
            <a:r>
              <a:rPr lang="pt-BR" b="1" dirty="0"/>
              <a:t>P.P.A. 2022 A 2025 – PRAZO 15 de Agosto (Constituição Estadual) Em Vigor</a:t>
            </a:r>
          </a:p>
          <a:p>
            <a:endParaRPr lang="pt-BR" b="1" dirty="0"/>
          </a:p>
          <a:p>
            <a:r>
              <a:rPr lang="pt-BR" b="1" dirty="0"/>
              <a:t>L.O.A. 2023 – PRAZO 30 de Setembro (Lei Organica)</a:t>
            </a:r>
          </a:p>
        </p:txBody>
      </p:sp>
      <p:sp>
        <p:nvSpPr>
          <p:cNvPr id="9" name="Retângulo 5">
            <a:extLst>
              <a:ext uri="{FF2B5EF4-FFF2-40B4-BE49-F238E27FC236}">
                <a16:creationId xmlns:a16="http://schemas.microsoft.com/office/drawing/2014/main" id="{A67FCCB5-EFDB-4A40-BAC6-BFBB881934B9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4">
            <a:extLst>
              <a:ext uri="{FF2B5EF4-FFF2-40B4-BE49-F238E27FC236}">
                <a16:creationId xmlns:a16="http://schemas.microsoft.com/office/drawing/2014/main" id="{CD9D5951-9E0F-493E-B7CA-D33B69A8897A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397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5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DESPESAS  – POR FUNÇÃO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677783"/>
              </p:ext>
            </p:extLst>
          </p:nvPr>
        </p:nvGraphicFramePr>
        <p:xfrm>
          <a:off x="642910" y="714358"/>
          <a:ext cx="8001055" cy="4874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17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ESPECIFICAÇÃO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Previsto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LEGISLATIVA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4.900.000,00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JUDICIARIA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2.043.000,00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12.918.200,00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SEGURANÇA PUBLICA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4.107.000,00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ASSISTENCIA SOCIAL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5.464.000,00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SAÚDE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51.198.000,00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EDUCAÇÃO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69.577.000,00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CULTURA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1.553.000,00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URBANISMO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19.590.500,00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17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GESTÃO AMBIENTAL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443.800,00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4">
            <a:extLst>
              <a:ext uri="{FF2B5EF4-FFF2-40B4-BE49-F238E27FC236}">
                <a16:creationId xmlns:a16="http://schemas.microsoft.com/office/drawing/2014/main" id="{72E38F48-7DDF-4C60-A0E9-25AAA351C5B9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5">
            <a:extLst>
              <a:ext uri="{FF2B5EF4-FFF2-40B4-BE49-F238E27FC236}">
                <a16:creationId xmlns:a16="http://schemas.microsoft.com/office/drawing/2014/main" id="{4CCDF505-83EE-479A-B787-E9405BE25906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DESPESAS  – POR FUNÇÃO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460924"/>
              </p:ext>
            </p:extLst>
          </p:nvPr>
        </p:nvGraphicFramePr>
        <p:xfrm>
          <a:off x="642910" y="714358"/>
          <a:ext cx="8001056" cy="514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422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ESPECIFICAÇÃO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Previsto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42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CIENCIA E TECNOLOGIA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277.000,00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42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AGRICULTURA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2.262.200,00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42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ENERGIA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2.735.300,00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42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DESPORTO E LAZER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2.335.000,00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42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ENCARGOS ESPECIAIS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14.424.000,00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42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DIREITOS DA CIDADANIA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ase" hangingPunct="0"/>
                      <a:r>
                        <a:rPr lang="pt-BR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829.000,00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76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COMERCIO E SERVIÇOS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1.145.000,00</a:t>
                      </a:r>
                      <a:endParaRPr lang="pt-B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COMUNICAÇÕES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225.000,00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1175209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TRANSPORTE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4.342.000,00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863915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RESERVA DE CONTINGENCIA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90577885"/>
                  </a:ext>
                </a:extLst>
              </a:tr>
              <a:tr h="41842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POR FUNÇÃO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200.969.000,00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07E6225D-BC53-4D1A-B33B-5B9AA9914A2C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DFD9445C-814A-453E-90FA-D35B6AC73872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590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/>
              <a:t>ESTRUTURA DOS ORGÃOS, UNIDADES ORÇAMENTÁRIAS E EXECUTORAS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334977"/>
              </p:ext>
            </p:extLst>
          </p:nvPr>
        </p:nvGraphicFramePr>
        <p:xfrm>
          <a:off x="321439" y="1196752"/>
          <a:ext cx="8501122" cy="4794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90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DENOMINAÇÃO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  <a:r>
                        <a:rPr lang="pt-BR" baseline="0" dirty="0"/>
                        <a:t> 2023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19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01.00.00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LEGISLATIVO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01.01.00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Câmara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4.900.000,00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125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01.01.01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Câmara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02.00.00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EXECUTIVO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196.069.000,00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02.01.00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SECRETARIA DE GOVERNO E PLANEJAMENTO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2.001.000,00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44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Gabinete da Prefeita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927.000,00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763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02.01.02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1.074.000,00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2615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02.02.00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SECRETARIA MUNICIPAL DE ADMINISTRAÇÃO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4.511.000,00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359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02.02.01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4.234.000,00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42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02.02.02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Divisão de Tecnologia da Informação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6310403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587F06C1-64DD-4A0B-BF04-386321822C19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9F9735EC-A66E-4A6E-8B9F-525AF9DD4D5A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/>
              <a:t>ESTRUTURA DOS ORGÃOS, UNIDADES ORÇAMENTÁRIAS E EXECUTORAS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352789"/>
              </p:ext>
            </p:extLst>
          </p:nvPr>
        </p:nvGraphicFramePr>
        <p:xfrm>
          <a:off x="351398" y="1142984"/>
          <a:ext cx="8501122" cy="434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83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DENOMINAÇÃO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  <a:r>
                        <a:rPr lang="pt-BR" baseline="0" dirty="0"/>
                        <a:t> 2023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024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02.03.00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SECRETARIA MUNICIPAL DE FINANÇAS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21.536.000,00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02.03.01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21.536.000,00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33">
                <a:tc>
                  <a:txBody>
                    <a:bodyPr/>
                    <a:lstStyle/>
                    <a:p>
                      <a:pPr algn="l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38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02.04.00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SECRETARIA MUNICIPAL DE EDUCAÇÃO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69.597.000,00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663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02.04.01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        20.000,00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44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02.04.02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Ensino Básico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22.891.000,00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964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02.04.03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FUNDEB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33.898.000,00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202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02.04.04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Transporte de Alunos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6.512.000,00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961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02.04.05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Merenda Escolar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1.996.000,00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197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02.04.06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Salario Educação - QSE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4.280.000,00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23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F01EC396-876C-4B01-981E-5DA7ECA4DE50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20B42743-71A2-44B3-A5B4-DE7D6C3C795D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ESTRUTURA DOS ORGÃOS, UNIDADES ORÇAMENTÁRIAS E EXECUTORAS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806164"/>
              </p:ext>
            </p:extLst>
          </p:nvPr>
        </p:nvGraphicFramePr>
        <p:xfrm>
          <a:off x="395535" y="980727"/>
          <a:ext cx="8460942" cy="5281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0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DENOMINAÇÃO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  <a:r>
                        <a:rPr lang="pt-BR" baseline="0" dirty="0"/>
                        <a:t> 2023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02.05.00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SECRETARIA MUNICIPAL DE MOBILIDADE E PLANEJAMENTO VIARIO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5.318.000,00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02.05.01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02.05.02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Divisão de Transito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077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02.05.03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Divisão de Transporte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3.838.000,00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9277000"/>
                  </a:ext>
                </a:extLst>
              </a:tr>
              <a:tr h="2034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7368699"/>
                  </a:ext>
                </a:extLst>
              </a:tr>
              <a:tr h="457821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02.06.00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SECRETARIA DE MUNICIPAL DE SAUDE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51.198.000,00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316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02.06.01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Fundo Municipal de Saúde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51.198.000.,00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947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19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02.07.00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SECRETARIA MUNICIPAL DE ASSISTENCIA E DESENVOLVIMENTO SOCIAL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5.464.000,00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0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02.07.01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Fundo Municipal de Assistência Social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4.033.164,42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57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02.07.02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Fundo Social de Solidariedade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60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02.07.03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Conselho Tutelar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24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073C2622-56A8-4216-BC41-D3513B4AB339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2DABF714-11D1-4B21-863C-5376938E6B31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/>
              <a:t>ESTRUTURA DOS ORGÃOS, UNIDADES ORÇAMENTÁRIAS E EXECUTORAS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574111"/>
              </p:ext>
            </p:extLst>
          </p:nvPr>
        </p:nvGraphicFramePr>
        <p:xfrm>
          <a:off x="251520" y="1094510"/>
          <a:ext cx="8640960" cy="4494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8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966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DENOMINAÇÃO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  <a:r>
                        <a:rPr lang="pt-BR" baseline="0" dirty="0"/>
                        <a:t> 2023</a:t>
                      </a:r>
                    </a:p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22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02.07.04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Repasses ao Terceiro Setor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1.112.835,58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762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02.07.05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Fundo Municipal dos Direitos da Criança e Adolescente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56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02.08.00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SECRETARIA MUNICIPAL DE OBRAS E URBANISMO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02.08.01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1.983.000,00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35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02.08.02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Divisão de Obras e Urbanismo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112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0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02.09.00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SECRETARIA MUNICIPAL DE TRANSPORTE E SERVIÇOS PUBLICOS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19.402.000,00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02.08.02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19.402.000,00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25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75A935C8-E328-4985-8D05-5AA324A2F605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A083C405-397F-4E8A-BEBB-BAD84EC8DF2F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/>
              <a:t>ESTRUTURA DOS ORGÃOS, UNIDADES ORÇAMENTÁRIAS E EXECUTORAS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274241"/>
              </p:ext>
            </p:extLst>
          </p:nvPr>
        </p:nvGraphicFramePr>
        <p:xfrm>
          <a:off x="279960" y="1134477"/>
          <a:ext cx="8572560" cy="5022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4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DENOMINAÇÃO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  <a:r>
                        <a:rPr lang="pt-BR" baseline="0" dirty="0"/>
                        <a:t> 2023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SECRETARIA MUNICIPAL DE AGRICULTURA E MEIO AMBIENTE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2.706.000,00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02.10.01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695.000,00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02.10.02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Divisão de Agricultura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1.567.200,00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283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02.10.03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Divisão de Meio Ambiente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443.800,00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797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3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02.11.00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SECRETARIA MUNICIPAL DESENVOLVIMENTO ECONOMICO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1.145.000,00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02.11.01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1.145.000,00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endParaRPr lang="pt-BR" sz="1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7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02.12.00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SECRETARIA MUNICIPAL DE ASSUNTOS JURIDICOS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2.157.000,00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8465156"/>
                  </a:ext>
                </a:extLst>
              </a:tr>
              <a:tr h="31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02.12.01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2.157.000,00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1454278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26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68650317-CB2F-4E90-BF11-0707D6C2C725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15D0F8C9-63CC-4CE0-AED2-50A801D5F863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ESTRUTURA DOS ORGÃOS, UNIDADES ORÇAMENTÁRIAS E EXECUTORAS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793095"/>
              </p:ext>
            </p:extLst>
          </p:nvPr>
        </p:nvGraphicFramePr>
        <p:xfrm>
          <a:off x="214282" y="1196754"/>
          <a:ext cx="8572560" cy="482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51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DENOMINAÇÃO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  <a:r>
                        <a:rPr lang="pt-BR" baseline="0" dirty="0"/>
                        <a:t> 2023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576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02.12.02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Procuradoria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1.033.000,00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0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02.12.03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Procon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972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67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02.13.00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SECRETARIA MUNICIPAL DE ASSUNTOS INSTITUCIONAIS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15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02.13.01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403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833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02.14.00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SECRETARIA MUNICIPAL DE ASSUNTOS DE SEGURANÇA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3.052.000,00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666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02.14.01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942000,00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515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02.14.02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Divisão de Defesa Civil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439.000,00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381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02.14.03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Guarda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2.189.000,00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27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1F1FAC4F-9077-4482-B5FC-498521770B3D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26D30063-B0E0-4A81-B000-155D881D8954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/>
              <a:t>ESTRUTURA DOS ORGÃOS, UNIDADES ORÇAMENTÁRIAS E EXECUTORAS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986548"/>
              </p:ext>
            </p:extLst>
          </p:nvPr>
        </p:nvGraphicFramePr>
        <p:xfrm>
          <a:off x="195965" y="1079430"/>
          <a:ext cx="8572558" cy="5394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0335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DENOMINAÇÃO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  <a:r>
                        <a:rPr lang="pt-BR" baseline="0" dirty="0"/>
                        <a:t> 2023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9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SECRETARIA MUNICIPAL DE CULTURA, TURISMO, ESPORTE E LAZER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02.15.01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Secretaria 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451.000,00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188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02.15.02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Divisão de Cultura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1.114.000,00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57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02.15.03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Divisão de Turismo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348.000,00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531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02.15.04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Divisão de Esporte e Lazer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1.987.000,00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975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919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02.16.00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OUVIDORIA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5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02.16.01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Ouvidoria Interna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729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83342"/>
                  </a:ext>
                </a:extLst>
              </a:tr>
              <a:tr h="444919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02.17.00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CONTROLADORIA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919">
                <a:tc>
                  <a:txBody>
                    <a:bodyPr/>
                    <a:lstStyle/>
                    <a:p>
                      <a:pPr algn="r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02.17.01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Controle Interno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83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728379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TOTAL DO ORÇAMENTO 2023            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200.969.000,00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8435543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A093A399-B596-49AA-901B-2F3E0449454A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127E849A-B9FA-4CE8-B903-A8F2EA45456B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APLICAÇÃO INDICES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755397"/>
              </p:ext>
            </p:extLst>
          </p:nvPr>
        </p:nvGraphicFramePr>
        <p:xfrm>
          <a:off x="571472" y="1268760"/>
          <a:ext cx="8001056" cy="4578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814838834"/>
                    </a:ext>
                  </a:extLst>
                </a:gridCol>
                <a:gridCol w="2272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53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ESPECIFICAÇÃO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Exigência LEI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ENSINO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26,65 %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FUNDEB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Mínimo 90 %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MAGISTERIO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91,51 %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SAUDE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29,47 %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8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GASTO DE PESSOAL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51,30 %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51,22 %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1D765A11-CDA2-4D63-ACE7-6D5AC598D3A2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63AA85AD-4080-4CF6-83C8-8E602F9EC6C6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38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L.O.A. – Linha do Tempo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1369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B42BB6C-1910-492C-BBF9-A24E7BCC5BA0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4">
            <a:extLst>
              <a:ext uri="{FF2B5EF4-FFF2-40B4-BE49-F238E27FC236}">
                <a16:creationId xmlns:a16="http://schemas.microsoft.com/office/drawing/2014/main" id="{D9B969FB-EB60-4477-87CF-B1A057CD5EAD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3000396"/>
          </a:xfrm>
        </p:spPr>
        <p:txBody>
          <a:bodyPr>
            <a:normAutofit/>
          </a:bodyPr>
          <a:lstStyle/>
          <a:p>
            <a:r>
              <a:rPr lang="pt-BR" sz="4000" b="1" dirty="0"/>
              <a:t>Obrigado a todos pela atenção.</a:t>
            </a:r>
          </a:p>
        </p:txBody>
      </p:sp>
      <p:sp>
        <p:nvSpPr>
          <p:cNvPr id="6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30</a:t>
            </a:fld>
            <a:endParaRPr lang="pt-BR" dirty="0"/>
          </a:p>
        </p:txBody>
      </p:sp>
      <p:sp>
        <p:nvSpPr>
          <p:cNvPr id="7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>
            <a:extLst>
              <a:ext uri="{FF2B5EF4-FFF2-40B4-BE49-F238E27FC236}">
                <a16:creationId xmlns:a16="http://schemas.microsoft.com/office/drawing/2014/main" id="{85B1972C-8B30-445F-97DC-4886C1529DA3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71EC552B-84CA-4B19-8BB4-48CF76ADB316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sz="4800" b="1" dirty="0"/>
              <a:t>HISTÓRICO DA L.O.A.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/>
          </a:p>
          <a:p>
            <a:pPr>
              <a:buNone/>
            </a:pPr>
            <a:r>
              <a:rPr lang="pt-BR" b="1" dirty="0"/>
              <a:t>BASE LEGAL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1000100" y="2285992"/>
            <a:ext cx="385765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CONSTITUÇÃO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FEDERAL DE 1988   Art. 165</a:t>
            </a:r>
          </a:p>
        </p:txBody>
      </p:sp>
      <p:sp>
        <p:nvSpPr>
          <p:cNvPr id="8" name="Retângulo 7"/>
          <p:cNvSpPr/>
          <p:nvPr/>
        </p:nvSpPr>
        <p:spPr>
          <a:xfrm>
            <a:off x="5400652" y="2896375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LEI DE RESPONSABILIDADE FISCAL L.C. 101/00</a:t>
            </a:r>
          </a:p>
        </p:txBody>
      </p:sp>
      <p:sp>
        <p:nvSpPr>
          <p:cNvPr id="9" name="Elipse 8"/>
          <p:cNvSpPr/>
          <p:nvPr/>
        </p:nvSpPr>
        <p:spPr>
          <a:xfrm>
            <a:off x="1031476" y="4348834"/>
            <a:ext cx="385765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LEI 4320/64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F41D15B-E761-4C73-B63D-818E24CB9275}"/>
              </a:ext>
            </a:extLst>
          </p:cNvPr>
          <p:cNvSpPr/>
          <p:nvPr/>
        </p:nvSpPr>
        <p:spPr>
          <a:xfrm>
            <a:off x="5467328" y="4802596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LEI DE DIRETRIZES ORÇAMENTARIAS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L.D.O</a:t>
            </a:r>
          </a:p>
        </p:txBody>
      </p:sp>
      <p:sp>
        <p:nvSpPr>
          <p:cNvPr id="11" name="Retângulo 5">
            <a:extLst>
              <a:ext uri="{FF2B5EF4-FFF2-40B4-BE49-F238E27FC236}">
                <a16:creationId xmlns:a16="http://schemas.microsoft.com/office/drawing/2014/main" id="{809D66B6-558E-47A7-A52A-2AC6960B311E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4">
            <a:extLst>
              <a:ext uri="{FF2B5EF4-FFF2-40B4-BE49-F238E27FC236}">
                <a16:creationId xmlns:a16="http://schemas.microsoft.com/office/drawing/2014/main" id="{D1EF36F5-7428-457E-A53E-961169A2620E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5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ABRANGÊNCIA</a:t>
            </a:r>
            <a:r>
              <a:rPr lang="pt-BR" dirty="0"/>
              <a:t> </a:t>
            </a:r>
            <a:r>
              <a:rPr lang="pt-BR" b="1" dirty="0"/>
              <a:t>DA L.O.A.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4714876" y="2714620"/>
            <a:ext cx="291466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PODER LEGISLATIVO</a:t>
            </a:r>
          </a:p>
        </p:txBody>
      </p:sp>
      <p:sp>
        <p:nvSpPr>
          <p:cNvPr id="9" name="Elipse 8"/>
          <p:cNvSpPr/>
          <p:nvPr/>
        </p:nvSpPr>
        <p:spPr>
          <a:xfrm>
            <a:off x="1071538" y="2214554"/>
            <a:ext cx="2995626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PODER EXECUTIVO</a:t>
            </a:r>
          </a:p>
        </p:txBody>
      </p:sp>
      <p:sp>
        <p:nvSpPr>
          <p:cNvPr id="8" name="Retângulo 4"/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5"/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357422" y="4572008"/>
            <a:ext cx="47863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FUNDOS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PRINCIPIOS ORÇAMENTÁRIOS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Constituição Federal Art. 165 § 5º</a:t>
            </a:r>
          </a:p>
          <a:p>
            <a:pPr>
              <a:buNone/>
            </a:pPr>
            <a:endParaRPr lang="pt-BR" b="1" dirty="0"/>
          </a:p>
          <a:p>
            <a:pPr>
              <a:buNone/>
            </a:pPr>
            <a:r>
              <a:rPr lang="pt-BR" dirty="0"/>
              <a:t>      A Lei Orçamentária Anual compreenderá:</a:t>
            </a:r>
          </a:p>
          <a:p>
            <a:pPr>
              <a:buNone/>
            </a:pPr>
            <a:r>
              <a:rPr lang="pt-BR" dirty="0"/>
              <a:t>             I- Orçamento Fiscal</a:t>
            </a:r>
          </a:p>
          <a:p>
            <a:pPr>
              <a:buNone/>
            </a:pPr>
            <a:r>
              <a:rPr lang="pt-BR" dirty="0"/>
              <a:t>            II- Orçamento da Seguridade Social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43C364C-9A29-471D-A3FB-1EE605112CB2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F01EB5E-5CE0-4A5A-8699-F5ED084C917F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CONJUNTURA ECONOMICA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Índices Inflacionários</a:t>
            </a:r>
          </a:p>
          <a:p>
            <a:endParaRPr lang="pt-BR" sz="1500" b="1" dirty="0"/>
          </a:p>
          <a:p>
            <a:pPr>
              <a:buNone/>
            </a:pPr>
            <a:r>
              <a:rPr lang="pt-BR" dirty="0"/>
              <a:t>      *INPC exercício de 2021.............10,16 %</a:t>
            </a:r>
          </a:p>
          <a:p>
            <a:pPr>
              <a:buNone/>
            </a:pPr>
            <a:r>
              <a:rPr lang="pt-BR" sz="1500" dirty="0"/>
              <a:t>       </a:t>
            </a:r>
          </a:p>
          <a:p>
            <a:pPr>
              <a:buNone/>
            </a:pPr>
            <a:r>
              <a:rPr lang="pt-BR" dirty="0"/>
              <a:t>      *INPC até agosto de 2022.............4,65 %</a:t>
            </a:r>
          </a:p>
          <a:p>
            <a:pPr>
              <a:buNone/>
            </a:pPr>
            <a:endParaRPr lang="pt-BR" sz="1500" dirty="0"/>
          </a:p>
          <a:p>
            <a:pPr>
              <a:buNone/>
            </a:pPr>
            <a:r>
              <a:rPr lang="pt-BR" dirty="0"/>
              <a:t>      *INPC acumulado 12 meses</a:t>
            </a:r>
          </a:p>
          <a:p>
            <a:pPr>
              <a:buNone/>
            </a:pPr>
            <a:r>
              <a:rPr lang="pt-BR" dirty="0"/>
              <a:t>        (posição agosto).........................8,82 %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5" name="Retângulo 5">
            <a:extLst>
              <a:ext uri="{FF2B5EF4-FFF2-40B4-BE49-F238E27FC236}">
                <a16:creationId xmlns:a16="http://schemas.microsoft.com/office/drawing/2014/main" id="{28DB4ECF-8072-47EF-B881-7324AF913374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4">
            <a:extLst>
              <a:ext uri="{FF2B5EF4-FFF2-40B4-BE49-F238E27FC236}">
                <a16:creationId xmlns:a16="http://schemas.microsoft.com/office/drawing/2014/main" id="{49148B7B-4DA5-469B-B906-0A54907F4F58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764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sz="4800" b="1" dirty="0"/>
              <a:t>ELABORAÇÃO DA L.O.A.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b="1" dirty="0"/>
              <a:t>PRINCIPIOS ADOTADOS </a:t>
            </a:r>
          </a:p>
          <a:p>
            <a:pPr algn="ctr">
              <a:buNone/>
            </a:pPr>
            <a:r>
              <a:rPr lang="pt-BR" b="1" dirty="0"/>
              <a:t>Equilíbrio entre Receitas e Despesas</a:t>
            </a:r>
          </a:p>
          <a:p>
            <a:pPr algn="ctr">
              <a:buNone/>
            </a:pPr>
            <a:r>
              <a:rPr lang="pt-BR" b="1" dirty="0"/>
              <a:t>FOLHA</a:t>
            </a:r>
          </a:p>
          <a:p>
            <a:pPr algn="ctr">
              <a:buNone/>
            </a:pP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1053479" y="2742004"/>
            <a:ext cx="385765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FOLHA DE PAGAMENTO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9,00%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R$ 103.310.200,00</a:t>
            </a:r>
          </a:p>
        </p:txBody>
      </p:sp>
      <p:sp>
        <p:nvSpPr>
          <p:cNvPr id="8" name="Retângulo 7"/>
          <p:cNvSpPr/>
          <p:nvPr/>
        </p:nvSpPr>
        <p:spPr>
          <a:xfrm>
            <a:off x="5416004" y="3425764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VALE TRANSPORTE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9,00 %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R$ 360,00 POR FUNCIONARIO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R$ 4.682.500,00</a:t>
            </a:r>
          </a:p>
        </p:txBody>
      </p:sp>
      <p:sp>
        <p:nvSpPr>
          <p:cNvPr id="9" name="Elipse 8"/>
          <p:cNvSpPr/>
          <p:nvPr/>
        </p:nvSpPr>
        <p:spPr>
          <a:xfrm>
            <a:off x="1053479" y="4516274"/>
            <a:ext cx="388902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VALE ALIMENTAÇÃO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9,00 %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R$ 450,00 / FUNCIONÁRIO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R$ 6.813.625,00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F41D15B-E761-4C73-B63D-818E24CB9275}"/>
              </a:ext>
            </a:extLst>
          </p:cNvPr>
          <p:cNvSpPr/>
          <p:nvPr/>
        </p:nvSpPr>
        <p:spPr>
          <a:xfrm>
            <a:off x="5432028" y="5085196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PASEP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R$ 2.010.000,00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Total : 116.816.325,00</a:t>
            </a:r>
          </a:p>
        </p:txBody>
      </p:sp>
      <p:sp>
        <p:nvSpPr>
          <p:cNvPr id="11" name="Retângulo 5">
            <a:extLst>
              <a:ext uri="{FF2B5EF4-FFF2-40B4-BE49-F238E27FC236}">
                <a16:creationId xmlns:a16="http://schemas.microsoft.com/office/drawing/2014/main" id="{0D344433-C0DA-44A7-84E3-A01AF8997C4F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4">
            <a:extLst>
              <a:ext uri="{FF2B5EF4-FFF2-40B4-BE49-F238E27FC236}">
                <a16:creationId xmlns:a16="http://schemas.microsoft.com/office/drawing/2014/main" id="{DC2CC54A-BD2B-43B4-9DFD-1B717BF660A4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568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sz="4800" b="1" dirty="0"/>
              <a:t>ELABORAÇÃO DA L.O.A.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b="1" dirty="0"/>
              <a:t>PRINCIPIOS ADOTADOS </a:t>
            </a:r>
          </a:p>
          <a:p>
            <a:pPr algn="ctr">
              <a:buNone/>
            </a:pPr>
            <a:r>
              <a:rPr lang="pt-BR" b="1" dirty="0"/>
              <a:t>Equilíbrio entre Receitas e Despesas</a:t>
            </a:r>
          </a:p>
          <a:p>
            <a:pPr algn="ctr">
              <a:buNone/>
            </a:pPr>
            <a:r>
              <a:rPr lang="pt-BR" b="1" dirty="0"/>
              <a:t>DIVIDAS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1053479" y="2742004"/>
            <a:ext cx="385765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PRECATORIOS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R$ 800.000,00</a:t>
            </a:r>
          </a:p>
        </p:txBody>
      </p:sp>
      <p:sp>
        <p:nvSpPr>
          <p:cNvPr id="8" name="Retângulo 7"/>
          <p:cNvSpPr/>
          <p:nvPr/>
        </p:nvSpPr>
        <p:spPr>
          <a:xfrm>
            <a:off x="5416004" y="3425764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PARCELAMENTOS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FGTS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R$ 1.620.000,00</a:t>
            </a:r>
          </a:p>
        </p:txBody>
      </p:sp>
      <p:sp>
        <p:nvSpPr>
          <p:cNvPr id="9" name="Elipse 8"/>
          <p:cNvSpPr/>
          <p:nvPr/>
        </p:nvSpPr>
        <p:spPr>
          <a:xfrm>
            <a:off x="1053479" y="4516274"/>
            <a:ext cx="388902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PARCELAMENTOS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INSS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R$ 12.804.000,00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F41D15B-E761-4C73-B63D-818E24CB9275}"/>
              </a:ext>
            </a:extLst>
          </p:cNvPr>
          <p:cNvSpPr/>
          <p:nvPr/>
        </p:nvSpPr>
        <p:spPr>
          <a:xfrm>
            <a:off x="5432028" y="5085196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TOTAL DIVIDAS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R$ 15.224.000,00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Total : 132.040.325,00</a:t>
            </a:r>
          </a:p>
        </p:txBody>
      </p:sp>
      <p:sp>
        <p:nvSpPr>
          <p:cNvPr id="11" name="Retângulo 5">
            <a:extLst>
              <a:ext uri="{FF2B5EF4-FFF2-40B4-BE49-F238E27FC236}">
                <a16:creationId xmlns:a16="http://schemas.microsoft.com/office/drawing/2014/main" id="{02848292-FD62-4A28-B473-7F25AFA9CC83}"/>
              </a:ext>
            </a:extLst>
          </p:cNvPr>
          <p:cNvSpPr/>
          <p:nvPr/>
        </p:nvSpPr>
        <p:spPr>
          <a:xfrm>
            <a:off x="8964488" y="0"/>
            <a:ext cx="179512" cy="6885384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4">
            <a:extLst>
              <a:ext uri="{FF2B5EF4-FFF2-40B4-BE49-F238E27FC236}">
                <a16:creationId xmlns:a16="http://schemas.microsoft.com/office/drawing/2014/main" id="{260C18AD-E91F-4461-9033-25FB1F473C53}"/>
              </a:ext>
            </a:extLst>
          </p:cNvPr>
          <p:cNvSpPr/>
          <p:nvPr/>
        </p:nvSpPr>
        <p:spPr>
          <a:xfrm>
            <a:off x="0" y="6740517"/>
            <a:ext cx="9144000" cy="189491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04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13887</TotalTime>
  <Words>1489</Words>
  <Application>Microsoft Office PowerPoint</Application>
  <PresentationFormat>Apresentação na tela (4:3)</PresentationFormat>
  <Paragraphs>583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3" baseType="lpstr">
      <vt:lpstr>Arial</vt:lpstr>
      <vt:lpstr>Calibri</vt:lpstr>
      <vt:lpstr>Tema do Office</vt:lpstr>
      <vt:lpstr>Audiência Pública L.O.A.  Lei Orçamentária Anual 2023 </vt:lpstr>
      <vt:lpstr>PRAZO PARA ENVIO AO LEGISLATIVO</vt:lpstr>
      <vt:lpstr>L.O.A. – Linha do Tempo</vt:lpstr>
      <vt:lpstr>HISTÓRICO DA L.O.A.</vt:lpstr>
      <vt:lpstr>ABRANGÊNCIA DA L.O.A. NO MUNICÍPIO</vt:lpstr>
      <vt:lpstr>PRINCIPIOS ORÇAMENTÁRIOS</vt:lpstr>
      <vt:lpstr>CONJUNTURA ECONOMICA</vt:lpstr>
      <vt:lpstr>ELABORAÇÃO DA L.O.A.</vt:lpstr>
      <vt:lpstr>ELABORAÇÃO DA L.O.A.</vt:lpstr>
      <vt:lpstr>ELABORAÇÃO DA L.O.A.</vt:lpstr>
      <vt:lpstr>PRINCIPAIS CONTRATOS </vt:lpstr>
      <vt:lpstr>PRINCIPAIS CONTRATOS </vt:lpstr>
      <vt:lpstr>PRINCIPAIS CONTRATOS </vt:lpstr>
      <vt:lpstr>PRINCIPAIS CONTRATOS </vt:lpstr>
      <vt:lpstr>PRINCIPAIS CONTRATOS </vt:lpstr>
      <vt:lpstr>VALORES POR FONTE DE RECURSOS </vt:lpstr>
      <vt:lpstr>ORÇAMENTO FISCAL E DA SEGURIDADE   POR ÓRGÃO </vt:lpstr>
      <vt:lpstr>ESTIMATIVA DAS RECEITAS ORÇAMENTÁRIAS </vt:lpstr>
      <vt:lpstr>COMPOSIÇÃO DA DESPESA</vt:lpstr>
      <vt:lpstr>DESPESAS  – POR FUNÇÃO </vt:lpstr>
      <vt:lpstr>DESPESAS  – POR FUNÇÃO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APLICAÇÃO INDICES </vt:lpstr>
      <vt:lpstr>Obrigado a todos pela atenção.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Transparente</dc:title>
  <dc:creator>Veio</dc:creator>
  <cp:lastModifiedBy>Aguida Cazela</cp:lastModifiedBy>
  <cp:revision>599</cp:revision>
  <cp:lastPrinted>2022-09-25T11:52:15Z</cp:lastPrinted>
  <dcterms:created xsi:type="dcterms:W3CDTF">2012-11-06T23:44:18Z</dcterms:created>
  <dcterms:modified xsi:type="dcterms:W3CDTF">2022-09-25T12:59:01Z</dcterms:modified>
</cp:coreProperties>
</file>