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2" r:id="rId3"/>
    <p:sldId id="288" r:id="rId4"/>
    <p:sldId id="289" r:id="rId5"/>
    <p:sldId id="290" r:id="rId6"/>
    <p:sldId id="291" r:id="rId7"/>
    <p:sldId id="264" r:id="rId8"/>
    <p:sldId id="316" r:id="rId9"/>
    <p:sldId id="317" r:id="rId10"/>
    <p:sldId id="318" r:id="rId11"/>
    <p:sldId id="293" r:id="rId12"/>
    <p:sldId id="267" r:id="rId13"/>
    <p:sldId id="287" r:id="rId14"/>
    <p:sldId id="319" r:id="rId15"/>
    <p:sldId id="320" r:id="rId16"/>
    <p:sldId id="295" r:id="rId17"/>
    <p:sldId id="314" r:id="rId18"/>
    <p:sldId id="315" r:id="rId19"/>
    <p:sldId id="321" r:id="rId20"/>
    <p:sldId id="275" r:id="rId21"/>
    <p:sldId id="276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0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50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80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46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93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05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00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37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4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86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78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102D5B9-A29F-48DD-94C1-05424FF0B8E5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59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D5B9-A29F-48DD-94C1-05424FF0B8E5}" type="datetimeFigureOut">
              <a:rPr lang="pt-BR" smtClean="0"/>
              <a:t>25/09/2024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8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bilidade@pedreira.sp.gov.br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hyperlink" Target="mailto:juridico.planejamento@pedreira.sp.gov.b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79581-5FC3-4F78-888C-FCDF0032D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1045" y="802298"/>
            <a:ext cx="9729926" cy="2541431"/>
          </a:xfrm>
        </p:spPr>
        <p:txBody>
          <a:bodyPr anchor="b">
            <a:noAutofit/>
          </a:bodyPr>
          <a:lstStyle/>
          <a:p>
            <a:pPr algn="r"/>
            <a:r>
              <a:rPr lang="pt-BR" sz="36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+mn-cs"/>
              </a:rPr>
              <a:t>Audiência Pública ELABORAÇÃO DA LEI ORÇAMENTÁRIA ANUAL</a:t>
            </a:r>
            <a:br>
              <a:rPr lang="pt-BR" sz="36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+mn-cs"/>
              </a:rPr>
            </a:br>
            <a:r>
              <a:rPr lang="pt-BR" sz="32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+mn-cs"/>
              </a:rPr>
              <a:t>LOA 2025</a:t>
            </a:r>
            <a:endParaRPr lang="pt-BR" sz="3600" b="1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3CE2A1-C6EB-40F0-B9B4-DD7AF5F38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7472" y="3788656"/>
            <a:ext cx="8637072" cy="977621"/>
          </a:xfrm>
        </p:spPr>
        <p:txBody>
          <a:bodyPr>
            <a:normAutofit fontScale="85000" lnSpcReduction="10000"/>
          </a:bodyPr>
          <a:lstStyle/>
          <a:p>
            <a:pPr algn="r"/>
            <a:endParaRPr lang="pt-BR" sz="2400" b="1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skerville Old Face" panose="02020602080505020303" pitchFamily="18" charset="0"/>
              <a:ea typeface="+mj-ea"/>
              <a:cs typeface="+mj-cs"/>
            </a:endParaRPr>
          </a:p>
          <a:p>
            <a:pPr algn="r"/>
            <a:r>
              <a:rPr lang="pt-BR" sz="24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25 de setembro de 2024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799CF9-0C61-4264-8CC6-643FCCA15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3" y="170492"/>
            <a:ext cx="1568069" cy="145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64BC0E7-2C62-4851-91A3-870477C62C24}"/>
              </a:ext>
            </a:extLst>
          </p:cNvPr>
          <p:cNvSpPr txBox="1"/>
          <p:nvPr/>
        </p:nvSpPr>
        <p:spPr>
          <a:xfrm>
            <a:off x="7924200" y="5817175"/>
            <a:ext cx="41044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950" b="1" dirty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Elaboração da Lei Orçamentária Anual (LOA) 2025</a:t>
            </a:r>
            <a:endParaRPr lang="pt-BR" sz="950" dirty="0"/>
          </a:p>
        </p:txBody>
      </p:sp>
      <p:pic>
        <p:nvPicPr>
          <p:cNvPr id="8" name="Imagem 3">
            <a:extLst>
              <a:ext uri="{FF2B5EF4-FFF2-40B4-BE49-F238E27FC236}">
                <a16:creationId xmlns:a16="http://schemas.microsoft.com/office/drawing/2014/main" id="{F2F62B4C-9357-A4BD-6FF7-AD584C392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67239"/>
            <a:ext cx="1573906" cy="157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05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8EA14-4BA2-4FC4-B903-FB5114E6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>
                <a:latin typeface="Baskerville Old Face" panose="02020602080505020303" pitchFamily="18" charset="0"/>
              </a:rPr>
              <a:t>De forma resumida, pode-se dizer que a LOA estima as receitas e</a:t>
            </a:r>
            <a:br>
              <a:rPr lang="pt-BR" sz="2000" dirty="0">
                <a:latin typeface="Baskerville Old Face" panose="02020602080505020303" pitchFamily="18" charset="0"/>
              </a:rPr>
            </a:br>
            <a:r>
              <a:rPr lang="pt-BR" sz="2000" dirty="0">
                <a:latin typeface="Baskerville Old Face" panose="02020602080505020303" pitchFamily="18" charset="0"/>
              </a:rPr>
              <a:t>fixa as despesas da administração pública uma vez que estabelece: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EF36AA-F7F6-45D7-ACB7-ADF2B1891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Baskerville Old Face" panose="02020602080505020303" pitchFamily="18" charset="0"/>
              </a:rPr>
              <a:t>a previsão de receita para um exercício fiscal;</a:t>
            </a:r>
          </a:p>
          <a:p>
            <a:r>
              <a:rPr lang="pt-BR" dirty="0">
                <a:latin typeface="Baskerville Old Face" panose="02020602080505020303" pitchFamily="18" charset="0"/>
              </a:rPr>
              <a:t>a fixação da despesa para o exercício;</a:t>
            </a:r>
          </a:p>
          <a:p>
            <a:r>
              <a:rPr lang="pt-BR" dirty="0">
                <a:latin typeface="Baskerville Old Face" panose="02020602080505020303" pitchFamily="18" charset="0"/>
              </a:rPr>
              <a:t>regras para autorização de abertura de créditos suplementares;</a:t>
            </a:r>
          </a:p>
          <a:p>
            <a:r>
              <a:rPr lang="pt-BR" dirty="0">
                <a:latin typeface="Baskerville Old Face" panose="02020602080505020303" pitchFamily="18" charset="0"/>
              </a:rPr>
              <a:t>regras para autorização para realização de operações de crédito ;</a:t>
            </a:r>
          </a:p>
          <a:p>
            <a:r>
              <a:rPr lang="pt-BR" dirty="0">
                <a:latin typeface="Baskerville Old Face" panose="02020602080505020303" pitchFamily="18" charset="0"/>
              </a:rPr>
              <a:t>reserva de contingência;</a:t>
            </a:r>
          </a:p>
          <a:p>
            <a:r>
              <a:rPr lang="pt-BR" dirty="0">
                <a:latin typeface="Baskerville Old Face" panose="02020602080505020303" pitchFamily="18" charset="0"/>
              </a:rPr>
              <a:t>demonstrativo da compatibilidade dos orçamento com os objetivos e metas contidos na Lei de Diretrizes Orçamentárias – LDO.</a:t>
            </a:r>
          </a:p>
        </p:txBody>
      </p:sp>
    </p:spTree>
    <p:extLst>
      <p:ext uri="{BB962C8B-B14F-4D97-AF65-F5344CB8AC3E}">
        <p14:creationId xmlns:p14="http://schemas.microsoft.com/office/powerpoint/2010/main" val="308080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fontAlgn="ctr"/>
            <a:r>
              <a:rPr lang="pt-BR" sz="32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pt-BR" sz="24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Princípio do Equilíbrio</a:t>
            </a:r>
            <a:endParaRPr lang="pt-BR" sz="2400" b="1" kern="1200" cap="all" dirty="0">
              <a:ln w="6350">
                <a:noFill/>
              </a:ln>
              <a:solidFill>
                <a:schemeClr val="tx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skerville Old Face" panose="02020602080505020303" pitchFamily="18" charset="0"/>
              <a:ea typeface="+mj-ea"/>
              <a:cs typeface="+mj-cs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6E780AA-BF5B-4724-B106-FD97753CE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3" y="170492"/>
            <a:ext cx="1568069" cy="145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EDBD1BF-1EAC-40AE-B2F7-B7B4090D7BE7}"/>
              </a:ext>
            </a:extLst>
          </p:cNvPr>
          <p:cNvSpPr txBox="1"/>
          <p:nvPr/>
        </p:nvSpPr>
        <p:spPr>
          <a:xfrm>
            <a:off x="7924200" y="5817175"/>
            <a:ext cx="41044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950" b="1" dirty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Elaboração da Lei Orçamentária Anual (LOA) 2025</a:t>
            </a:r>
            <a:endParaRPr lang="pt-BR" sz="95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CB868E-3200-18E5-E198-4DDE8A79F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937" y="1904379"/>
            <a:ext cx="8836025" cy="134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000" b="1" dirty="0"/>
              <a:t>	</a:t>
            </a:r>
            <a:r>
              <a:rPr lang="pt-BR" b="1" cap="all" dirty="0">
                <a:ln w="6350">
                  <a:noFill/>
                </a:ln>
                <a:latin typeface="Baskerville Old Face" panose="02020602080505020303" pitchFamily="18" charset="0"/>
              </a:rPr>
              <a:t>O princípio do equilíbrio fiscal significa que todas as despesas fixadas devem estar cobertas pelas receitas previstas. Só se gasta aquilo que se arrecada. </a:t>
            </a:r>
          </a:p>
        </p:txBody>
      </p:sp>
      <p:pic>
        <p:nvPicPr>
          <p:cNvPr id="6" name="Picture 9" descr="140310.gif (6195 bytes)">
            <a:extLst>
              <a:ext uri="{FF2B5EF4-FFF2-40B4-BE49-F238E27FC236}">
                <a16:creationId xmlns:a16="http://schemas.microsoft.com/office/drawing/2014/main" id="{C9781171-A195-18F1-7AC2-06C75FF0D5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7" y="3429000"/>
            <a:ext cx="25241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A15986F0-F6BD-C77A-1C1D-A06B51A54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200" y="4128868"/>
            <a:ext cx="251936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pt-BR" sz="28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</a:rPr>
              <a:t>Despesa</a:t>
            </a:r>
          </a:p>
          <a:p>
            <a:pPr eaLnBrk="1" hangingPunct="1">
              <a:defRPr/>
            </a:pPr>
            <a:endParaRPr lang="pt-BR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2B7B735-76A3-E038-BDDF-43EC65EE3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961" y="4130456"/>
            <a:ext cx="345598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pt-BR" sz="28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</a:rPr>
              <a:t>Receita</a:t>
            </a:r>
          </a:p>
          <a:p>
            <a:pPr eaLnBrk="1" hangingPunct="1">
              <a:defRPr/>
            </a:pPr>
            <a:endParaRPr lang="pt-BR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58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1200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+mn-cs"/>
              </a:rPr>
              <a:t>compõe o orçamento do município: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C17006B-91A0-4304-857D-D1C25DAFD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3" y="170492"/>
            <a:ext cx="1568069" cy="145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E6409DB-840F-4316-AE2C-58C5E0E4CD2B}"/>
              </a:ext>
            </a:extLst>
          </p:cNvPr>
          <p:cNvSpPr txBox="1"/>
          <p:nvPr/>
        </p:nvSpPr>
        <p:spPr>
          <a:xfrm>
            <a:off x="7924200" y="5817175"/>
            <a:ext cx="41044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950" b="1" dirty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Elaboração da Lei Orçamentária Anual (LOA) 2025</a:t>
            </a:r>
            <a:endParaRPr lang="pt-BR" sz="950" dirty="0"/>
          </a:p>
        </p:txBody>
      </p:sp>
      <p:pic>
        <p:nvPicPr>
          <p:cNvPr id="8" name="Picture 2" descr="Home do Site SAAE Pedreira">
            <a:extLst>
              <a:ext uri="{FF2B5EF4-FFF2-40B4-BE49-F238E27FC236}">
                <a16:creationId xmlns:a16="http://schemas.microsoft.com/office/drawing/2014/main" id="{0871E968-E118-79CA-FBA3-C47EBFB74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91" y="2924096"/>
            <a:ext cx="2857005" cy="7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D8ABEA35-1E36-95C1-45D7-6D6CD6393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008784"/>
              </p:ext>
            </p:extLst>
          </p:nvPr>
        </p:nvGraphicFramePr>
        <p:xfrm>
          <a:off x="394577" y="3718710"/>
          <a:ext cx="1668656" cy="741047"/>
        </p:xfrm>
        <a:graphic>
          <a:graphicData uri="http://schemas.openxmlformats.org/drawingml/2006/table">
            <a:tbl>
              <a:tblPr/>
              <a:tblGrid>
                <a:gridCol w="1668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425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Prefeitura Municipal </a:t>
                      </a:r>
                    </a:p>
                    <a:p>
                      <a:pPr algn="ctr">
                        <a:defRPr/>
                      </a:pPr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Pedreira</a:t>
                      </a:r>
                    </a:p>
                  </a:txBody>
                  <a:tcPr marL="9523" marR="9523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10">
            <a:extLst>
              <a:ext uri="{FF2B5EF4-FFF2-40B4-BE49-F238E27FC236}">
                <a16:creationId xmlns:a16="http://schemas.microsoft.com/office/drawing/2014/main" id="{FAF545A7-61ED-03F6-9763-C853D3AE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07" y="2328915"/>
            <a:ext cx="1156945" cy="146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D0A4B132-1741-DAF7-0D7B-2C86F328D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941537"/>
              </p:ext>
            </p:extLst>
          </p:nvPr>
        </p:nvGraphicFramePr>
        <p:xfrm>
          <a:off x="2122160" y="3720989"/>
          <a:ext cx="1495684" cy="741047"/>
        </p:xfrm>
        <a:graphic>
          <a:graphicData uri="http://schemas.openxmlformats.org/drawingml/2006/table">
            <a:tbl>
              <a:tblPr/>
              <a:tblGrid>
                <a:gridCol w="1495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87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Câmara Municipal de</a:t>
                      </a:r>
                    </a:p>
                    <a:p>
                      <a:pPr algn="ctr">
                        <a:defRPr/>
                      </a:pPr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Pedreira</a:t>
                      </a:r>
                    </a:p>
                  </a:txBody>
                  <a:tcPr marL="9523" marR="9523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" name="Imagem 16">
            <a:extLst>
              <a:ext uri="{FF2B5EF4-FFF2-40B4-BE49-F238E27FC236}">
                <a16:creationId xmlns:a16="http://schemas.microsoft.com/office/drawing/2014/main" id="{CE47E612-01B3-1FDF-AD6F-5C34E9DBD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734" y="2165183"/>
            <a:ext cx="2306285" cy="186347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52E3B2E-5682-A824-4C90-4105AF58E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34" y="2147084"/>
            <a:ext cx="1685925" cy="15716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FCE5088-BFD0-4B43-B408-69C1F822DF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5378" y="2328915"/>
            <a:ext cx="1750918" cy="146101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31F5012-8CFF-44C8-BA31-AEA1E2B75E7A}"/>
              </a:ext>
            </a:extLst>
          </p:cNvPr>
          <p:cNvSpPr txBox="1"/>
          <p:nvPr/>
        </p:nvSpPr>
        <p:spPr>
          <a:xfrm>
            <a:off x="9195377" y="4028661"/>
            <a:ext cx="2029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"/>
            <a:r>
              <a:rPr lang="pt-BR" sz="1600" b="1" dirty="0">
                <a:solidFill>
                  <a:prstClr val="black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Fundação Educacional Prof. Marlene Zeghaib</a:t>
            </a:r>
          </a:p>
        </p:txBody>
      </p:sp>
    </p:spTree>
    <p:extLst>
      <p:ext uri="{BB962C8B-B14F-4D97-AF65-F5344CB8AC3E}">
        <p14:creationId xmlns:p14="http://schemas.microsoft.com/office/powerpoint/2010/main" val="216540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fontAlgn="ctr"/>
            <a:r>
              <a:rPr lang="pt-BR" sz="2400" b="1" kern="1200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ORÇAMENTO por órgãos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C17006B-91A0-4304-857D-D1C25DAFD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17" y="170492"/>
            <a:ext cx="1568069" cy="145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E6409DB-840F-4316-AE2C-58C5E0E4CD2B}"/>
              </a:ext>
            </a:extLst>
          </p:cNvPr>
          <p:cNvSpPr txBox="1"/>
          <p:nvPr/>
        </p:nvSpPr>
        <p:spPr>
          <a:xfrm>
            <a:off x="7924200" y="5817175"/>
            <a:ext cx="41044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950" b="1" dirty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Elaboração da Lei Orçamentária Anual (LOA) 2025</a:t>
            </a:r>
            <a:endParaRPr lang="pt-BR" sz="95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0E4A61E-F2A7-ECD3-7C6C-C346E4ED8E6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28166526"/>
              </p:ext>
            </p:extLst>
          </p:nvPr>
        </p:nvGraphicFramePr>
        <p:xfrm>
          <a:off x="1449217" y="2299939"/>
          <a:ext cx="8677715" cy="2370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0110">
                  <a:extLst>
                    <a:ext uri="{9D8B030D-6E8A-4147-A177-3AD203B41FA5}">
                      <a16:colId xmlns:a16="http://schemas.microsoft.com/office/drawing/2014/main" val="1274698041"/>
                    </a:ext>
                  </a:extLst>
                </a:gridCol>
                <a:gridCol w="2967605">
                  <a:extLst>
                    <a:ext uri="{9D8B030D-6E8A-4147-A177-3AD203B41FA5}">
                      <a16:colId xmlns:a16="http://schemas.microsoft.com/office/drawing/2014/main" val="3150371896"/>
                    </a:ext>
                  </a:extLst>
                </a:gridCol>
              </a:tblGrid>
              <a:tr h="4297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baseline="0" dirty="0">
                          <a:solidFill>
                            <a:schemeClr val="dk1"/>
                          </a:solidFill>
                          <a:latin typeface="Baskerville Old Face" panose="020206020805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Órgãos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kern="1200" baseline="0">
                          <a:solidFill>
                            <a:schemeClr val="dk1"/>
                          </a:solidFill>
                          <a:latin typeface="Baskerville Old Face" panose="020206020805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R$</a:t>
                      </a:r>
                      <a:endParaRPr lang="pt-BR" sz="1600" b="1" i="0" u="none" strike="noStrike" kern="1200" baseline="0" dirty="0">
                        <a:solidFill>
                          <a:schemeClr val="dk1"/>
                        </a:solidFill>
                        <a:latin typeface="Baskerville Old Face" panose="02020602080505020303" pitchFamily="18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437103"/>
                  </a:ext>
                </a:extLst>
              </a:tr>
              <a:tr h="3906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Prefeitura Municipal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263.058.041,00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584395"/>
                  </a:ext>
                </a:extLst>
              </a:tr>
              <a:tr h="37808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Câmara Municipal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3.150.000,00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08666"/>
                  </a:ext>
                </a:extLst>
              </a:tr>
              <a:tr h="3906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Fundação Beneficente De Pedreira - Funbepe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26.493.100,00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138214"/>
                  </a:ext>
                </a:extLst>
              </a:tr>
              <a:tr h="3906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Serviço Autônomo de Água e Esgoto – SAAE 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25.315.000,00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417491"/>
                  </a:ext>
                </a:extLst>
              </a:tr>
              <a:tr h="390696">
                <a:tc>
                  <a:txBody>
                    <a:bodyPr/>
                    <a:lstStyle/>
                    <a:p>
                      <a:pPr algn="just" fontAlgn="b"/>
                      <a:r>
                        <a:rPr lang="pt-BR" sz="2000" b="0" i="0" u="none" strike="noStrike" kern="1200" baseline="0" dirty="0">
                          <a:solidFill>
                            <a:schemeClr val="dk1"/>
                          </a:solidFill>
                          <a:latin typeface="Baskerville Old Face" panose="020206020805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Fundação Educacional Marlene Zeghaib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1.426.911,00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322068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273A028-E92F-4F98-91FB-860686172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984782"/>
              </p:ext>
            </p:extLst>
          </p:nvPr>
        </p:nvGraphicFramePr>
        <p:xfrm>
          <a:off x="6946410" y="4843426"/>
          <a:ext cx="3180522" cy="525780"/>
        </p:xfrm>
        <a:graphic>
          <a:graphicData uri="http://schemas.openxmlformats.org/drawingml/2006/table">
            <a:tbl>
              <a:tblPr/>
              <a:tblGrid>
                <a:gridCol w="702366">
                  <a:extLst>
                    <a:ext uri="{9D8B030D-6E8A-4147-A177-3AD203B41FA5}">
                      <a16:colId xmlns:a16="http://schemas.microsoft.com/office/drawing/2014/main" val="365780144"/>
                    </a:ext>
                  </a:extLst>
                </a:gridCol>
                <a:gridCol w="2478156">
                  <a:extLst>
                    <a:ext uri="{9D8B030D-6E8A-4147-A177-3AD203B41FA5}">
                      <a16:colId xmlns:a16="http://schemas.microsoft.com/office/drawing/2014/main" val="2633049577"/>
                    </a:ext>
                  </a:extLst>
                </a:gridCol>
              </a:tblGrid>
              <a:tr h="3445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kern="1200" baseline="0" dirty="0">
                          <a:solidFill>
                            <a:schemeClr val="dk1"/>
                          </a:solidFill>
                          <a:latin typeface="Baskerville Old Face" panose="020206020805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Total: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319.443.052,00</a:t>
                      </a:r>
                    </a:p>
                    <a:p>
                      <a:pPr algn="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         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250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221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12D6A-74D2-4A43-AAEF-7A5A2FB5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87293"/>
            <a:ext cx="9603275" cy="642723"/>
          </a:xfrm>
        </p:spPr>
        <p:txBody>
          <a:bodyPr>
            <a:normAutofit/>
          </a:bodyPr>
          <a:lstStyle/>
          <a:p>
            <a:pPr algn="ctr"/>
            <a:r>
              <a:rPr lang="pt-BR" sz="2400" u="sng" dirty="0">
                <a:latin typeface="Baskerville Old Face" panose="02020602080505020303" pitchFamily="18" charset="0"/>
              </a:rPr>
              <a:t>RECEITAS ORÇAMENTÁRIAS   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559229D5-6C55-49C3-BB9D-028DD6830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47285"/>
              </p:ext>
            </p:extLst>
          </p:nvPr>
        </p:nvGraphicFramePr>
        <p:xfrm>
          <a:off x="1470991" y="2040834"/>
          <a:ext cx="9621079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21079">
                  <a:extLst>
                    <a:ext uri="{9D8B030D-6E8A-4147-A177-3AD203B41FA5}">
                      <a16:colId xmlns:a16="http://schemas.microsoft.com/office/drawing/2014/main" val="2434041250"/>
                    </a:ext>
                  </a:extLst>
                </a:gridCol>
              </a:tblGrid>
              <a:tr h="329979">
                <a:tc>
                  <a:txBody>
                    <a:bodyPr/>
                    <a:lstStyle/>
                    <a:p>
                      <a:pPr algn="l"/>
                      <a:r>
                        <a:rPr lang="pt-BR" b="1" dirty="0">
                          <a:latin typeface="Baskerville Old Face" panose="02020602080505020303" pitchFamily="18" charset="0"/>
                        </a:rPr>
                        <a:t>RECEITA ORÇAMENTÁRIAS                                                                                      R$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906332"/>
                  </a:ext>
                </a:extLst>
              </a:tr>
              <a:tr h="329979"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latin typeface="Baskerville Old Face" panose="02020602080505020303" pitchFamily="18" charset="0"/>
                        </a:rPr>
                        <a:t>1.1 - Receitas Impostos, Taxas e Contribuições                                         66.840.700,00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454821"/>
                  </a:ext>
                </a:extLst>
              </a:tr>
              <a:tr h="329979"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latin typeface="Baskerville Old Face" panose="02020602080505020303" pitchFamily="18" charset="0"/>
                        </a:rPr>
                        <a:t>1.2 - Receitas de Contribuições                                                                  3.800.000,00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878606"/>
                  </a:ext>
                </a:extLst>
              </a:tr>
              <a:tr h="329979">
                <a:tc>
                  <a:txBody>
                    <a:bodyPr/>
                    <a:lstStyle/>
                    <a:p>
                      <a:r>
                        <a:rPr lang="pt-BR" dirty="0">
                          <a:latin typeface="Baskerville Old Face" panose="02020602080505020303" pitchFamily="18" charset="0"/>
                        </a:rPr>
                        <a:t>1.3 - Receitas Patrimoniais                                                                         2.961.600,00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551986"/>
                  </a:ext>
                </a:extLst>
              </a:tr>
              <a:tr h="329979">
                <a:tc>
                  <a:txBody>
                    <a:bodyPr/>
                    <a:lstStyle/>
                    <a:p>
                      <a:r>
                        <a:rPr lang="pt-BR" dirty="0">
                          <a:latin typeface="Baskerville Old Face" panose="02020602080505020303" pitchFamily="18" charset="0"/>
                        </a:rPr>
                        <a:t>1.6 - Receitas de Serviços                                                                           29.222.000,00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387154"/>
                  </a:ext>
                </a:extLst>
              </a:tr>
              <a:tr h="329979">
                <a:tc>
                  <a:txBody>
                    <a:bodyPr/>
                    <a:lstStyle/>
                    <a:p>
                      <a:r>
                        <a:rPr lang="pt-BR" dirty="0">
                          <a:latin typeface="Baskerville Old Face" panose="02020602080505020303" pitchFamily="18" charset="0"/>
                        </a:rPr>
                        <a:t>1.7 - Transferências Correntes                                                                   206.753.102,00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44208"/>
                  </a:ext>
                </a:extLst>
              </a:tr>
              <a:tr h="329979">
                <a:tc>
                  <a:txBody>
                    <a:bodyPr/>
                    <a:lstStyle/>
                    <a:p>
                      <a:r>
                        <a:rPr lang="pt-BR" dirty="0">
                          <a:latin typeface="Baskerville Old Face" panose="02020602080505020303" pitchFamily="18" charset="0"/>
                        </a:rPr>
                        <a:t>1.9 - Outras Receitas Correntes                                                                 2.213.200,00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757018"/>
                  </a:ext>
                </a:extLst>
              </a:tr>
              <a:tr h="329979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Baskerville Old Face" panose="02020602080505020303" pitchFamily="18" charset="0"/>
                        </a:rPr>
                        <a:t>                                                TOTAL DAS RECEITAS CORRENTES            311.790.602,00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67466"/>
                  </a:ext>
                </a:extLst>
              </a:tr>
              <a:tr h="329979">
                <a:tc>
                  <a:txBody>
                    <a:bodyPr/>
                    <a:lstStyle/>
                    <a:p>
                      <a:r>
                        <a:rPr lang="pt-BR" dirty="0">
                          <a:latin typeface="Baskerville Old Face" panose="02020602080505020303" pitchFamily="18" charset="0"/>
                        </a:rPr>
                        <a:t>7 - Outras Receitas Correntes - </a:t>
                      </a:r>
                      <a:r>
                        <a:rPr lang="pt-BR" dirty="0" err="1">
                          <a:latin typeface="Baskerville Old Face" panose="02020602080505020303" pitchFamily="18" charset="0"/>
                        </a:rPr>
                        <a:t>Intra</a:t>
                      </a:r>
                      <a:r>
                        <a:rPr lang="pt-BR" dirty="0">
                          <a:latin typeface="Baskerville Old Face" panose="02020602080505020303" pitchFamily="18" charset="0"/>
                        </a:rPr>
                        <a:t> OFSS                                               3.317.000,00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59777"/>
                  </a:ext>
                </a:extLst>
              </a:tr>
              <a:tr h="329979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Baskerville Old Face" panose="02020602080505020303" pitchFamily="18" charset="0"/>
                        </a:rPr>
                        <a:t>                        TOTAL DAS RECEITAS CORRENTES – INTRA OFSS          3.317.000,00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48830"/>
                  </a:ext>
                </a:extLst>
              </a:tr>
            </a:tbl>
          </a:graphicData>
        </a:graphic>
      </p:graphicFrame>
      <p:pic>
        <p:nvPicPr>
          <p:cNvPr id="13" name="Imagem 12">
            <a:extLst>
              <a:ext uri="{FF2B5EF4-FFF2-40B4-BE49-F238E27FC236}">
                <a16:creationId xmlns:a16="http://schemas.microsoft.com/office/drawing/2014/main" id="{4D3A143A-2F62-4B07-9120-4DD4DEF31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60235"/>
            <a:ext cx="1568069" cy="145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0805F5CB-1F78-4435-8FFB-A3DD465DD5DD}"/>
              </a:ext>
            </a:extLst>
          </p:cNvPr>
          <p:cNvCxnSpPr>
            <a:cxnSpLocks/>
          </p:cNvCxnSpPr>
          <p:nvPr/>
        </p:nvCxnSpPr>
        <p:spPr>
          <a:xfrm>
            <a:off x="7912608" y="2040834"/>
            <a:ext cx="0" cy="3596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840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70569-E666-4735-98F3-DEFB4FAD4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u="sng" dirty="0" err="1">
                <a:latin typeface="Baskerville Old Face" panose="02020602080505020303" pitchFamily="18" charset="0"/>
              </a:rPr>
              <a:t>RECEITAs</a:t>
            </a:r>
            <a:r>
              <a:rPr lang="pt-BR" sz="2800" u="sng" dirty="0">
                <a:latin typeface="Baskerville Old Face" panose="02020602080505020303" pitchFamily="18" charset="0"/>
              </a:rPr>
              <a:t> ORÇAMENTÁRIAS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9DD390BE-137B-4B05-840F-0A0811BC2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538800"/>
              </p:ext>
            </p:extLst>
          </p:nvPr>
        </p:nvGraphicFramePr>
        <p:xfrm>
          <a:off x="1538712" y="2030680"/>
          <a:ext cx="9429007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29007">
                  <a:extLst>
                    <a:ext uri="{9D8B030D-6E8A-4147-A177-3AD203B41FA5}">
                      <a16:colId xmlns:a16="http://schemas.microsoft.com/office/drawing/2014/main" val="1377695276"/>
                    </a:ext>
                  </a:extLst>
                </a:gridCol>
              </a:tblGrid>
              <a:tr h="284246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Baskerville Old Face" panose="02020602080505020303" pitchFamily="18" charset="0"/>
                        </a:rPr>
                        <a:t>RECEITA ORÇAMENTÁRIAS                                                                     R$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421958"/>
                  </a:ext>
                </a:extLst>
              </a:tr>
              <a:tr h="305543">
                <a:tc>
                  <a:txBody>
                    <a:bodyPr/>
                    <a:lstStyle/>
                    <a:p>
                      <a:r>
                        <a:rPr lang="pt-BR" dirty="0">
                          <a:latin typeface="Baskerville Old Face" panose="02020602080505020303" pitchFamily="18" charset="0"/>
                        </a:rPr>
                        <a:t>2.1 – Operação de Crédito                                                                     2.599.850,00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2790"/>
                  </a:ext>
                </a:extLst>
              </a:tr>
              <a:tr h="310087">
                <a:tc>
                  <a:txBody>
                    <a:bodyPr/>
                    <a:lstStyle/>
                    <a:p>
                      <a:r>
                        <a:rPr lang="pt-BR" dirty="0">
                          <a:latin typeface="Baskerville Old Face" panose="02020602080505020303" pitchFamily="18" charset="0"/>
                        </a:rPr>
                        <a:t>2 .2 - Alienação de Bens                                                                         3.500.000,00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13809"/>
                  </a:ext>
                </a:extLst>
              </a:tr>
              <a:tr h="310087">
                <a:tc>
                  <a:txBody>
                    <a:bodyPr/>
                    <a:lstStyle/>
                    <a:p>
                      <a:r>
                        <a:rPr lang="pt-BR" dirty="0">
                          <a:latin typeface="Baskerville Old Face" panose="02020602080505020303" pitchFamily="18" charset="0"/>
                        </a:rPr>
                        <a:t>2.4 - Transferências de Capital                                                               24.644.000,00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72914"/>
                  </a:ext>
                </a:extLst>
              </a:tr>
              <a:tr h="284246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Baskerville Old Face" panose="02020602080505020303" pitchFamily="18" charset="0"/>
                        </a:rPr>
                        <a:t>                                   TOTAL DAS RECEITAS DE CAPITAL                      30.743.850,00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397407"/>
                  </a:ext>
                </a:extLst>
              </a:tr>
              <a:tr h="284246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Baskerville Old Face" panose="02020602080505020303" pitchFamily="18" charset="0"/>
                        </a:rPr>
                        <a:t>                                                 TOTAL DA RECEITA BRUTA                      345.851.452,00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949955"/>
                  </a:ext>
                </a:extLst>
              </a:tr>
              <a:tr h="310087">
                <a:tc>
                  <a:txBody>
                    <a:bodyPr/>
                    <a:lstStyle/>
                    <a:p>
                      <a:endParaRPr lang="pt-BR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799581"/>
                  </a:ext>
                </a:extLst>
              </a:tr>
              <a:tr h="284246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latin typeface="Baskerville Old Face" panose="02020602080505020303" pitchFamily="18" charset="0"/>
                        </a:rPr>
                        <a:t>                     DEDUÇÕES PARA FORMAÇÃO DO FUNDEB                     26.408.400,00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3514"/>
                  </a:ext>
                </a:extLst>
              </a:tr>
              <a:tr h="310087">
                <a:tc>
                  <a:txBody>
                    <a:bodyPr/>
                    <a:lstStyle/>
                    <a:p>
                      <a:endParaRPr lang="pt-BR" b="1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16319"/>
                  </a:ext>
                </a:extLst>
              </a:tr>
              <a:tr h="5168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                                              TOTAL DA RECEITA LÍQUIDA                     319.443.052,00</a:t>
                      </a:r>
                    </a:p>
                    <a:p>
                      <a:endParaRPr lang="pt-BR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770670"/>
                  </a:ext>
                </a:extLst>
              </a:tr>
            </a:tbl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64CD123C-8C37-4433-87E4-2C9D2DF6B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64532"/>
            <a:ext cx="1568069" cy="145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3CD5F06A-2CC8-4DE2-B79F-44EC7FA44D1C}"/>
              </a:ext>
            </a:extLst>
          </p:cNvPr>
          <p:cNvCxnSpPr>
            <a:cxnSpLocks/>
          </p:cNvCxnSpPr>
          <p:nvPr/>
        </p:nvCxnSpPr>
        <p:spPr>
          <a:xfrm>
            <a:off x="7827264" y="2030680"/>
            <a:ext cx="0" cy="377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825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1200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Valores por unidades orçamentárias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1102DD-9771-44C3-8B91-A416591F2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3" y="170492"/>
            <a:ext cx="1568069" cy="145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D5AE4DE-E1DF-40F5-9A6E-F639E7AAF1DB}"/>
              </a:ext>
            </a:extLst>
          </p:cNvPr>
          <p:cNvSpPr txBox="1"/>
          <p:nvPr/>
        </p:nvSpPr>
        <p:spPr>
          <a:xfrm>
            <a:off x="7924200" y="5817175"/>
            <a:ext cx="41044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950" b="1" dirty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Elaboração da Lei Orçamentária Anual (LOA) 2025</a:t>
            </a:r>
            <a:endParaRPr lang="pt-BR" sz="95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9AB4CA0-CF5F-1DD3-5FE7-AC549BE2795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7754270"/>
              </p:ext>
            </p:extLst>
          </p:nvPr>
        </p:nvGraphicFramePr>
        <p:xfrm>
          <a:off x="1681988" y="1904379"/>
          <a:ext cx="8828023" cy="3727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6174">
                  <a:extLst>
                    <a:ext uri="{9D8B030D-6E8A-4147-A177-3AD203B41FA5}">
                      <a16:colId xmlns:a16="http://schemas.microsoft.com/office/drawing/2014/main" val="1274698041"/>
                    </a:ext>
                  </a:extLst>
                </a:gridCol>
                <a:gridCol w="3031849">
                  <a:extLst>
                    <a:ext uri="{9D8B030D-6E8A-4147-A177-3AD203B41FA5}">
                      <a16:colId xmlns:a16="http://schemas.microsoft.com/office/drawing/2014/main" val="3150371896"/>
                    </a:ext>
                  </a:extLst>
                </a:gridCol>
              </a:tblGrid>
              <a:tr h="4073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cap="all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Unidades Orçamentárias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cap="all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R$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437103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Legislativo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3.150.000,00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584395"/>
                  </a:ext>
                </a:extLst>
              </a:tr>
              <a:tr h="35832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Executivo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 2.504.100,00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08666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Sec. Mun. de Governo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 1.105.600,00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138214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Sec. Mun. de Negócios Jurídicos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 1.712.600,00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417491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Sec. Mun. de Finanças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   19.445.244.01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996094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Sec. Mun. de Administração e Rec. Hum.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   15.261.700,00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879431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Sec. Mun. de Meio Ambiente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 6.540.417,00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322068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Sec. Mun. de Ciencia, Tec. Des. Ec. Urb.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 1.180.600,00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40876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Sec. Mun. de Servicos Urbanos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   25.343.583,00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408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652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1200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Valores por unidades orçamentárias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1102DD-9771-44C3-8B91-A416591F2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3" y="170492"/>
            <a:ext cx="1568069" cy="145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D5AE4DE-E1DF-40F5-9A6E-F639E7AAF1DB}"/>
              </a:ext>
            </a:extLst>
          </p:cNvPr>
          <p:cNvSpPr txBox="1"/>
          <p:nvPr/>
        </p:nvSpPr>
        <p:spPr>
          <a:xfrm>
            <a:off x="7924200" y="5817175"/>
            <a:ext cx="41044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950" b="1" dirty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Elaboração da Lei Orçamentária Anual (LOA) 2025</a:t>
            </a:r>
            <a:endParaRPr lang="pt-BR" sz="95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9AB4CA0-CF5F-1DD3-5FE7-AC549BE2795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05650823"/>
              </p:ext>
            </p:extLst>
          </p:nvPr>
        </p:nvGraphicFramePr>
        <p:xfrm>
          <a:off x="1681988" y="1904379"/>
          <a:ext cx="8828023" cy="3727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6174">
                  <a:extLst>
                    <a:ext uri="{9D8B030D-6E8A-4147-A177-3AD203B41FA5}">
                      <a16:colId xmlns:a16="http://schemas.microsoft.com/office/drawing/2014/main" val="1274698041"/>
                    </a:ext>
                  </a:extLst>
                </a:gridCol>
                <a:gridCol w="3031849">
                  <a:extLst>
                    <a:ext uri="{9D8B030D-6E8A-4147-A177-3AD203B41FA5}">
                      <a16:colId xmlns:a16="http://schemas.microsoft.com/office/drawing/2014/main" val="3150371896"/>
                    </a:ext>
                  </a:extLst>
                </a:gridCol>
              </a:tblGrid>
              <a:tr h="4073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cap="all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Unidades Orçamentárias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cap="all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R$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437103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Sec. Mun. de Educação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45.854.493,99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584395"/>
                  </a:ext>
                </a:extLst>
              </a:tr>
              <a:tr h="35832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Sec. Mun. de Esporte e Lazer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4.365.337,00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08666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Sec. Mun. de Divulgação do Turismo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6.764.948,00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138214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Sec. Mun. de Obras e Vias Publicas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  18.182.820,00 </a:t>
                      </a:r>
                      <a:endParaRPr lang="pt-BR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417491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Fundo Mun. de Saúde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  49.469.491,00 </a:t>
                      </a:r>
                      <a:endParaRPr lang="pt-BR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996094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Sec. Mun. de Assistência e Desenvolvimento Social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  13.417.072,00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879431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Sec. Mun. de Cultura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6.068.700,00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322068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FUNDEB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 33.140.000,00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40876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Sec. Mun. de Segurança e Cidadania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10.185.005,00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408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217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1200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Valores por unidades orçamentárias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61102DD-9771-44C3-8B91-A416591F2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3" y="170492"/>
            <a:ext cx="1568069" cy="145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D5AE4DE-E1DF-40F5-9A6E-F639E7AAF1DB}"/>
              </a:ext>
            </a:extLst>
          </p:cNvPr>
          <p:cNvSpPr txBox="1"/>
          <p:nvPr/>
        </p:nvSpPr>
        <p:spPr>
          <a:xfrm>
            <a:off x="7924200" y="5817175"/>
            <a:ext cx="41044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950" b="1" dirty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Elaboração da Lei Orçamentária Anual (LOA) 2025</a:t>
            </a:r>
            <a:endParaRPr lang="pt-BR" sz="95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9AB4CA0-CF5F-1DD3-5FE7-AC549BE2795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44330733"/>
              </p:ext>
            </p:extLst>
          </p:nvPr>
        </p:nvGraphicFramePr>
        <p:xfrm>
          <a:off x="1669774" y="1904379"/>
          <a:ext cx="8840237" cy="249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8388">
                  <a:extLst>
                    <a:ext uri="{9D8B030D-6E8A-4147-A177-3AD203B41FA5}">
                      <a16:colId xmlns:a16="http://schemas.microsoft.com/office/drawing/2014/main" val="1274698041"/>
                    </a:ext>
                  </a:extLst>
                </a:gridCol>
                <a:gridCol w="3031849">
                  <a:extLst>
                    <a:ext uri="{9D8B030D-6E8A-4147-A177-3AD203B41FA5}">
                      <a16:colId xmlns:a16="http://schemas.microsoft.com/office/drawing/2014/main" val="3150371896"/>
                    </a:ext>
                  </a:extLst>
                </a:gridCol>
              </a:tblGrid>
              <a:tr h="4073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cap="all" baseline="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Unidades Orçamentárias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cap="all" baseline="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R$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437103"/>
                  </a:ext>
                </a:extLst>
              </a:tr>
              <a:tr h="35832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Sec. Mun. de Planejamento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  525.430.00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08666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Sec. Mun. de Mobilidade Urbana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    1.990.900,00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138214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Fundação Beneficente de Pedreira - Funbepe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      26.493.100,00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417491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Serviço Autônomo de Agua e Esgoto - SAAE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     25.315.000,00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996094"/>
                  </a:ext>
                </a:extLst>
              </a:tr>
              <a:tr h="16439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Fundação Educacional Prof. Marlene Zeghaib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u="none" strike="noStrike" dirty="0">
                          <a:solidFill>
                            <a:schemeClr val="tx1"/>
                          </a:solidFill>
                          <a:effectLst/>
                          <a:latin typeface="Baskerville Old Face" panose="02020602080505020303" pitchFamily="18" charset="0"/>
                        </a:rPr>
                        <a:t>           1.426.911,00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879431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D9B7D65-550B-42BB-B806-D3D2235E8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653147"/>
              </p:ext>
            </p:extLst>
          </p:nvPr>
        </p:nvGraphicFramePr>
        <p:xfrm>
          <a:off x="7739270" y="4558748"/>
          <a:ext cx="2610678" cy="741250"/>
        </p:xfrm>
        <a:graphic>
          <a:graphicData uri="http://schemas.openxmlformats.org/drawingml/2006/table">
            <a:tbl>
              <a:tblPr/>
              <a:tblGrid>
                <a:gridCol w="2610678">
                  <a:extLst>
                    <a:ext uri="{9D8B030D-6E8A-4147-A177-3AD203B41FA5}">
                      <a16:colId xmlns:a16="http://schemas.microsoft.com/office/drawing/2014/main" val="574397408"/>
                    </a:ext>
                  </a:extLst>
                </a:gridCol>
              </a:tblGrid>
              <a:tr h="74125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Baskerville Old Face" panose="02020602080505020303" pitchFamily="18" charset="0"/>
                        </a:rPr>
                        <a:t>Total : </a:t>
                      </a: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319.443.052,00</a:t>
                      </a:r>
                    </a:p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37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164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8D966-B108-450D-9A10-03393CA5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b="1" u="sng" dirty="0">
                <a:latin typeface="Baskerville Old Face" panose="02020602080505020303" pitchFamily="18" charset="0"/>
              </a:rPr>
              <a:t>VALORES POR CATEGORIA ECONÔMICA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59EBCF69-E25D-4A1C-842D-E813FFD9A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814667"/>
              </p:ext>
            </p:extLst>
          </p:nvPr>
        </p:nvGraphicFramePr>
        <p:xfrm>
          <a:off x="1425039" y="2016125"/>
          <a:ext cx="9630312" cy="2005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8124">
                  <a:extLst>
                    <a:ext uri="{9D8B030D-6E8A-4147-A177-3AD203B41FA5}">
                      <a16:colId xmlns:a16="http://schemas.microsoft.com/office/drawing/2014/main" val="2517476516"/>
                    </a:ext>
                  </a:extLst>
                </a:gridCol>
                <a:gridCol w="4802188">
                  <a:extLst>
                    <a:ext uri="{9D8B030D-6E8A-4147-A177-3AD203B41FA5}">
                      <a16:colId xmlns:a16="http://schemas.microsoft.com/office/drawing/2014/main" val="857137292"/>
                    </a:ext>
                  </a:extLst>
                </a:gridCol>
              </a:tblGrid>
              <a:tr h="310257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Baskerville Old Face" panose="02020602080505020303" pitchFamily="18" charset="0"/>
                        </a:rPr>
                        <a:t>UNIDADES ORÇAMENTÁRIAS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Baskerville Old Face" panose="02020602080505020303" pitchFamily="18" charset="0"/>
                        </a:rPr>
                        <a:t>R$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366099"/>
                  </a:ext>
                </a:extLst>
              </a:tr>
              <a:tr h="310257">
                <a:tc>
                  <a:txBody>
                    <a:bodyPr/>
                    <a:lstStyle/>
                    <a:p>
                      <a:r>
                        <a:rPr lang="pt-BR" dirty="0">
                          <a:latin typeface="Baskerville Old Face" panose="02020602080505020303" pitchFamily="18" charset="0"/>
                        </a:rPr>
                        <a:t>Despesas Correntes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251.735.519,01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608011"/>
                  </a:ext>
                </a:extLst>
              </a:tr>
              <a:tr h="310257">
                <a:tc>
                  <a:txBody>
                    <a:bodyPr/>
                    <a:lstStyle/>
                    <a:p>
                      <a:r>
                        <a:rPr lang="pt-BR" dirty="0">
                          <a:latin typeface="Baskerville Old Face" panose="02020602080505020303" pitchFamily="18" charset="0"/>
                        </a:rPr>
                        <a:t>Despesas de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65.707.532,99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021072"/>
                  </a:ext>
                </a:extLst>
              </a:tr>
              <a:tr h="310257">
                <a:tc>
                  <a:txBody>
                    <a:bodyPr/>
                    <a:lstStyle/>
                    <a:p>
                      <a:r>
                        <a:rPr lang="pt-BR" dirty="0">
                          <a:latin typeface="Baskerville Old Face" panose="02020602080505020303" pitchFamily="18" charset="0"/>
                        </a:rPr>
                        <a:t>Reserva de Contingência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Baskerville Old Face" panose="02020602080505020303" pitchFamily="18" charset="0"/>
                        </a:rPr>
                        <a:t>2.000.000,00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308558"/>
                  </a:ext>
                </a:extLst>
              </a:tr>
              <a:tr h="542950">
                <a:tc>
                  <a:txBody>
                    <a:bodyPr/>
                    <a:lstStyle/>
                    <a:p>
                      <a:pPr algn="r"/>
                      <a:r>
                        <a:rPr lang="pt-BR" dirty="0">
                          <a:latin typeface="Baskerville Old Face" panose="02020602080505020303" pitchFamily="18" charset="0"/>
                        </a:rPr>
                        <a:t>                                                                 </a:t>
                      </a:r>
                      <a:r>
                        <a:rPr lang="pt-BR" b="1" dirty="0">
                          <a:latin typeface="Baskerville Old Face" panose="02020602080505020303" pitchFamily="18" charset="0"/>
                        </a:rPr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Baskerville Old Face" panose="02020602080505020303" pitchFamily="18" charset="0"/>
                        </a:rPr>
                        <a:t>319.443.052,00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12900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8A2B1363-9F95-44EC-8CE4-D766959DC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06118"/>
            <a:ext cx="1568069" cy="145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8774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ctr"/>
            <a:r>
              <a:rPr lang="pt-BR" sz="24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  <a:t>Audiência publica?</a:t>
            </a:r>
            <a:br>
              <a:rPr lang="pt-BR" sz="24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t-BR" sz="24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  <a:t>Qual a importância da audiência Pública?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66AEA2-AF86-4E38-8F51-DA47BACF5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5635" cy="3732974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	</a:t>
            </a:r>
            <a:r>
              <a:rPr lang="pt-BR" sz="18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A realização de Audiências Públicas é um dever dos órgãos públicos e um direito dos cidadãos. É uma forma importante da sociedade civil fazer parte das decisões do Estado, influenciando-o e controlando-o.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	Por meio delas, o Estado disponibiliza informações, esclarece dúvidas, abre debates e presta contas à sociedade sobre ações e projetos públicos de relevante impacto ou interesse social. 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C96565-87D1-48FA-9C73-523B5CE8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3" y="170492"/>
            <a:ext cx="1568069" cy="145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3C733DD-9AC9-4DBF-84F2-ABC583D4D6C0}"/>
              </a:ext>
            </a:extLst>
          </p:cNvPr>
          <p:cNvSpPr txBox="1"/>
          <p:nvPr/>
        </p:nvSpPr>
        <p:spPr>
          <a:xfrm>
            <a:off x="7924200" y="5817175"/>
            <a:ext cx="41044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950" b="1" dirty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Elaboração da Lei Orçamentária Anual (LOA) 2025</a:t>
            </a:r>
            <a:endParaRPr lang="pt-BR" sz="950" dirty="0"/>
          </a:p>
        </p:txBody>
      </p:sp>
    </p:spTree>
    <p:extLst>
      <p:ext uri="{BB962C8B-B14F-4D97-AF65-F5344CB8AC3E}">
        <p14:creationId xmlns:p14="http://schemas.microsoft.com/office/powerpoint/2010/main" val="1730136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laca branca com letras pretas&#10;&#10;Descrição gerada automaticamente com confiança média">
            <a:extLst>
              <a:ext uri="{FF2B5EF4-FFF2-40B4-BE49-F238E27FC236}">
                <a16:creationId xmlns:a16="http://schemas.microsoft.com/office/drawing/2014/main" id="{BCC4568F-0579-49DE-8AF8-5FF2B758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774" y="2198151"/>
            <a:ext cx="3981450" cy="169545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D141D83-7F35-4A22-9B74-CAB2E4AAB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292" y="4114119"/>
            <a:ext cx="6491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pt-BR" sz="24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Duvidas e Perguntas, pode ser enviadas </a:t>
            </a:r>
          </a:p>
          <a:p>
            <a:pPr algn="ctr" eaLnBrk="1" hangingPunct="1">
              <a:defRPr/>
            </a:pPr>
            <a:r>
              <a:rPr lang="pt-BR" sz="24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para o e-mail:</a:t>
            </a:r>
          </a:p>
          <a:p>
            <a:pPr algn="ctr" eaLnBrk="1" hangingPunct="1">
              <a:defRPr/>
            </a:pPr>
            <a:r>
              <a:rPr lang="pt-BR" sz="24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contabilidade@pedreira.sp.gov.br</a:t>
            </a:r>
            <a:endParaRPr lang="pt-BR" sz="2400" b="1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skerville Old Face" panose="02020602080505020303" pitchFamily="18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pt-BR" sz="24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juridico.planejamento@pedreira.sp.gov.br</a:t>
            </a:r>
            <a:endParaRPr lang="pt-BR" sz="2400" b="1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skerville Old Face" panose="02020602080505020303" pitchFamily="18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pt-BR" sz="2400" b="1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skerville Old Face" panose="02020602080505020303" pitchFamily="18" charset="0"/>
              <a:ea typeface="+mj-ea"/>
              <a:cs typeface="+mj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86AA511-F20E-4B88-B14B-F69583B940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3" y="170492"/>
            <a:ext cx="1568069" cy="145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5EF053C-F408-49BC-8784-39A4C7E73650}"/>
              </a:ext>
            </a:extLst>
          </p:cNvPr>
          <p:cNvSpPr txBox="1"/>
          <p:nvPr/>
        </p:nvSpPr>
        <p:spPr>
          <a:xfrm>
            <a:off x="7924200" y="5817175"/>
            <a:ext cx="41044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950" b="1" dirty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Elaboração da Lei Orçamentária Anual (LOA) 2025</a:t>
            </a:r>
            <a:endParaRPr lang="pt-BR" sz="950" dirty="0"/>
          </a:p>
        </p:txBody>
      </p:sp>
      <p:pic>
        <p:nvPicPr>
          <p:cNvPr id="11" name="Picture 1" descr="C:\Users\FINANC\Downloads\kisspng-financial-accounting-service-financial-statement-a-financial-accounting-5b1e3b0294cfc9.8034294615287078426096.png">
            <a:extLst>
              <a:ext uri="{FF2B5EF4-FFF2-40B4-BE49-F238E27FC236}">
                <a16:creationId xmlns:a16="http://schemas.microsoft.com/office/drawing/2014/main" id="{D1723846-4D10-4828-ACE0-45E5DC3FA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4" y="1948655"/>
            <a:ext cx="525059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718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aca, placa&#10;&#10;Descrição gerada automaticamente">
            <a:extLst>
              <a:ext uri="{FF2B5EF4-FFF2-40B4-BE49-F238E27FC236}">
                <a16:creationId xmlns:a16="http://schemas.microsoft.com/office/drawing/2014/main" id="{15740C77-F043-4B2E-8F33-BF3B948B3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343" y="2215709"/>
            <a:ext cx="5289509" cy="31464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43A1E08-EC97-4EC2-8193-0782CA9E27F3}"/>
              </a:ext>
            </a:extLst>
          </p:cNvPr>
          <p:cNvSpPr txBox="1"/>
          <p:nvPr/>
        </p:nvSpPr>
        <p:spPr>
          <a:xfrm>
            <a:off x="1449216" y="2436638"/>
            <a:ext cx="4223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Boa Noite </a:t>
            </a:r>
          </a:p>
          <a:p>
            <a:pPr algn="ctr"/>
            <a:r>
              <a:rPr lang="pt-BR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a </a:t>
            </a:r>
          </a:p>
          <a:p>
            <a:pPr algn="ctr"/>
            <a:r>
              <a:rPr lang="pt-BR" sz="40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Todos !!!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EEE1664-2A63-4C1C-8153-0A4D65D32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3" y="170492"/>
            <a:ext cx="1568069" cy="145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F431C8E-82D6-49F8-BAE8-90111129E572}"/>
              </a:ext>
            </a:extLst>
          </p:cNvPr>
          <p:cNvSpPr txBox="1"/>
          <p:nvPr/>
        </p:nvSpPr>
        <p:spPr>
          <a:xfrm>
            <a:off x="7924200" y="5817175"/>
            <a:ext cx="41044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950" b="1" dirty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Elaboração da Lei Orçamentária Anual (LOA) 2025</a:t>
            </a:r>
            <a:endParaRPr lang="pt-BR" sz="950" dirty="0"/>
          </a:p>
        </p:txBody>
      </p:sp>
    </p:spTree>
    <p:extLst>
      <p:ext uri="{BB962C8B-B14F-4D97-AF65-F5344CB8AC3E}">
        <p14:creationId xmlns:p14="http://schemas.microsoft.com/office/powerpoint/2010/main" val="94328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ctr"/>
            <a:br>
              <a:rPr lang="pt-BR" sz="24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t-BR" sz="24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  <a:t>fundamento Legal 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66AEA2-AF86-4E38-8F51-DA47BACF5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5635" cy="3732974"/>
          </a:xfrm>
        </p:spPr>
        <p:txBody>
          <a:bodyPr anchor="ctr">
            <a:normAutofit fontScale="92500" lnSpcReduction="10000"/>
          </a:bodyPr>
          <a:lstStyle/>
          <a:p>
            <a:pPr marL="0" indent="0" algn="just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	</a:t>
            </a:r>
            <a:r>
              <a:rPr lang="pt-BR" sz="19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Constituição Federal de 1988 - Art. 165. Leis de iniciativa do Poder Executivo estabelecerão: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19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		III - os orçamentos anuais. 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19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	A competência de elaboração da Lei Orçamentária anual (</a:t>
            </a:r>
            <a:r>
              <a:rPr lang="pt-BR" sz="1900" b="1" cap="all" dirty="0" err="1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LOa</a:t>
            </a:r>
            <a:r>
              <a:rPr lang="pt-BR" sz="19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)  é exclusiva do </a:t>
            </a:r>
            <a:r>
              <a:rPr lang="pt-BR" sz="1900" b="1" cap="all" dirty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Poder Executivo</a:t>
            </a:r>
            <a:r>
              <a:rPr lang="pt-BR" sz="19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. </a:t>
            </a:r>
          </a:p>
          <a:p>
            <a:pPr marL="180000" marR="0" lvl="0" indent="0" algn="just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9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               § 9º Cabe à lei complementar: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19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		I - dispor sobre o exercício financeiro, a vigência, os prazos, a elaboração e a organização do plano plurianual, da lei de diretrizes orçamentárias e </a:t>
            </a:r>
            <a:r>
              <a:rPr lang="pt-BR" sz="1900" b="1" cap="all" dirty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da lei orçamentária anual;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C96565-87D1-48FA-9C73-523B5CE8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3" y="170492"/>
            <a:ext cx="1568069" cy="145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3C733DD-9AC9-4DBF-84F2-ABC583D4D6C0}"/>
              </a:ext>
            </a:extLst>
          </p:cNvPr>
          <p:cNvSpPr txBox="1"/>
          <p:nvPr/>
        </p:nvSpPr>
        <p:spPr>
          <a:xfrm>
            <a:off x="7924200" y="5817175"/>
            <a:ext cx="41044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950" b="1" dirty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Elaboração da Lei Orçamentária Anual (LOA) 2025</a:t>
            </a:r>
            <a:endParaRPr lang="pt-BR" sz="950" dirty="0"/>
          </a:p>
        </p:txBody>
      </p:sp>
      <p:pic>
        <p:nvPicPr>
          <p:cNvPr id="7" name="Imagem 1">
            <a:extLst>
              <a:ext uri="{FF2B5EF4-FFF2-40B4-BE49-F238E27FC236}">
                <a16:creationId xmlns:a16="http://schemas.microsoft.com/office/drawing/2014/main" id="{C3811F90-CDB0-7873-01EA-D02C2B073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93" y="513983"/>
            <a:ext cx="1155035" cy="12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ctr"/>
            <a:br>
              <a:rPr lang="pt-BR" sz="24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t-BR" sz="2400" b="1" kern="1200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TRANSPARÊNCIA</a:t>
            </a:r>
            <a:r>
              <a:rPr lang="pt-BR" sz="24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  <a:t> 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66AEA2-AF86-4E38-8F51-DA47BACF5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5635" cy="3732974"/>
          </a:xfrm>
        </p:spPr>
        <p:txBody>
          <a:bodyPr anchor="t">
            <a:normAutofit fontScale="40000" lnSpcReduction="20000"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BR" sz="2600" b="1" kern="1200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	</a:t>
            </a:r>
            <a:r>
              <a:rPr lang="pt-BR" sz="4500" b="1" kern="1200" cap="all" dirty="0">
                <a:ln w="6350"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+mj-ea"/>
                <a:cs typeface="+mj-cs"/>
              </a:rPr>
              <a:t>Para ter validade, ou eficácia, os atos de governo devem ser tornados públicos, sob pena de nulidade.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BR" sz="4500" b="1" kern="1200" cap="all" dirty="0">
                <a:ln w="6350"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+mj-ea"/>
                <a:cs typeface="+mj-cs"/>
              </a:rPr>
              <a:t>	Segundo o artigo 48 da LRF, a transparência será resultante de ampla divulgação dos instrumentos de planejamento (PPA, LDO, LOA).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BR" sz="4500" b="1" kern="1200" cap="all" dirty="0">
                <a:ln w="6350">
                  <a:noFill/>
                </a:ln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rPr>
              <a:t>	É parte da transparência da gestão, o incentivo à participação popular e a promoção de </a:t>
            </a:r>
            <a:r>
              <a:rPr lang="pt-BR" sz="4500" b="1" kern="1200" cap="all" dirty="0">
                <a:ln w="6350">
                  <a:noFill/>
                </a:ln>
                <a:solidFill>
                  <a:srgbClr val="FF0000"/>
                </a:solidFill>
                <a:latin typeface="Baskerville Old Face" panose="02020602080505020303" pitchFamily="18" charset="0"/>
                <a:ea typeface="+mn-ea"/>
                <a:cs typeface="+mn-cs"/>
              </a:rPr>
              <a:t>audiências públicas</a:t>
            </a:r>
            <a:r>
              <a:rPr lang="pt-BR" sz="4500" b="1" kern="1200" cap="all" dirty="0">
                <a:ln w="6350">
                  <a:noFill/>
                </a:ln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rPr>
              <a:t>, nas fases do processo orçamentário – parágrafo único do artigo 48 da LRF.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C96565-87D1-48FA-9C73-523B5CE8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3" y="170492"/>
            <a:ext cx="1568069" cy="145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3C733DD-9AC9-4DBF-84F2-ABC583D4D6C0}"/>
              </a:ext>
            </a:extLst>
          </p:cNvPr>
          <p:cNvSpPr txBox="1"/>
          <p:nvPr/>
        </p:nvSpPr>
        <p:spPr>
          <a:xfrm>
            <a:off x="7924200" y="5817175"/>
            <a:ext cx="41044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950" b="1" dirty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Elaboração da Lei Orçamentária Anual (LOA) 2025</a:t>
            </a:r>
            <a:endParaRPr lang="pt-BR" sz="95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1D2E4B2-C140-EC79-0313-8F1939751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8" t="7811" r="23982" b="7269"/>
          <a:stretch/>
        </p:blipFill>
        <p:spPr bwMode="auto">
          <a:xfrm>
            <a:off x="9225664" y="448326"/>
            <a:ext cx="967667" cy="133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57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ctr"/>
            <a:br>
              <a:rPr lang="pt-BR" sz="24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t-BR" sz="2400" b="1" kern="1200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TRANSPARÊNCIA</a:t>
            </a:r>
            <a:r>
              <a:rPr lang="pt-BR" sz="24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  <a:t> 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66AEA2-AF86-4E38-8F51-DA47BACF5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5635" cy="3732974"/>
          </a:xfrm>
        </p:spPr>
        <p:txBody>
          <a:bodyPr anchor="t">
            <a:noAutofit/>
          </a:bodyPr>
          <a:lstStyle/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kern="1200" cap="all" dirty="0">
                <a:ln w="6350"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+mn-ea"/>
                <a:cs typeface="+mn-cs"/>
              </a:rPr>
              <a:t>	ART. 48 – Lei C</a:t>
            </a:r>
            <a:r>
              <a:rPr lang="pt-BR" sz="1800" b="1" kern="1200" cap="all" dirty="0">
                <a:ln w="6350">
                  <a:noFill/>
                </a:ln>
                <a:solidFill>
                  <a:schemeClr val="tx1"/>
                </a:solidFill>
                <a:latin typeface="Baskerville Old Face" panose="02020602080505020303" pitchFamily="18" charset="0"/>
                <a:ea typeface="+mj-ea"/>
                <a:cs typeface="+mj-cs"/>
              </a:rPr>
              <a:t>omplem</a:t>
            </a:r>
            <a:r>
              <a:rPr lang="pt-BR" sz="1800" b="1" kern="1200" cap="all" dirty="0">
                <a:ln w="6350"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+mn-ea"/>
                <a:cs typeface="+mn-cs"/>
              </a:rPr>
              <a:t>entar nº 101/2000 (</a:t>
            </a:r>
            <a:r>
              <a:rPr lang="pt-BR" sz="1800" b="1" kern="1200" cap="all" dirty="0" err="1">
                <a:ln w="6350"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+mn-ea"/>
                <a:cs typeface="+mn-cs"/>
              </a:rPr>
              <a:t>lrf</a:t>
            </a:r>
            <a:r>
              <a:rPr lang="pt-BR" sz="1800" b="1" kern="1200" cap="all" dirty="0">
                <a:ln w="6350"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+mn-ea"/>
                <a:cs typeface="+mn-cs"/>
              </a:rPr>
              <a:t>):</a:t>
            </a: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kern="1200" cap="all" dirty="0">
                <a:ln w="6350"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+mn-ea"/>
                <a:cs typeface="+mn-cs"/>
              </a:rPr>
              <a:t>“São instrumentos de transparência da gestão fiscal, aos quais será dada ampla divulgação, inclusive em meios eletrônicos de acesso público:</a:t>
            </a:r>
          </a:p>
          <a:p>
            <a:pPr marL="800100" lvl="1" indent="-342900" algn="just" fontAlgn="ct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b="1" kern="1200" cap="all" dirty="0">
                <a:ln w="6350">
                  <a:noFill/>
                </a:ln>
                <a:effectLst/>
                <a:latin typeface="Baskerville Old Face" panose="02020602080505020303" pitchFamily="18" charset="0"/>
                <a:ea typeface="+mn-ea"/>
                <a:cs typeface="+mn-cs"/>
              </a:rPr>
              <a:t>Os planos, orçamentos e leis de diretrizes orçamentárias; </a:t>
            </a:r>
          </a:p>
          <a:p>
            <a:pPr marL="800100" lvl="1" indent="-342900" algn="just" fontAlgn="ct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b="1" kern="1200" cap="all" dirty="0">
                <a:ln w="6350">
                  <a:noFill/>
                </a:ln>
                <a:effectLst/>
                <a:latin typeface="Baskerville Old Face" panose="02020602080505020303" pitchFamily="18" charset="0"/>
                <a:ea typeface="+mn-ea"/>
                <a:cs typeface="+mn-cs"/>
              </a:rPr>
              <a:t>As prestações de contas e o respectivo parecer prévio;</a:t>
            </a:r>
          </a:p>
          <a:p>
            <a:pPr marL="800100" lvl="1" indent="-342900" algn="just" fontAlgn="ct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b="1" kern="1200" cap="all" dirty="0">
                <a:ln w="6350">
                  <a:noFill/>
                </a:ln>
                <a:effectLst/>
                <a:latin typeface="Baskerville Old Face" panose="02020602080505020303" pitchFamily="18" charset="0"/>
                <a:ea typeface="+mn-ea"/>
                <a:cs typeface="+mn-cs"/>
              </a:rPr>
              <a:t>Relatório Resumido da Execução Orçamentária (RREO); </a:t>
            </a:r>
          </a:p>
          <a:p>
            <a:pPr marL="800100" lvl="1" indent="-342900" algn="just" fontAlgn="ct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b="1" kern="1200" cap="all" dirty="0">
                <a:ln w="6350">
                  <a:noFill/>
                </a:ln>
                <a:effectLst/>
                <a:latin typeface="Baskerville Old Face" panose="02020602080505020303" pitchFamily="18" charset="0"/>
                <a:ea typeface="+mn-ea"/>
                <a:cs typeface="+mn-cs"/>
              </a:rPr>
              <a:t>R</a:t>
            </a:r>
            <a:r>
              <a:rPr lang="pt-BR" b="1" kern="1200" cap="all" dirty="0">
                <a:ln w="6350"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+mn-ea"/>
                <a:cs typeface="+mn-cs"/>
              </a:rPr>
              <a:t>elatório de Gestão Fiscal (RGF).”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C96565-87D1-48FA-9C73-523B5CE8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3" y="170492"/>
            <a:ext cx="1568069" cy="145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3C733DD-9AC9-4DBF-84F2-ABC583D4D6C0}"/>
              </a:ext>
            </a:extLst>
          </p:cNvPr>
          <p:cNvSpPr txBox="1"/>
          <p:nvPr/>
        </p:nvSpPr>
        <p:spPr>
          <a:xfrm>
            <a:off x="7924200" y="5817175"/>
            <a:ext cx="41044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950" b="1" dirty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Elaboração da Lei Orçamentária Anual (LOA) 2025</a:t>
            </a:r>
            <a:endParaRPr lang="pt-BR" sz="95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1D2E4B2-C140-EC79-0313-8F1939751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8" t="7811" r="23982" b="7269"/>
          <a:stretch/>
        </p:blipFill>
        <p:spPr bwMode="auto">
          <a:xfrm>
            <a:off x="9225664" y="448326"/>
            <a:ext cx="967667" cy="133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13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ctr"/>
            <a:br>
              <a:rPr lang="pt-BR" sz="24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t-BR" sz="2400" b="1" kern="1200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+mj-cs"/>
              </a:rPr>
              <a:t>TRANSPARÊNCIA</a:t>
            </a:r>
            <a:r>
              <a:rPr lang="pt-BR" sz="24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  <a:t> 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66AEA2-AF86-4E38-8F51-DA47BACF5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5635" cy="3732974"/>
          </a:xfrm>
        </p:spPr>
        <p:txBody>
          <a:bodyPr anchor="t">
            <a:noAutofit/>
          </a:bodyPr>
          <a:lstStyle/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kern="1200" cap="all" dirty="0">
                <a:ln w="6350"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+mn-ea"/>
                <a:cs typeface="+mn-cs"/>
              </a:rPr>
              <a:t>	ART. 48 – Lei C</a:t>
            </a:r>
            <a:r>
              <a:rPr lang="pt-BR" sz="1800" b="1" kern="1200" cap="all" dirty="0">
                <a:ln w="6350">
                  <a:noFill/>
                </a:ln>
                <a:solidFill>
                  <a:schemeClr val="tx1"/>
                </a:solidFill>
                <a:latin typeface="Baskerville Old Face" panose="02020602080505020303" pitchFamily="18" charset="0"/>
                <a:ea typeface="+mj-ea"/>
                <a:cs typeface="+mj-cs"/>
              </a:rPr>
              <a:t>omplem</a:t>
            </a:r>
            <a:r>
              <a:rPr lang="pt-BR" sz="1800" b="1" kern="1200" cap="all" dirty="0">
                <a:ln w="6350"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+mn-ea"/>
                <a:cs typeface="+mn-cs"/>
              </a:rPr>
              <a:t>entar nº 101/2000 (</a:t>
            </a:r>
            <a:r>
              <a:rPr lang="pt-BR" sz="1800" b="1" kern="1200" cap="all" dirty="0" err="1">
                <a:ln w="6350"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+mn-ea"/>
                <a:cs typeface="+mn-cs"/>
              </a:rPr>
              <a:t>lrf</a:t>
            </a:r>
            <a:r>
              <a:rPr lang="pt-BR" sz="1800" b="1" kern="1200" cap="all" dirty="0">
                <a:ln w="6350"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+mn-ea"/>
                <a:cs typeface="+mn-cs"/>
              </a:rPr>
              <a:t>):</a:t>
            </a: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kern="1200" cap="all" dirty="0">
                <a:ln w="6350"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+mn-ea"/>
                <a:cs typeface="+mn-cs"/>
              </a:rPr>
              <a:t>	PARAGRAFO ÚNICO: A transparência será assegurada também mediante: </a:t>
            </a: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cap="all" dirty="0">
                <a:ln w="6350">
                  <a:noFill/>
                </a:ln>
                <a:latin typeface="Baskerville Old Face" panose="02020602080505020303" pitchFamily="18" charset="0"/>
              </a:rPr>
              <a:t>		</a:t>
            </a:r>
            <a:r>
              <a:rPr lang="pt-BR" sz="1800" b="1" kern="1200" cap="all" dirty="0">
                <a:ln w="6350"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+mn-ea"/>
                <a:cs typeface="+mn-cs"/>
              </a:rPr>
              <a:t>I – incentivo à </a:t>
            </a:r>
            <a:r>
              <a:rPr lang="pt-BR" sz="1800" b="1" kern="1200" cap="all" dirty="0">
                <a:ln w="6350">
                  <a:noFill/>
                </a:ln>
                <a:solidFill>
                  <a:srgbClr val="FF0000"/>
                </a:solidFill>
                <a:effectLst/>
                <a:latin typeface="Baskerville Old Face" panose="02020602080505020303" pitchFamily="18" charset="0"/>
                <a:ea typeface="+mn-ea"/>
                <a:cs typeface="+mn-cs"/>
              </a:rPr>
              <a:t>participação popular </a:t>
            </a:r>
            <a:r>
              <a:rPr lang="pt-BR" sz="1800" b="1" kern="1200" cap="all" dirty="0">
                <a:ln w="6350"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+mn-ea"/>
                <a:cs typeface="+mn-cs"/>
              </a:rPr>
              <a:t>e realização de </a:t>
            </a:r>
            <a:r>
              <a:rPr lang="pt-BR" sz="1800" b="1" kern="1200" cap="all" dirty="0">
                <a:ln w="6350">
                  <a:noFill/>
                </a:ln>
                <a:solidFill>
                  <a:srgbClr val="FF0000"/>
                </a:solidFill>
                <a:effectLst/>
                <a:latin typeface="Baskerville Old Face" panose="02020602080505020303" pitchFamily="18" charset="0"/>
                <a:ea typeface="+mn-ea"/>
                <a:cs typeface="+mn-cs"/>
              </a:rPr>
              <a:t>audiências públicas</a:t>
            </a:r>
            <a:r>
              <a:rPr lang="pt-BR" sz="1800" b="1" kern="1200" cap="all" dirty="0">
                <a:ln w="6350"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+mn-ea"/>
                <a:cs typeface="+mn-cs"/>
              </a:rPr>
              <a:t>, durante os processos de elaboração e discussão dos planos, lei de diretrizes orçamentárias e </a:t>
            </a:r>
            <a:r>
              <a:rPr lang="pt-BR" sz="1800" b="1" kern="1200" cap="all" dirty="0">
                <a:ln w="6350">
                  <a:noFill/>
                </a:ln>
                <a:solidFill>
                  <a:srgbClr val="FF0000"/>
                </a:solidFill>
                <a:effectLst/>
                <a:latin typeface="Baskerville Old Face" panose="02020602080505020303" pitchFamily="18" charset="0"/>
                <a:ea typeface="+mn-ea"/>
                <a:cs typeface="+mn-cs"/>
              </a:rPr>
              <a:t>orçamentos</a:t>
            </a:r>
            <a:r>
              <a:rPr lang="pt-BR" sz="1800" b="1" kern="1200" cap="all" dirty="0">
                <a:ln w="6350">
                  <a:noFill/>
                </a:ln>
                <a:solidFill>
                  <a:schemeClr val="tx1"/>
                </a:solidFill>
                <a:effectLst/>
                <a:latin typeface="Baskerville Old Face" panose="02020602080505020303" pitchFamily="18" charset="0"/>
                <a:ea typeface="+mn-ea"/>
                <a:cs typeface="+mn-cs"/>
              </a:rPr>
              <a:t>;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C96565-87D1-48FA-9C73-523B5CE8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3" y="170492"/>
            <a:ext cx="1568069" cy="145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3C733DD-9AC9-4DBF-84F2-ABC583D4D6C0}"/>
              </a:ext>
            </a:extLst>
          </p:cNvPr>
          <p:cNvSpPr txBox="1"/>
          <p:nvPr/>
        </p:nvSpPr>
        <p:spPr>
          <a:xfrm>
            <a:off x="7924200" y="5817175"/>
            <a:ext cx="41044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950" b="1" dirty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Elaboração da Lei Orçamentária Anual (LOA) 2025</a:t>
            </a:r>
            <a:endParaRPr lang="pt-BR" sz="95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1D2E4B2-C140-EC79-0313-8F1939751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8" t="7811" r="23982" b="7269"/>
          <a:stretch/>
        </p:blipFill>
        <p:spPr bwMode="auto">
          <a:xfrm>
            <a:off x="9225664" y="448326"/>
            <a:ext cx="967667" cy="133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31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fontAlgn="ctr"/>
            <a:r>
              <a:rPr lang="pt-BR" sz="24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  <a:t>Audiência obrigatórias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D5CDD6B-B24F-47DA-ADB7-843DE0865838}"/>
              </a:ext>
            </a:extLst>
          </p:cNvPr>
          <p:cNvSpPr/>
          <p:nvPr/>
        </p:nvSpPr>
        <p:spPr>
          <a:xfrm>
            <a:off x="2970925" y="2280301"/>
            <a:ext cx="6336705" cy="89228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Baskerville Old Face" panose="02020602080505020303" pitchFamily="18" charset="0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1B507B0E-AACC-4D3F-83F0-D2812D0F79E9}"/>
              </a:ext>
            </a:extLst>
          </p:cNvPr>
          <p:cNvSpPr/>
          <p:nvPr/>
        </p:nvSpPr>
        <p:spPr>
          <a:xfrm>
            <a:off x="2970924" y="3470648"/>
            <a:ext cx="6336705" cy="89228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Baskerville Old Face" panose="02020602080505020303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2FA7AD6-08F6-4989-A899-439673C75CEA}"/>
              </a:ext>
            </a:extLst>
          </p:cNvPr>
          <p:cNvSpPr txBox="1"/>
          <p:nvPr/>
        </p:nvSpPr>
        <p:spPr>
          <a:xfrm>
            <a:off x="2970924" y="2358863"/>
            <a:ext cx="6268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cap="all" dirty="0">
                <a:ln w="6350">
                  <a:noFill/>
                </a:ln>
                <a:latin typeface="Baskerville Old Face" panose="02020602080505020303" pitchFamily="18" charset="0"/>
                <a:ea typeface="+mj-ea"/>
                <a:cs typeface="+mj-cs"/>
              </a:rPr>
              <a:t>Audiência Pública na fase de elaboração (Executivo) </a:t>
            </a:r>
            <a:r>
              <a:rPr lang="pt-BR" sz="1200" b="1" cap="all" dirty="0">
                <a:ln w="6350">
                  <a:noFill/>
                </a:ln>
                <a:solidFill>
                  <a:srgbClr val="FF0000"/>
                </a:solidFill>
                <a:latin typeface="Baskerville Old Face" panose="02020602080505020303" pitchFamily="18" charset="0"/>
                <a:ea typeface="+mj-ea"/>
                <a:cs typeface="+mj-cs"/>
              </a:rPr>
              <a:t>iniciativa exclusiva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F83F435-5559-4EA1-BBE0-1DA21DCE43C5}"/>
              </a:ext>
            </a:extLst>
          </p:cNvPr>
          <p:cNvSpPr txBox="1"/>
          <p:nvPr/>
        </p:nvSpPr>
        <p:spPr>
          <a:xfrm>
            <a:off x="2970924" y="3560462"/>
            <a:ext cx="6085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cap="all" dirty="0">
                <a:ln w="6350">
                  <a:noFill/>
                </a:ln>
                <a:latin typeface="Baskerville Old Face" panose="02020602080505020303" pitchFamily="18" charset="0"/>
                <a:ea typeface="+mj-ea"/>
                <a:cs typeface="+mj-cs"/>
              </a:rPr>
              <a:t>Audiência Pública na fase de aprovação (Legislativo</a:t>
            </a:r>
            <a:r>
              <a:rPr lang="pt-BR" sz="20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709E89D9-9880-49E9-87A2-B24B17DCA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39" y="2183941"/>
            <a:ext cx="1123458" cy="112345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6E780AA-BF5B-4724-B106-FD97753CE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3" y="170492"/>
            <a:ext cx="1568069" cy="145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EDBD1BF-1EAC-40AE-B2F7-B7B4090D7BE7}"/>
              </a:ext>
            </a:extLst>
          </p:cNvPr>
          <p:cNvSpPr txBox="1"/>
          <p:nvPr/>
        </p:nvSpPr>
        <p:spPr>
          <a:xfrm>
            <a:off x="7924200" y="5817175"/>
            <a:ext cx="41044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950" b="1" dirty="0">
                <a:solidFill>
                  <a:srgbClr val="283214"/>
                </a:solidFill>
                <a:latin typeface="Baskerville Old Face" panose="02020602080505020303" pitchFamily="18" charset="0"/>
                <a:cs typeface="Arial" pitchFamily="34" charset="0"/>
              </a:rPr>
              <a:t>Elaboração da Lei Orçamentária Anual (LOA) 2025</a:t>
            </a:r>
            <a:endParaRPr lang="pt-BR" sz="95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45042-61BC-406D-B6D0-C1E361AB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skerville Old Face" panose="02020602080505020303" pitchFamily="18" charset="0"/>
              </a:rPr>
              <a:t>LOA: O que é e para que serve?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B244AE-3D2C-4BB8-A352-FBEFF0091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62216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>
                <a:latin typeface="Baskerville Old Face" panose="02020602080505020303" pitchFamily="18" charset="0"/>
              </a:rPr>
              <a:t>A Lei do Orçamento foi instituída pela Lei 4.320/64, é um instrumento de planejamento orçamentário ligada a estimação das receitas e fixação das despesas de um exercício da administração pública. Juntamente com o Plano Plurianual (PPA) e a Lei de Diretrizes Orçamentárias (LDO) forma o elo de instrumentos do sistema de planejamento e orçamento do setor público brasileiro.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6571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EC2882-32E4-4BDD-8695-EADE28458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107096"/>
            <a:ext cx="9603275" cy="25576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latin typeface="Baskerville Old Face" panose="02020602080505020303" pitchFamily="18" charset="0"/>
              </a:rPr>
              <a:t>Em ordem, tem-se primeiro a </a:t>
            </a:r>
            <a:r>
              <a:rPr lang="pt-BR" sz="2400" b="1" u="sng" dirty="0">
                <a:latin typeface="Baskerville Old Face" panose="02020602080505020303" pitchFamily="18" charset="0"/>
              </a:rPr>
              <a:t>elaboração do PPA</a:t>
            </a:r>
            <a:r>
              <a:rPr lang="pt-BR" sz="2400" dirty="0">
                <a:latin typeface="Baskerville Old Face" panose="02020602080505020303" pitchFamily="18" charset="0"/>
              </a:rPr>
              <a:t>, como ferramenta de médio prazo, onde devem ser descritos os objetivos e programas para os próximos quatro anos. Em seguida, </a:t>
            </a:r>
            <a:r>
              <a:rPr lang="pt-BR" sz="2400" b="1" u="sng" dirty="0">
                <a:latin typeface="Baskerville Old Face" panose="02020602080505020303" pitchFamily="18" charset="0"/>
              </a:rPr>
              <a:t>elabora-se a LDO</a:t>
            </a:r>
            <a:r>
              <a:rPr lang="pt-BR" sz="2400" dirty="0">
                <a:latin typeface="Baskerville Old Face" panose="02020602080505020303" pitchFamily="18" charset="0"/>
              </a:rPr>
              <a:t>, buscando ser um elo entre as diretrizes do PPA e a LOA, na medida que norteia sua elaboração. Por fim, </a:t>
            </a:r>
            <a:r>
              <a:rPr lang="pt-BR" sz="2400" b="1" u="sng" dirty="0">
                <a:latin typeface="Baskerville Old Face" panose="02020602080505020303" pitchFamily="18" charset="0"/>
              </a:rPr>
              <a:t>a LOA</a:t>
            </a:r>
            <a:r>
              <a:rPr lang="pt-BR" sz="2400" dirty="0">
                <a:latin typeface="Baskerville Old Face" panose="02020602080505020303" pitchFamily="18" charset="0"/>
              </a:rPr>
              <a:t> prevê e executa as políticas públicas segundo os programas descritos no PPA.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D5D891C-D4C9-4AA1-B11B-8B2B18CCA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7" y="0"/>
            <a:ext cx="8201025" cy="181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18417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3459</TotalTime>
  <Words>1291</Words>
  <Application>Microsoft Office PowerPoint</Application>
  <PresentationFormat>Widescreen</PresentationFormat>
  <Paragraphs>175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Algerian</vt:lpstr>
      <vt:lpstr>Arial</vt:lpstr>
      <vt:lpstr>Arial Nova</vt:lpstr>
      <vt:lpstr>Baskerville Old Face</vt:lpstr>
      <vt:lpstr>Gill Sans MT</vt:lpstr>
      <vt:lpstr>Tahoma</vt:lpstr>
      <vt:lpstr>Wingdings</vt:lpstr>
      <vt:lpstr>Galeria</vt:lpstr>
      <vt:lpstr>Audiência Pública ELABORAÇÃO DA LEI ORÇAMENTÁRIA ANUAL LOA 2025</vt:lpstr>
      <vt:lpstr>Audiência publica? Qual a importância da audiência Pública?</vt:lpstr>
      <vt:lpstr> fundamento Legal </vt:lpstr>
      <vt:lpstr> TRANSPARÊNCIA </vt:lpstr>
      <vt:lpstr> TRANSPARÊNCIA </vt:lpstr>
      <vt:lpstr> TRANSPARÊNCIA </vt:lpstr>
      <vt:lpstr>Audiência obrigatórias</vt:lpstr>
      <vt:lpstr>LOA: O que é e para que serve?</vt:lpstr>
      <vt:lpstr>Apresentação do PowerPoint</vt:lpstr>
      <vt:lpstr>De forma resumida, pode-se dizer que a LOA estima as receitas e fixa as despesas da administração pública uma vez que estabelece:</vt:lpstr>
      <vt:lpstr> Princípio do Equilíbrio</vt:lpstr>
      <vt:lpstr>compõe o orçamento do município:</vt:lpstr>
      <vt:lpstr>ORÇAMENTO por órgãos</vt:lpstr>
      <vt:lpstr>RECEITAS ORÇAMENTÁRIAS   </vt:lpstr>
      <vt:lpstr>RECEITAs ORÇAMENTÁRIAS</vt:lpstr>
      <vt:lpstr>Valores por unidades orçamentárias</vt:lpstr>
      <vt:lpstr>Valores por unidades orçamentárias</vt:lpstr>
      <vt:lpstr>Valores por unidades orçamentárias</vt:lpstr>
      <vt:lpstr>VALORES POR CATEGORIA ECONÔMICA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On-Line Avaliação das Metas Fiscais  Lei de Diretrizes Orçamentária</dc:title>
  <dc:creator>Sergio Vernin (GOVBR CPQ - DME Gerencia de Servicos)</dc:creator>
  <cp:lastModifiedBy>Camila Niero Silva Beteto</cp:lastModifiedBy>
  <cp:revision>188</cp:revision>
  <cp:lastPrinted>2024-09-18T17:49:17Z</cp:lastPrinted>
  <dcterms:created xsi:type="dcterms:W3CDTF">2022-02-13T00:35:34Z</dcterms:created>
  <dcterms:modified xsi:type="dcterms:W3CDTF">2024-09-25T12:07:00Z</dcterms:modified>
</cp:coreProperties>
</file>