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7" r:id="rId2"/>
    <p:sldId id="262" r:id="rId3"/>
    <p:sldId id="316" r:id="rId4"/>
    <p:sldId id="288" r:id="rId5"/>
    <p:sldId id="289" r:id="rId6"/>
    <p:sldId id="290" r:id="rId7"/>
    <p:sldId id="291" r:id="rId8"/>
    <p:sldId id="264" r:id="rId9"/>
    <p:sldId id="317" r:id="rId10"/>
    <p:sldId id="318" r:id="rId11"/>
    <p:sldId id="293" r:id="rId12"/>
    <p:sldId id="267" r:id="rId13"/>
    <p:sldId id="287" r:id="rId14"/>
    <p:sldId id="319" r:id="rId15"/>
    <p:sldId id="320" r:id="rId16"/>
    <p:sldId id="295" r:id="rId17"/>
    <p:sldId id="314" r:id="rId18"/>
    <p:sldId id="315" r:id="rId19"/>
    <p:sldId id="321" r:id="rId20"/>
    <p:sldId id="323" r:id="rId21"/>
    <p:sldId id="326" r:id="rId22"/>
    <p:sldId id="328" r:id="rId23"/>
    <p:sldId id="329" r:id="rId24"/>
    <p:sldId id="330" r:id="rId25"/>
    <p:sldId id="331" r:id="rId26"/>
    <p:sldId id="332" r:id="rId27"/>
    <p:sldId id="322" r:id="rId28"/>
    <p:sldId id="324" r:id="rId29"/>
    <p:sldId id="325" r:id="rId30"/>
    <p:sldId id="333" r:id="rId31"/>
    <p:sldId id="275" r:id="rId32"/>
    <p:sldId id="276" r:id="rId3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>
        <p:scale>
          <a:sx n="78" d="100"/>
          <a:sy n="78" d="100"/>
        </p:scale>
        <p:origin x="378" y="54"/>
      </p:cViewPr>
      <p:guideLst>
        <p:guide orient="horz" pos="2160"/>
        <p:guide pos="50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2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318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19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30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6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577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6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47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94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5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1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93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67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89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36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67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02D5B9-A29F-48DD-94C1-05424FF0B8E5}" type="datetimeFigureOut">
              <a:rPr lang="pt-BR" smtClean="0"/>
              <a:t>07/10/2025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31FB15-F2F8-4F81-95EB-2F32E07EDB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911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bilidade@pedreira.sp.gov.br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hyperlink" Target="mailto:juridico.planejamento@pedreira.sp.gov.br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C79581-5FC3-4F78-888C-FCDF0032D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2019205"/>
            <a:ext cx="11308080" cy="1769451"/>
          </a:xfrm>
        </p:spPr>
        <p:txBody>
          <a:bodyPr anchor="b">
            <a:noAutofit/>
          </a:bodyPr>
          <a:lstStyle/>
          <a:p>
            <a:pPr algn="r"/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  <a:ea typeface="+mn-ea"/>
                <a:cs typeface="+mn-cs"/>
              </a:rPr>
            </a:br>
            <a: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Audiência Pública ELABORAÇÃO DA LEI ORÇAMENTÁRIA ANUAL</a:t>
            </a:r>
            <a:br>
              <a:rPr lang="pt-BR" sz="36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pt-BR" sz="32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LOA 2026</a:t>
            </a:r>
            <a:endParaRPr lang="pt-BR" sz="36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CE2A1-C6EB-40F0-B9B4-DD7AF5F38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472" y="3788656"/>
            <a:ext cx="9397648" cy="1088144"/>
          </a:xfrm>
        </p:spPr>
        <p:txBody>
          <a:bodyPr>
            <a:normAutofit/>
          </a:bodyPr>
          <a:lstStyle/>
          <a:p>
            <a:pPr algn="r"/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r"/>
            <a:r>
              <a:rPr lang="pt-BR" sz="2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08 de outubro de 2025</a:t>
            </a:r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4BC0E7-2C62-4851-91A3-870477C62C24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2026</a:t>
            </a:r>
            <a:endParaRPr lang="pt-BR" sz="950" dirty="0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F2F62B4C-9357-A4BD-6FF7-AD584C39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40" y="3429000"/>
            <a:ext cx="2346960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551AC8-FABB-4B03-9D47-D10689E95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78" y="357371"/>
            <a:ext cx="11136142" cy="13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8EA14-4BA2-4FC4-B903-FB5114E6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57201"/>
            <a:ext cx="9603275" cy="1727200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 black"/>
              </a:rPr>
              <a:t>De forma resumida, pode-se dizer que a LOA estima as receitas e fixa as despesas da administração pública uma vez que estabelece: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F36AA-F7F6-45D7-ACB7-ADF2B1891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99920"/>
            <a:ext cx="9603275" cy="397256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previsão de receita para um exercício fiscal;</a:t>
            </a:r>
          </a:p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fixação da despesa para o exercício;</a:t>
            </a:r>
          </a:p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para autorização de abertura de créditos suplementares;</a:t>
            </a:r>
          </a:p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para autorização para realização de operações de crédito ;</a:t>
            </a:r>
          </a:p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 de contingência;</a:t>
            </a:r>
          </a:p>
          <a:p>
            <a:r>
              <a:rPr lang="pt-BR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demonstrativo da compatibilidade dos orçamento com os objetivos e metas contidos na Lei de Diretrizes Orçamentárias – LDO.</a:t>
            </a:r>
          </a:p>
        </p:txBody>
      </p:sp>
    </p:spTree>
    <p:extLst>
      <p:ext uri="{BB962C8B-B14F-4D97-AF65-F5344CB8AC3E}">
        <p14:creationId xmlns:p14="http://schemas.microsoft.com/office/powerpoint/2010/main" val="308080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593764"/>
            <a:ext cx="9922828" cy="400635"/>
          </a:xfrm>
        </p:spPr>
        <p:txBody>
          <a:bodyPr anchor="ctr">
            <a:normAutofit fontScale="90000"/>
          </a:bodyPr>
          <a:lstStyle/>
          <a:p>
            <a:pPr algn="ctr" fontAlgn="ctr"/>
            <a:r>
              <a:rPr lang="pt-BR" sz="24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Princípio do Equilíbrio</a:t>
            </a:r>
            <a:endParaRPr lang="pt-BR" sz="2400" b="1" kern="1200" cap="all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4CB868E-3200-18E5-E198-4DDE8A79F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06" y="1904379"/>
            <a:ext cx="10325685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b="1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princípio do equilíbrio fiscal significa que todas as despesas fixadas devem estar cobertas pelas receitas previstas. Só se gasta aquilo que se arrecada. </a:t>
            </a:r>
          </a:p>
        </p:txBody>
      </p:sp>
      <p:pic>
        <p:nvPicPr>
          <p:cNvPr id="6" name="Picture 9" descr="140310.gif (6195 bytes)">
            <a:extLst>
              <a:ext uri="{FF2B5EF4-FFF2-40B4-BE49-F238E27FC236}">
                <a16:creationId xmlns:a16="http://schemas.microsoft.com/office/drawing/2014/main" id="{C9781171-A195-18F1-7AC2-06C75FF0D5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054" y="2723733"/>
            <a:ext cx="2494740" cy="28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A15986F0-F6BD-C77A-1C1D-A06B51A54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742" y="4128868"/>
            <a:ext cx="301582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pt-BR" sz="2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Despesa</a:t>
            </a:r>
          </a:p>
          <a:p>
            <a:pPr eaLnBrk="1" hangingPunct="1">
              <a:defRPr/>
            </a:pP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2B7B735-76A3-E038-BDDF-43EC65EE3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962" y="4130456"/>
            <a:ext cx="2280976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pt-BR" sz="2800" b="1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Receita</a:t>
            </a:r>
          </a:p>
          <a:p>
            <a:pPr eaLnBrk="1" hangingPunct="1">
              <a:defRPr/>
            </a:pP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58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0166"/>
            <a:ext cx="10916762" cy="146101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500" b="1" kern="1200" cap="all" dirty="0">
                <a:ln w="6350">
                  <a:noFill/>
                </a:ln>
                <a:latin typeface="Baskerville Old Face" panose="02020602080505020303" pitchFamily="18" charset="0"/>
                <a:ea typeface="+mn-ea"/>
                <a:cs typeface="+mn-cs"/>
              </a:rPr>
              <a:t>compõe o orçamento do município:</a:t>
            </a:r>
          </a:p>
        </p:txBody>
      </p:sp>
      <p:pic>
        <p:nvPicPr>
          <p:cNvPr id="8" name="Picture 2" descr="Home do Site SAAE Pedreira">
            <a:extLst>
              <a:ext uri="{FF2B5EF4-FFF2-40B4-BE49-F238E27FC236}">
                <a16:creationId xmlns:a16="http://schemas.microsoft.com/office/drawing/2014/main" id="{0871E968-E118-79CA-FBA3-C47EBFB74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69" y="2907431"/>
            <a:ext cx="2857005" cy="73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8ABEA35-1E36-95C1-45D7-6D6CD639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13351"/>
              </p:ext>
            </p:extLst>
          </p:nvPr>
        </p:nvGraphicFramePr>
        <p:xfrm>
          <a:off x="1151377" y="3746285"/>
          <a:ext cx="1676303" cy="741047"/>
        </p:xfrm>
        <a:graphic>
          <a:graphicData uri="http://schemas.openxmlformats.org/drawingml/2006/table">
            <a:tbl>
              <a:tblPr/>
              <a:tblGrid>
                <a:gridCol w="1676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42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Prefeitura Municipal </a:t>
                      </a:r>
                    </a:p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Pedreira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0">
            <a:extLst>
              <a:ext uri="{FF2B5EF4-FFF2-40B4-BE49-F238E27FC236}">
                <a16:creationId xmlns:a16="http://schemas.microsoft.com/office/drawing/2014/main" id="{FAF545A7-61ED-03F6-9763-C853D3AE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37" y="2282024"/>
            <a:ext cx="1156945" cy="14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0A4B132-1741-DAF7-0D7B-2C86F328D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14945"/>
              </p:ext>
            </p:extLst>
          </p:nvPr>
        </p:nvGraphicFramePr>
        <p:xfrm>
          <a:off x="3477980" y="3720989"/>
          <a:ext cx="2092826" cy="497207"/>
        </p:xfrm>
        <a:graphic>
          <a:graphicData uri="http://schemas.openxmlformats.org/drawingml/2006/table">
            <a:tbl>
              <a:tblPr/>
              <a:tblGrid>
                <a:gridCol w="209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08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Câmara Municipal de</a:t>
                      </a:r>
                    </a:p>
                    <a:p>
                      <a:pPr algn="ctr">
                        <a:defRPr/>
                      </a:pPr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Pedreira</a:t>
                      </a:r>
                    </a:p>
                  </a:txBody>
                  <a:tcPr marL="9523" marR="9523" marT="9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CE47E612-01B3-1FDF-AD6F-5C34E9DBD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39" y="2509907"/>
            <a:ext cx="1945081" cy="170828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52E3B2E-5682-A824-4C90-4105AF58E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377" y="2121619"/>
            <a:ext cx="16859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09490"/>
            <a:ext cx="10780957" cy="1547445"/>
          </a:xfrm>
        </p:spPr>
        <p:txBody>
          <a:bodyPr anchor="ctr">
            <a:normAutofit/>
          </a:bodyPr>
          <a:lstStyle/>
          <a:p>
            <a:pPr algn="ctr" fontAlgn="ctr"/>
            <a:r>
              <a:rPr lang="pt-BR" sz="2400" b="1" kern="1200" cap="all" dirty="0">
                <a:ln w="6350">
                  <a:noFill/>
                </a:ln>
                <a:latin typeface="Arial Black" panose="020B0A04020102020204" pitchFamily="34" charset="0"/>
              </a:rPr>
              <a:t>ORÇAMENTO por órgãos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6409DB-840F-4316-AE2C-58C5E0E4CD2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0E4A61E-F2A7-ECD3-7C6C-C346E4ED8E6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3549013"/>
              </p:ext>
            </p:extLst>
          </p:nvPr>
        </p:nvGraphicFramePr>
        <p:xfrm>
          <a:off x="1449217" y="2299939"/>
          <a:ext cx="8677715" cy="1979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0110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2967605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297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Órgãos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R$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Prefeitura Municipal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R$ 268.078.223,00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7808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Câmara Municipal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R$ 3.500.000,00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Fundação Beneficente De Pedreira - Funbepe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R$ 23.207.024,00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9069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 Autônomo de Água e Esgoto – SAAE 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R$ 28.191.941,90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273A028-E92F-4F98-91FB-860686172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368896"/>
              </p:ext>
            </p:extLst>
          </p:nvPr>
        </p:nvGraphicFramePr>
        <p:xfrm>
          <a:off x="6246055" y="4892315"/>
          <a:ext cx="3880877" cy="312420"/>
        </p:xfrm>
        <a:graphic>
          <a:graphicData uri="http://schemas.openxmlformats.org/drawingml/2006/table">
            <a:tbl>
              <a:tblPr/>
              <a:tblGrid>
                <a:gridCol w="900333">
                  <a:extLst>
                    <a:ext uri="{9D8B030D-6E8A-4147-A177-3AD203B41FA5}">
                      <a16:colId xmlns:a16="http://schemas.microsoft.com/office/drawing/2014/main" val="365780144"/>
                    </a:ext>
                  </a:extLst>
                </a:gridCol>
                <a:gridCol w="2980544">
                  <a:extLst>
                    <a:ext uri="{9D8B030D-6E8A-4147-A177-3AD203B41FA5}">
                      <a16:colId xmlns:a16="http://schemas.microsoft.com/office/drawing/2014/main" val="2633049577"/>
                    </a:ext>
                  </a:extLst>
                </a:gridCol>
              </a:tblGrid>
              <a:tr h="25879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Total: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R$ 322.977.188,90     </a:t>
                      </a:r>
                    </a:p>
                  </a:txBody>
                  <a:tcPr marL="7620" marR="7620" marT="7620" marB="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250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2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12D6A-74D2-4A43-AAEF-7A5A2FB5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7293"/>
            <a:ext cx="9603275" cy="642723"/>
          </a:xfrm>
        </p:spPr>
        <p:txBody>
          <a:bodyPr>
            <a:normAutofit/>
          </a:bodyPr>
          <a:lstStyle/>
          <a:p>
            <a:pPr algn="ctr"/>
            <a:r>
              <a:rPr lang="pt-BR" sz="2400" u="sng" dirty="0">
                <a:latin typeface="Arial Black" panose="020B0A04020102020204" pitchFamily="34" charset="0"/>
              </a:rPr>
              <a:t>RECEITAS ORÇAMENTÁRIAS   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559229D5-6C55-49C3-BB9D-028DD6830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16232"/>
              </p:ext>
            </p:extLst>
          </p:nvPr>
        </p:nvGraphicFramePr>
        <p:xfrm>
          <a:off x="1470991" y="2040834"/>
          <a:ext cx="9621079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1079">
                  <a:extLst>
                    <a:ext uri="{9D8B030D-6E8A-4147-A177-3AD203B41FA5}">
                      <a16:colId xmlns:a16="http://schemas.microsoft.com/office/drawing/2014/main" val="2434041250"/>
                    </a:ext>
                  </a:extLst>
                </a:gridCol>
              </a:tblGrid>
              <a:tr h="329979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ORÇAMENTÁRIAS                                                 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906332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Receitas Impostos, Taxas e Contribuições                     R$ 70.240.365,00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454821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1.2 - Receitas de Contribuições                                                R$ 3.469.982,00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7860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1.3 - Receitas Patrimoniais                                                        R$ 2.894.863,00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5198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1.6 - Receitas de Serviços                                                         R$ 32.428.650,00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387154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1.7 - Transferências Correntes                                                  R$ 217.482.600,00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44208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1.9 - Outras Receitas Correntes                                                R$ 2.325.106,00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757018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TOTAL DAS RECEITAS CORRENTES   R$ 328.841.566,00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67466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Outras Receitas Correntes - </a:t>
                      </a:r>
                      <a:r>
                        <a:rPr lang="pt-BR" b="1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</a:t>
                      </a:r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OFSS                             R$ 2.492.000,00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59777"/>
                  </a:ext>
                </a:extLst>
              </a:tr>
              <a:tr h="329979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TOTAL DAS RECEITAS CORRENTES – INTRA OFSS  R$ 331.333.566,00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48830"/>
                  </a:ext>
                </a:extLst>
              </a:tr>
            </a:tbl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0805F5CB-1F78-4435-8FFB-A3DD465DD5DD}"/>
              </a:ext>
            </a:extLst>
          </p:cNvPr>
          <p:cNvCxnSpPr>
            <a:cxnSpLocks/>
          </p:cNvCxnSpPr>
          <p:nvPr/>
        </p:nvCxnSpPr>
        <p:spPr>
          <a:xfrm>
            <a:off x="7912608" y="2040834"/>
            <a:ext cx="0" cy="3596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840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0569-E666-4735-98F3-DEFB4FAD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712" y="914399"/>
            <a:ext cx="9429007" cy="48768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u="sng" dirty="0">
                <a:latin typeface="Arial Black" panose="020B0A04020102020204" pitchFamily="34" charset="0"/>
              </a:rPr>
              <a:t>Receitas ORÇAMENTÁRIAS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9DD390BE-137B-4B05-840F-0A0811BC23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502621"/>
              </p:ext>
            </p:extLst>
          </p:nvPr>
        </p:nvGraphicFramePr>
        <p:xfrm>
          <a:off x="1538712" y="2030679"/>
          <a:ext cx="9429007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9007">
                  <a:extLst>
                    <a:ext uri="{9D8B030D-6E8A-4147-A177-3AD203B41FA5}">
                      <a16:colId xmlns:a16="http://schemas.microsoft.com/office/drawing/2014/main" val="13776952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ORÇAMENTÁRIAS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421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BR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2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2.2 - Alienação de Bens                                                          R$ 3.677.100,00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13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2.4 - Transferências de Capital                                               R$ 15.711.187,90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7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TOTAL DAS RECEITAS DE CAPITAL              R$ 19.388.287,90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397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TOTAL DA RECEITA BRUTA              R$ 350.721.853,90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94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799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DEDUÇÕES PARA FORMAÇÃO DO FUNDEB              R$ 27.744.655,00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3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t-B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6319"/>
                  </a:ext>
                </a:extLst>
              </a:tr>
              <a:tr h="149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TOTAL DA RECEITA LÍQUIDA               R$ 322.977.188,90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70670"/>
                  </a:ext>
                </a:extLst>
              </a:tr>
            </a:tbl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3CD5F06A-2CC8-4DE2-B79F-44EC7FA44D1C}"/>
              </a:ext>
            </a:extLst>
          </p:cNvPr>
          <p:cNvCxnSpPr>
            <a:cxnSpLocks/>
          </p:cNvCxnSpPr>
          <p:nvPr/>
        </p:nvCxnSpPr>
        <p:spPr>
          <a:xfrm>
            <a:off x="7827264" y="2030680"/>
            <a:ext cx="0" cy="377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82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386" y="647113"/>
            <a:ext cx="9321293" cy="1111349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Valores por unidades orçamentárias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5AE4DE-E1DF-40F5-9A6E-F639E7AAF1D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10991407"/>
              </p:ext>
            </p:extLst>
          </p:nvPr>
        </p:nvGraphicFramePr>
        <p:xfrm>
          <a:off x="1209822" y="1976762"/>
          <a:ext cx="9702858" cy="3727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3440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669418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Legislativo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R$ 3.500.000,00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Executivo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R$ 3.303.600,00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Governo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R$ 1.602.900,00 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Negócios Jurídicos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R$ 2.169.200,00 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Finanças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R$ 20.624.500,00    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Administração e Rec. Hum.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R$ 16.768.400,00 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7943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Meio Ambiente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R$ 5.839.610,00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22068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Ciencia, Tec. Des. Ec. Urb.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R$ 1.647.200,00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087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Servicos Urbanos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R$ 20.070.557,00         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0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65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144" y="576775"/>
            <a:ext cx="9550400" cy="998808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Valores por unidades orçamentárias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887336"/>
              </p:ext>
            </p:extLst>
          </p:nvPr>
        </p:nvGraphicFramePr>
        <p:xfrm>
          <a:off x="1831145" y="1944251"/>
          <a:ext cx="9550400" cy="3811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4642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565758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Educação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R$ 43.500.383,48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584395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Esporte e Lazer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R$ 3.163.590,00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Divulgação do Turismo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R$ 4.864.150,00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Obras e Vias Publicas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i="0" u="none" strike="noStrike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R$ 13.663.170,00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Fundo Mun. de Saúde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R$ 59.964.004,00</a:t>
                      </a:r>
                      <a:endParaRPr lang="pt-BR" sz="2000" b="1" i="0" u="none" strike="noStrike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Assistência e Desenv. Social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R$ 13.413.227,00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87943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Cultura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R$ 7.055.387,52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322068"/>
                  </a:ext>
                </a:extLst>
              </a:tr>
              <a:tr h="4540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FUNDEB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R$ 36.367.144,00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84087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Segurança e Cidadania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R$ 9.283.000,00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640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217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914" y="0"/>
            <a:ext cx="8840237" cy="1688123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kern="1200" cap="all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Valores por unidades orçamentárias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5AE4DE-E1DF-40F5-9A6E-F639E7AAF1DB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2025</a:t>
            </a:r>
            <a:endParaRPr lang="pt-BR" sz="950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9AB4CA0-CF5F-1DD3-5FE7-AC549BE2795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2432901"/>
              </p:ext>
            </p:extLst>
          </p:nvPr>
        </p:nvGraphicFramePr>
        <p:xfrm>
          <a:off x="1831915" y="1964631"/>
          <a:ext cx="8840237" cy="1876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8388">
                  <a:extLst>
                    <a:ext uri="{9D8B030D-6E8A-4147-A177-3AD203B41FA5}">
                      <a16:colId xmlns:a16="http://schemas.microsoft.com/office/drawing/2014/main" val="1274698041"/>
                    </a:ext>
                  </a:extLst>
                </a:gridCol>
                <a:gridCol w="3031849">
                  <a:extLst>
                    <a:ext uri="{9D8B030D-6E8A-4147-A177-3AD203B41FA5}">
                      <a16:colId xmlns:a16="http://schemas.microsoft.com/office/drawing/2014/main" val="3150371896"/>
                    </a:ext>
                  </a:extLst>
                </a:gridCol>
              </a:tblGrid>
              <a:tr h="4073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cap="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Unidades Orçamentárias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i="0" u="none" strike="noStrike" kern="1200" cap="all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8437103"/>
                  </a:ext>
                </a:extLst>
              </a:tr>
              <a:tr h="35832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Planejamento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R$ 2.060.900,00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08666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Sec. Mun. de Mobilidade Urbana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R$ 2.717.300,00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138214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Fundação Beneficente de Pedreira - Funbepe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R$ 23.207.024,00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417491"/>
                  </a:ext>
                </a:extLst>
              </a:tr>
              <a:tr h="3702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 Autônomo de Agua e Esgoto - SAAE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R$ 28.191.941,90</a:t>
                      </a:r>
                      <a:endParaRPr lang="pt-BR" sz="2000" b="1" i="0" u="none" strike="noStrike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99609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D9B7D65-550B-42BB-B806-D3D2235E8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79233"/>
              </p:ext>
            </p:extLst>
          </p:nvPr>
        </p:nvGraphicFramePr>
        <p:xfrm>
          <a:off x="7739270" y="4558748"/>
          <a:ext cx="2610678" cy="975360"/>
        </p:xfrm>
        <a:graphic>
          <a:graphicData uri="http://schemas.openxmlformats.org/drawingml/2006/table">
            <a:tbl>
              <a:tblPr/>
              <a:tblGrid>
                <a:gridCol w="2610678">
                  <a:extLst>
                    <a:ext uri="{9D8B030D-6E8A-4147-A177-3AD203B41FA5}">
                      <a16:colId xmlns:a16="http://schemas.microsoft.com/office/drawing/2014/main" val="574397408"/>
                    </a:ext>
                  </a:extLst>
                </a:gridCol>
              </a:tblGrid>
              <a:tr h="7412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: R$ 322.977.188,90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37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16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8D966-B108-450D-9A10-03393CA5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38" y="295422"/>
            <a:ext cx="9630312" cy="1477107"/>
          </a:xfrm>
        </p:spPr>
        <p:txBody>
          <a:bodyPr>
            <a:normAutofit/>
          </a:bodyPr>
          <a:lstStyle/>
          <a:p>
            <a:pPr algn="ctr"/>
            <a:r>
              <a:rPr lang="pt-BR" sz="2000" b="1" u="sng" dirty="0">
                <a:latin typeface="Arial Black" panose="020B0A04020102020204" pitchFamily="34" charset="0"/>
              </a:rPr>
              <a:t>VALORES POR CATEGORIA ECONÔMICA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59EBCF69-E25D-4A1C-842D-E813FFD9A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345588"/>
              </p:ext>
            </p:extLst>
          </p:nvPr>
        </p:nvGraphicFramePr>
        <p:xfrm>
          <a:off x="1425038" y="1772529"/>
          <a:ext cx="9630312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8124">
                  <a:extLst>
                    <a:ext uri="{9D8B030D-6E8A-4147-A177-3AD203B41FA5}">
                      <a16:colId xmlns:a16="http://schemas.microsoft.com/office/drawing/2014/main" val="2517476516"/>
                    </a:ext>
                  </a:extLst>
                </a:gridCol>
                <a:gridCol w="4802188">
                  <a:extLst>
                    <a:ext uri="{9D8B030D-6E8A-4147-A177-3AD203B41FA5}">
                      <a16:colId xmlns:a16="http://schemas.microsoft.com/office/drawing/2014/main" val="857137292"/>
                    </a:ext>
                  </a:extLst>
                </a:gridCol>
              </a:tblGrid>
              <a:tr h="310257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ORÇAMENTÁRIAS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66099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R$ 277.975.800,56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608011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R$ 42.001.388,34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021072"/>
                  </a:ext>
                </a:extLst>
              </a:tr>
              <a:tr h="310257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 de Contingência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R$ 3.000.000,00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308558"/>
                  </a:ext>
                </a:extLst>
              </a:tr>
              <a:tr h="324193">
                <a:tc>
                  <a:txBody>
                    <a:bodyPr/>
                    <a:lstStyle/>
                    <a:p>
                      <a:pPr algn="l"/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               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R$ 322.977.188,90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1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4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23" y="928467"/>
            <a:ext cx="11633980" cy="710418"/>
          </a:xfrm>
        </p:spPr>
        <p:txBody>
          <a:bodyPr>
            <a:normAutofit fontScale="90000"/>
          </a:bodyPr>
          <a:lstStyle/>
          <a:p>
            <a:pPr algn="ctr" fontAlgn="ctr"/>
            <a:b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Qual a importância da audiência Pública?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077" y="2010877"/>
            <a:ext cx="10635175" cy="4629073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6000" b="1" cap="all" dirty="0">
              <a:ln w="6350"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6000" b="1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As audiências públicas municipais têm grande importância porque garantem transparência e participação popular na gestão dos recursos públicos.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6000" b="1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  <a:r>
              <a:rPr lang="pt-BR" sz="60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6000" b="1" u="sng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prática: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6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à população conhecer e opinar sobre como serão aplicados os recursos.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6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 legitimidade às decisões do governo municipal.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6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Favorece o controle social e auxilia na prevenção de irregularidades.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60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 exigência legal indispensável para a validade e aprovação dos orçamentos públicos.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6000" cap="all" dirty="0">
              <a:ln w="6350"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6000" b="1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“As audiências públicas são exigência da Constituição e da Lei de Responsabilidade Fiscal, garantindo transparência, controle social e participação da população na definição das prioridades e no acompanhamento do uso dos recursos públicos.”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5000" cap="all" dirty="0">
              <a:ln w="6350">
                <a:noFill/>
              </a:ln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800" cap="all" dirty="0">
              <a:ln w="6350">
                <a:noFill/>
              </a:ln>
              <a:latin typeface="Arial "/>
              <a:ea typeface="+mj-ea"/>
              <a:cs typeface="+mj-cs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0136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A2E1C-8A84-41BE-862A-64C10991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664" y="281354"/>
            <a:ext cx="9254189" cy="1308295"/>
          </a:xfrm>
        </p:spPr>
        <p:txBody>
          <a:bodyPr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INDICADORES O QUE É?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07010-DEB4-4FDE-8AFC-FA9EAC18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89650"/>
            <a:ext cx="9603275" cy="3629464"/>
          </a:xfrm>
        </p:spPr>
        <p:txBody>
          <a:bodyPr>
            <a:normAutofit/>
          </a:bodyPr>
          <a:lstStyle/>
          <a:p>
            <a:pPr algn="just"/>
            <a:r>
              <a:rPr lang="pt-BR" b="1" cap="all" dirty="0">
                <a:solidFill>
                  <a:schemeClr val="bg1"/>
                </a:solidFill>
              </a:rPr>
              <a:t>Desde 2015, o Tribunal de Contas vem criando indicadores para avaliar o resultado das políticas públicas e o real impacto dessas iniciativas na vida dos cidadãos. O IEG-M (Índice de Efetividade da Gestão Municipal) mede a eficiência das Prefeituras a partir da análise de quesitos sobre educação, saúde, planejamento, meio ambiente e outros serviços prestados.</a:t>
            </a:r>
          </a:p>
          <a:p>
            <a:pPr algn="just"/>
            <a:r>
              <a:rPr lang="pt-BR" b="1" cap="all" dirty="0">
                <a:solidFill>
                  <a:schemeClr val="bg1"/>
                </a:solidFill>
              </a:rPr>
              <a:t>NO ENTANTO, Os indicadores permitem à Administração avaliar e melhorar a prestação de serviços OFERTADOS A POPULAÇÃO, BEM COMO AJUDAR O Tribunal de Contas identificar pontos de melhoria em cada área.</a:t>
            </a:r>
          </a:p>
          <a:p>
            <a:pPr algn="just"/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261076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E070-1AEC-4D93-9262-591684C4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8" y="590844"/>
            <a:ext cx="11053388" cy="1336430"/>
          </a:xfrm>
        </p:spPr>
        <p:txBody>
          <a:bodyPr/>
          <a:lstStyle/>
          <a:p>
            <a:pPr algn="ctr"/>
            <a:r>
              <a:rPr lang="pt-BR" b="1" dirty="0"/>
              <a:t>Meio ambiente – principais indicadores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33557C-F262-4FA5-98F8-3415CF5D1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50" y="1927275"/>
            <a:ext cx="11523900" cy="2715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A87987-AC48-4159-B06F-3E144B9735F9}"/>
              </a:ext>
            </a:extLst>
          </p:cNvPr>
          <p:cNvSpPr txBox="1"/>
          <p:nvPr/>
        </p:nvSpPr>
        <p:spPr>
          <a:xfrm>
            <a:off x="334050" y="5168231"/>
            <a:ext cx="1115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Para aprimorar o indicador municipal relacionado ao índice de adoção de cães e gatos, é fundamental promover a conscientização da população sobre a importância de adotar animais, em vez de comprá-los, contribuindo assim para a redução do comércio e do abandono.</a:t>
            </a:r>
          </a:p>
        </p:txBody>
      </p:sp>
    </p:spTree>
    <p:extLst>
      <p:ext uri="{BB962C8B-B14F-4D97-AF65-F5344CB8AC3E}">
        <p14:creationId xmlns:p14="http://schemas.microsoft.com/office/powerpoint/2010/main" val="147170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7E218D0-E385-4ED7-A297-F364FAFF1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34" y="623994"/>
            <a:ext cx="11995782" cy="268191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B847761-7436-44F6-B62F-A7D2CC7D6004}"/>
              </a:ext>
            </a:extLst>
          </p:cNvPr>
          <p:cNvSpPr/>
          <p:nvPr/>
        </p:nvSpPr>
        <p:spPr>
          <a:xfrm>
            <a:off x="436098" y="3305908"/>
            <a:ext cx="110572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/>
              <a:t>Neste indicador refere-se a compensação ambiental é um instrumento essencial de gestão sustentável, pois busca repor ou mitigar os impactos causados pela retirada da vegetação. Por meio dela, o município assegura que cada árvore suprimida seja substituída por novas mudas, contribuindo para o aumento da arborização urbana.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O acompanhamento desse indicador permite à administração pública avaliar a efetividade das políticas de arborização e reflorestamento, além de promover a conscientização ambiental e o cumprimento da legislação. Assim, o município fortalece seu compromisso com o desenvolvimento sustentável.</a:t>
            </a:r>
          </a:p>
        </p:txBody>
      </p:sp>
    </p:spTree>
    <p:extLst>
      <p:ext uri="{BB962C8B-B14F-4D97-AF65-F5344CB8AC3E}">
        <p14:creationId xmlns:p14="http://schemas.microsoft.com/office/powerpoint/2010/main" val="3221926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B847761-7436-44F6-B62F-A7D2CC7D6004}"/>
              </a:ext>
            </a:extLst>
          </p:cNvPr>
          <p:cNvSpPr/>
          <p:nvPr/>
        </p:nvSpPr>
        <p:spPr>
          <a:xfrm>
            <a:off x="436098" y="3305908"/>
            <a:ext cx="11057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F4304E-A9B2-42B2-8892-89663691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4" y="912512"/>
            <a:ext cx="11748648" cy="2393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C73AAA2-AC42-40B3-BF17-BDB8A7BBB15D}"/>
              </a:ext>
            </a:extLst>
          </p:cNvPr>
          <p:cNvSpPr/>
          <p:nvPr/>
        </p:nvSpPr>
        <p:spPr>
          <a:xfrm>
            <a:off x="307364" y="1997839"/>
            <a:ext cx="1174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/>
              <a:t>Mesmo com o bosque temporariamente fechado para visitação, o local continua desempenhando um papel essencial na cidade. Todos os anos, são realizados cerca de 80 atendimentos a animais silvestres, que representa uma média anual de atendimento.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O espaço acolhe e cuida de animais atropelados, vítimas de queimadas — cada vez mais comuns — e outros casos de resgate, contribuindo para a preservação da fauna e o bem-estar ambiental do município.</a:t>
            </a:r>
          </a:p>
        </p:txBody>
      </p:sp>
    </p:spTree>
    <p:extLst>
      <p:ext uri="{BB962C8B-B14F-4D97-AF65-F5344CB8AC3E}">
        <p14:creationId xmlns:p14="http://schemas.microsoft.com/office/powerpoint/2010/main" val="218107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E070-1AEC-4D93-9262-591684C4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8" y="590844"/>
            <a:ext cx="11053388" cy="1336430"/>
          </a:xfrm>
        </p:spPr>
        <p:txBody>
          <a:bodyPr/>
          <a:lstStyle/>
          <a:p>
            <a:pPr algn="ctr"/>
            <a:r>
              <a:rPr lang="pt-BR" b="1" dirty="0"/>
              <a:t>Ciência e tecnologia - principais indicadores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A87987-AC48-4159-B06F-3E144B9735F9}"/>
              </a:ext>
            </a:extLst>
          </p:cNvPr>
          <p:cNvSpPr txBox="1"/>
          <p:nvPr/>
        </p:nvSpPr>
        <p:spPr>
          <a:xfrm>
            <a:off x="305914" y="4853353"/>
            <a:ext cx="11651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Com base nas avaliações realizadas, o índice de satisfação tem se mantido em patamares elevados, alcançando 98% de aprovação desde o início das operações.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Diante desse excelente desempenho, a projeção para os anos de 2026, 2027, 2028 e 2029 é de manter o mesmo índice de 98%, consolidando o padrão de excelência no atendimento ao cidadão e reafirmando o compromisso da Secretaria com a inovação, a eficiência e a melhoria contínua dos serviços públicos.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763E078-647E-486F-BF94-350CF02B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3883"/>
            <a:ext cx="12078783" cy="267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9E070-1AEC-4D93-9262-591684C4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68" y="197346"/>
            <a:ext cx="11053388" cy="1341168"/>
          </a:xfrm>
        </p:spPr>
        <p:txBody>
          <a:bodyPr/>
          <a:lstStyle/>
          <a:p>
            <a:pPr algn="ctr"/>
            <a:r>
              <a:rPr lang="pt-BR" b="1" dirty="0"/>
              <a:t>SERVIÇOS URBANOS - principais indicadores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017007-6249-4DA4-BB32-D161F50C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" y="1770743"/>
            <a:ext cx="11971680" cy="24529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CEBEBFE-9D7D-4CB2-8CDA-58B53FE12047}"/>
              </a:ext>
            </a:extLst>
          </p:cNvPr>
          <p:cNvSpPr/>
          <p:nvPr/>
        </p:nvSpPr>
        <p:spPr>
          <a:xfrm>
            <a:off x="116114" y="1305342"/>
            <a:ext cx="119597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/>
              <a:t>Esse indicador representa o número de bairros que contam com essa cobertura. Atualmente, o índice é de 65 bairros atendidos, e a previsão é de manter esse número estável nos anos de 2026 a 2029, assegurando a continuidade e eficiência do serviço.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Com base na projeção operacional, estima-se que a coleta seletiva municipal continue com aproximadamente 43 toneladas de resíduos recicláveis por ano, reforçando o compromisso com a sustentabilidade ambiental, a redução do volume de lixo destinado a aterros e o incentivo à reciclagem.</a:t>
            </a:r>
          </a:p>
        </p:txBody>
      </p:sp>
    </p:spTree>
    <p:extLst>
      <p:ext uri="{BB962C8B-B14F-4D97-AF65-F5344CB8AC3E}">
        <p14:creationId xmlns:p14="http://schemas.microsoft.com/office/powerpoint/2010/main" val="80242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9858DA-4151-4D10-8453-94FF555A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" y="425126"/>
            <a:ext cx="12168395" cy="277316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AEC6C1D-E16E-4133-BEC5-86EE269312BD}"/>
              </a:ext>
            </a:extLst>
          </p:cNvPr>
          <p:cNvSpPr/>
          <p:nvPr/>
        </p:nvSpPr>
        <p:spPr>
          <a:xfrm>
            <a:off x="140677" y="3319200"/>
            <a:ext cx="11943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Este indicador tem como objetivo mensurar o volume de materiais provenientes de obras, reformas e demolições que são devidamente coletados. Esse acompanhamento é fundamental para promover a gestão sustentável dos resíduos da construção civil, reduzindo impactos ambientais e o descarte irregular em áreas públicas.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Atualmente, o índice é de 4.000 m³ de resíduos recuperados por ano, valor que se manterá constante no período de 2026 a 2029. Essa estabilidade demonstra a eficiência das ações já implementadas e o compromisso do município em manter práticas responsáveis de coleta, triagem e destinação adequada.</a:t>
            </a:r>
          </a:p>
        </p:txBody>
      </p:sp>
    </p:spTree>
    <p:extLst>
      <p:ext uri="{BB962C8B-B14F-4D97-AF65-F5344CB8AC3E}">
        <p14:creationId xmlns:p14="http://schemas.microsoft.com/office/powerpoint/2010/main" val="32712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A196A-3285-4E7E-97FF-0EBE74ED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984737"/>
          </a:xfrm>
        </p:spPr>
        <p:txBody>
          <a:bodyPr/>
          <a:lstStyle/>
          <a:p>
            <a:pPr algn="ctr"/>
            <a:r>
              <a:rPr lang="pt-BR" b="1" dirty="0"/>
              <a:t>Educação – Principais Indicadores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3672B10-17A4-41A3-BA79-D79878BE0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904063"/>
            <a:ext cx="8534400" cy="11782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93A150-0A6C-4781-B278-CD47A4C57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6" y="984738"/>
            <a:ext cx="11197628" cy="239234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30C3081-5C45-4532-ABF9-FAA2C6AD6441}"/>
              </a:ext>
            </a:extLst>
          </p:cNvPr>
          <p:cNvSpPr/>
          <p:nvPr/>
        </p:nvSpPr>
        <p:spPr>
          <a:xfrm>
            <a:off x="497186" y="3377084"/>
            <a:ext cx="111976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Este indicador avalia a qualidade do ensino nas escolas municipais, combinando o desempenho dos alunos em avaliações padronizadas com as taxas de aprovação. Ele é um importante instrumento para medir o avanço do aprendizado e a eficiência da gestão educacional.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O município prevê alcançar gradualmente com o objetivo de elevar o desempenho nos próximos anos, alcançando 7,7 em 2029. Essa estabilidade demonstra o comprometimento da rede de ensino em preservar a qualidade do aprendizado, investir na formação de professores e garantir condições adequadas para o desenvolvimento integral dos estudantes nos anos iniciais do ensino fundamental.</a:t>
            </a:r>
          </a:p>
        </p:txBody>
      </p:sp>
    </p:spTree>
    <p:extLst>
      <p:ext uri="{BB962C8B-B14F-4D97-AF65-F5344CB8AC3E}">
        <p14:creationId xmlns:p14="http://schemas.microsoft.com/office/powerpoint/2010/main" val="321574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65241D-DE5D-4CE0-B569-69E97411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6" y="659294"/>
            <a:ext cx="12081035" cy="216831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B17208-1B75-4EF7-B1D1-F34C2EA34B53}"/>
              </a:ext>
            </a:extLst>
          </p:cNvPr>
          <p:cNvSpPr/>
          <p:nvPr/>
        </p:nvSpPr>
        <p:spPr>
          <a:xfrm>
            <a:off x="295422" y="2887682"/>
            <a:ext cx="117043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Esse indicador mede a quantidade de vagas ou atendimentos efetivados para crianças em creches municipais. Seu objetivo é acompanhar a capacidade de atendimento da rede municipal de educação infantil, contribuindo para avaliar o acesso à educação e o cumprimento do direito à primeira infância.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De acordo com as projeções, o índice para 2.026 é de 1.529 atendimentos deverá crescer gradualmente, alcançando 1.678 em 2029. Essa evolução demonstra o esforço do município em ampliar o número de vagas e atender a crescente demanda por creches, garantindo mais acesso e inclusão para as famílias locais.</a:t>
            </a:r>
          </a:p>
        </p:txBody>
      </p:sp>
    </p:spTree>
    <p:extLst>
      <p:ext uri="{BB962C8B-B14F-4D97-AF65-F5344CB8AC3E}">
        <p14:creationId xmlns:p14="http://schemas.microsoft.com/office/powerpoint/2010/main" val="175234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AD187-1A1E-4584-B615-32B70224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27719"/>
          </a:xfrm>
        </p:spPr>
        <p:txBody>
          <a:bodyPr/>
          <a:lstStyle/>
          <a:p>
            <a:pPr algn="ctr"/>
            <a:r>
              <a:rPr lang="pt-BR" b="1" dirty="0"/>
              <a:t>Saúde – principais indicadores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3CC114-B5FE-4B09-8318-0D60D9B53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18" y="1532238"/>
            <a:ext cx="11380763" cy="196682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0C58FB7-6E71-4A94-8D84-87A2BEA052B2}"/>
              </a:ext>
            </a:extLst>
          </p:cNvPr>
          <p:cNvSpPr/>
          <p:nvPr/>
        </p:nvSpPr>
        <p:spPr>
          <a:xfrm>
            <a:off x="405618" y="3499060"/>
            <a:ext cx="11380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indicador acima representa a quantidade de consultas e procedimentos realizados por médicos especialistas na rede municipal de saúde. Seu objetivo é monitorar a oferta e a ampliação dos serviços de média complexidade, garantindo maior acesso da população a especialidades médicas diversas.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 projeção demonstra crescimento progressivo, passando de 29.602 atendimentos em 2026 para 30.498 em 2029. Essa evolução reflete o compromisso do município em fortalecer a atenção especializada, reduzir filas de espera e melhorar a qualidade do atendimento à saúde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183635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45042-61BC-406D-B6D0-C1E361A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62709"/>
            <a:ext cx="9603275" cy="1153549"/>
          </a:xfrm>
        </p:spPr>
        <p:txBody>
          <a:bodyPr>
            <a:normAutofit fontScale="90000"/>
          </a:bodyPr>
          <a:lstStyle/>
          <a:p>
            <a:pPr algn="just"/>
            <a:br>
              <a:rPr lang="pt-BR" sz="2500" dirty="0">
                <a:latin typeface="Arial Black" panose="020B0A04020102020204" pitchFamily="34" charset="0"/>
              </a:rPr>
            </a:br>
            <a:r>
              <a:rPr lang="pt-BR" sz="2500" dirty="0">
                <a:latin typeface="Arial Black" panose="020B0A04020102020204" pitchFamily="34" charset="0"/>
              </a:rPr>
              <a:t>LOA – LEI ORÇAMENTÁRIA ANUAL: O que é e para que serve?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B244AE-3D2C-4BB8-A352-FBEFF0091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16258"/>
            <a:ext cx="9603275" cy="48533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LOA é o planejamento financeiro de um ano, que transforma as metas do governo em números para arrecadar e gastar com serviços públicos.”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cap="all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mostra quanto o município vai arrecadar (impostos, taxas, transferências) e como esse dinheiro será gasto (saúde, educação, obras, etc.), serve para autorizar A ARRECADAÇÃO E GASTAR RECURSOS, distribuir O DINHEIRO ENTRE AS SECRETARIAS, PROGRAMAS E PROJETOS e garantir o controle e transparência</a:t>
            </a:r>
            <a:r>
              <a:rPr lang="pt-BR" b="1" cap="al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571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AD187-1A1E-4584-B615-32B70224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27719"/>
          </a:xfrm>
        </p:spPr>
        <p:txBody>
          <a:bodyPr/>
          <a:lstStyle/>
          <a:p>
            <a:pPr algn="ctr"/>
            <a:r>
              <a:rPr lang="pt-BR" b="1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D8C62B-28F6-4026-83E9-048910819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8" y="558745"/>
            <a:ext cx="12226799" cy="228292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54548D-C893-42C8-A925-D0E8AB2F29BD}"/>
              </a:ext>
            </a:extLst>
          </p:cNvPr>
          <p:cNvSpPr/>
          <p:nvPr/>
        </p:nvSpPr>
        <p:spPr>
          <a:xfrm>
            <a:off x="13888" y="3332525"/>
            <a:ext cx="119155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Esse indicador  mede a quantidade de atendimentos personalizados realizados pelo NAECAP. Ele reflete o compromisso do município com o cuidado à saúde mental e o acompanhamento individualizado de pacientes que necessitam de suporte psicológico e terapêutico contínuo.</a:t>
            </a:r>
          </a:p>
          <a:p>
            <a:endParaRPr lang="pt-BR" b="1" dirty="0"/>
          </a:p>
          <a:p>
            <a:pPr algn="just"/>
            <a:r>
              <a:rPr lang="pt-BR" b="1" dirty="0"/>
              <a:t>A projeção aponta crescimento de 9.520 atendimentos em 2026 para 11.137 em 2029, evidenciando o esforço da administração municipal em ampliar e fortalecer a oferta de atendimentos.</a:t>
            </a:r>
          </a:p>
        </p:txBody>
      </p:sp>
    </p:spTree>
    <p:extLst>
      <p:ext uri="{BB962C8B-B14F-4D97-AF65-F5344CB8AC3E}">
        <p14:creationId xmlns:p14="http://schemas.microsoft.com/office/powerpoint/2010/main" val="4273477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laca branca com letras pretas&#10;&#10;Descrição gerada automaticamente com confiança média">
            <a:extLst>
              <a:ext uri="{FF2B5EF4-FFF2-40B4-BE49-F238E27FC236}">
                <a16:creationId xmlns:a16="http://schemas.microsoft.com/office/drawing/2014/main" id="{BCC4568F-0579-49DE-8AF8-5FF2B758A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774" y="2198151"/>
            <a:ext cx="3981450" cy="169545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D141D83-7F35-4A22-9B74-CAB2E4AAB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292" y="4237230"/>
            <a:ext cx="762870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2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Duvidas e Perguntas, pode ser enviadas </a:t>
            </a:r>
          </a:p>
          <a:p>
            <a:pPr algn="ctr" eaLnBrk="1" hangingPunct="1">
              <a:defRPr/>
            </a:pPr>
            <a:r>
              <a:rPr lang="pt-BR" sz="2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para o e-mail:</a:t>
            </a:r>
          </a:p>
          <a:p>
            <a:pPr algn="ctr" eaLnBrk="1" hangingPunct="1">
              <a:defRPr/>
            </a:pPr>
            <a:r>
              <a:rPr lang="pt-BR" sz="2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contabilidade@pedreira.sp.gov.br</a:t>
            </a:r>
            <a:endParaRPr lang="pt-BR" sz="20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r>
              <a:rPr lang="pt-BR" sz="20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juridico.planejamento@pedreira.sp.gov.br</a:t>
            </a:r>
            <a:endParaRPr lang="pt-BR" sz="20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ctr" eaLnBrk="1" hangingPunct="1">
              <a:defRPr/>
            </a:pPr>
            <a:endParaRPr lang="pt-BR" sz="2400" b="1" dirty="0">
              <a:ln w="6350">
                <a:noFill/>
              </a:ln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pic>
        <p:nvPicPr>
          <p:cNvPr id="11" name="Picture 1" descr="C:\Users\FINANC\Downloads\kisspng-financial-accounting-service-financial-statement-a-financial-accounting-5b1e3b0294cfc9.8034294615287078426096.png">
            <a:extLst>
              <a:ext uri="{FF2B5EF4-FFF2-40B4-BE49-F238E27FC236}">
                <a16:creationId xmlns:a16="http://schemas.microsoft.com/office/drawing/2014/main" id="{D1723846-4D10-4828-ACE0-45E5DC3FA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576" y="1825545"/>
            <a:ext cx="525059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F5677EE-5151-4C94-A3D9-41A28D127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7854" y="251292"/>
            <a:ext cx="9342705" cy="16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18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601043F-C0F3-4EF0-968F-3FCC1D5C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6127"/>
            <a:ext cx="11805136" cy="21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8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02133"/>
            <a:ext cx="9605635" cy="1494587"/>
          </a:xfrm>
        </p:spPr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5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fundamento</a:t>
            </a:r>
            <a:r>
              <a:rPr lang="pt-BR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Legal</a:t>
            </a:r>
            <a: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1440" y="1615440"/>
            <a:ext cx="9691525" cy="5040427"/>
          </a:xfrm>
        </p:spPr>
        <p:txBody>
          <a:bodyPr anchor="ctr">
            <a:normAutofit fontScale="47500" lnSpcReduction="20000"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b="1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 "/>
                <a:ea typeface="+mj-ea"/>
                <a:cs typeface="+mj-cs"/>
              </a:rPr>
              <a:t>Constituição Federal de 1988 - Art. 165. Leis de iniciativa do Poder Executivo estabelecerão: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200" b="1" cap="all" dirty="0">
              <a:ln w="6350"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latin typeface="Arial "/>
              <a:ea typeface="+mj-ea"/>
              <a:cs typeface="+mj-cs"/>
            </a:endParaRPr>
          </a:p>
          <a:p>
            <a:pPr marL="0" indent="0" algn="just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200" b="1" cap="all" dirty="0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III - os orçamentos anuais. </a:t>
            </a:r>
          </a:p>
          <a:p>
            <a:pPr marL="0" indent="0" algn="just" ea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200" b="1" cap="all" dirty="0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A competência de elaboração da Lei Orçamentária anual (</a:t>
            </a:r>
            <a:r>
              <a:rPr lang="pt-BR" sz="4200" b="1" cap="all" dirty="0" err="1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LOa</a:t>
            </a:r>
            <a:r>
              <a:rPr lang="pt-BR" sz="4200" b="1" cap="all" dirty="0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)  é exclusiva do Poder Executivo. </a:t>
            </a:r>
          </a:p>
          <a:p>
            <a:pPr marL="180000" marR="0" lvl="0" indent="0" algn="just" defTabSz="914400" rtl="0" eaLnBrk="1" fontAlgn="ctr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200" b="1" u="sng" cap="all" dirty="0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§ 9º Cabe à lei complementar: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4200" b="1" cap="all" dirty="0">
                <a:ln w="6350">
                  <a:noFill/>
                </a:ln>
                <a:solidFill>
                  <a:schemeClr val="tx1"/>
                </a:solidFill>
                <a:latin typeface="Arial "/>
                <a:ea typeface="+mj-ea"/>
                <a:cs typeface="+mj-cs"/>
              </a:rPr>
              <a:t>I - dispor sobre o exercício financeiro, a vigência, os prazos, a    elaboração e a organização do plano plurianual, da lei de diretrizes orçamentárias e da lei orçamentária anual;</a:t>
            </a:r>
          </a:p>
          <a:p>
            <a:endParaRPr lang="pt-BR" dirty="0"/>
          </a:p>
        </p:txBody>
      </p:sp>
      <p:pic>
        <p:nvPicPr>
          <p:cNvPr id="7" name="Imagem 1">
            <a:extLst>
              <a:ext uri="{FF2B5EF4-FFF2-40B4-BE49-F238E27FC236}">
                <a16:creationId xmlns:a16="http://schemas.microsoft.com/office/drawing/2014/main" id="{C3811F90-CDB0-7873-01EA-D02C2B07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768" y="202133"/>
            <a:ext cx="1438386" cy="18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30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74321"/>
            <a:ext cx="9605635" cy="1259839"/>
          </a:xfrm>
        </p:spPr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5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TRANSPARÊNCIA</a:t>
            </a:r>
            <a:r>
              <a:rPr lang="pt-BR" sz="25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672" y="2010878"/>
            <a:ext cx="10082294" cy="3540704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b="1" kern="1200" cap="all" dirty="0">
                <a:ln w="6350">
                  <a:noFill/>
                </a:ln>
                <a:solidFill>
                  <a:schemeClr val="bg1"/>
                </a:solidFill>
                <a:effectLst/>
                <a:latin typeface="Arial "/>
                <a:ea typeface="+mj-ea"/>
                <a:cs typeface="+mj-cs"/>
              </a:rPr>
              <a:t>Para ter validade, ou eficácia, os atos de governo devem ser tornados públicos, sob pena de nulidade.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Arial "/>
                <a:ea typeface="+mj-ea"/>
                <a:cs typeface="+mj-cs"/>
              </a:rPr>
              <a:t>Segundo o artigo 48 da LRF, a transparência será resultante de ampla divulgação dos instrumentos de planejamento (PPA, LDO, LOA).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latin typeface="Arial "/>
              </a:rPr>
              <a:t>É parte da transparência da gestão, o incentivo à participação popular e a promoção de </a:t>
            </a:r>
            <a:r>
              <a:rPr lang="pt-BR" sz="2500" b="1" kern="1200" cap="all" dirty="0">
                <a:ln w="6350">
                  <a:noFill/>
                </a:ln>
                <a:solidFill>
                  <a:srgbClr val="FF0000"/>
                </a:solidFill>
                <a:latin typeface="Arial "/>
              </a:rPr>
              <a:t>audiências públicas</a:t>
            </a:r>
            <a:r>
              <a:rPr lang="pt-BR" sz="2500" b="1" kern="1200" cap="all" dirty="0">
                <a:ln w="6350">
                  <a:noFill/>
                </a:ln>
                <a:solidFill>
                  <a:schemeClr val="tx1"/>
                </a:solidFill>
                <a:latin typeface="Arial "/>
              </a:rPr>
              <a:t>,</a:t>
            </a: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latin typeface="Arial "/>
              </a:rPr>
              <a:t> nas fases do processo orçamentário – parágrafo único do artigo 48 da LRF.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9672704" y="136475"/>
            <a:ext cx="1444438" cy="198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7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330" y="275002"/>
            <a:ext cx="9605635" cy="1059305"/>
          </a:xfrm>
        </p:spPr>
        <p:txBody>
          <a:bodyPr>
            <a:normAutofit/>
          </a:bodyPr>
          <a:lstStyle/>
          <a:p>
            <a:pPr algn="ctr" fontAlgn="ctr"/>
            <a:b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TRANSPARÊNCIA</a:t>
            </a:r>
            <a: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1314555"/>
            <a:ext cx="9605635" cy="4442832"/>
          </a:xfrm>
        </p:spPr>
        <p:txBody>
          <a:bodyPr anchor="t"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48 – Lei C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omplem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entar nº 101/2000 (</a:t>
            </a:r>
            <a:r>
              <a:rPr lang="pt-BR" sz="1800" b="1" kern="1200" cap="all" dirty="0" err="1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lrf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“São instrumentos de transparência da gestão fiscal, aos quais será dada ampla divulgação, inclusive em meios eletrônicos de acesso público: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800" b="1" kern="1200" cap="all" dirty="0">
              <a:ln w="6350"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planos, orçamentos e leis de diretrizes orçamentárias; 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prestações de contas e o respectivo parecer prévio;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Relatório Resumido da Execução Orçamentária (RREO); </a:t>
            </a:r>
          </a:p>
          <a:p>
            <a:pPr marL="800100" lvl="1" indent="-342900" algn="just" font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t-BR" b="1" kern="1200" cap="all" dirty="0">
                <a:ln w="6350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Relatório de Gestão Fiscal (RGF).”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2026</a:t>
            </a:r>
            <a:endParaRPr lang="pt-BR" sz="9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9976428" y="234966"/>
            <a:ext cx="1291794" cy="177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13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65367"/>
            <a:ext cx="9605635" cy="1598827"/>
          </a:xfrm>
        </p:spPr>
        <p:txBody>
          <a:bodyPr>
            <a:normAutofit/>
          </a:bodyPr>
          <a:lstStyle/>
          <a:p>
            <a:pPr algn="ctr" fontAlgn="ctr"/>
            <a:br>
              <a:rPr lang="pt-BR" sz="24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t-BR" sz="2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TRANSPARÊNCIA</a:t>
            </a:r>
            <a: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6AEA2-AF86-4E38-8F51-DA47BACF5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0" y="2475914"/>
            <a:ext cx="9605635" cy="3267938"/>
          </a:xfrm>
        </p:spPr>
        <p:txBody>
          <a:bodyPr anchor="t">
            <a:noAutofit/>
          </a:bodyPr>
          <a:lstStyle/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"/>
              </a:rPr>
              <a:t>ART. 48 – Lei C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 "/>
                <a:ea typeface="+mj-ea"/>
                <a:cs typeface="+mj-cs"/>
              </a:rPr>
              <a:t>omplem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"/>
              </a:rPr>
              <a:t>entar nº 101/2000 (</a:t>
            </a:r>
            <a:r>
              <a:rPr lang="pt-BR" sz="1800" b="1" kern="1200" cap="all" dirty="0" err="1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"/>
              </a:rPr>
              <a:t>lrf</a:t>
            </a:r>
            <a:r>
              <a:rPr lang="pt-BR" sz="1800" b="1" kern="1200" cap="all" dirty="0">
                <a:ln w="6350"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"/>
              </a:rPr>
              <a:t>):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PARAGRAFO ÚNICO: A transparência será assegurada também mediante: </a:t>
            </a:r>
          </a:p>
          <a:p>
            <a:pPr marL="0" indent="0" algn="just" font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i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– incentivo à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latin typeface="Arial "/>
              </a:rPr>
              <a:t>participação popular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e realização de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latin typeface="Arial "/>
              </a:rPr>
              <a:t>audiências públicas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latin typeface="Arial "/>
              </a:rPr>
              <a:t>,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"/>
              </a:rPr>
              <a:t> durante os processos de elaboração e discussão dos planos, lei de diretrizes orçamentárias e </a:t>
            </a:r>
            <a:r>
              <a:rPr lang="pt-BR" sz="1800" b="1" kern="1200" cap="all" dirty="0">
                <a:ln w="6350">
                  <a:noFill/>
                </a:ln>
                <a:solidFill>
                  <a:srgbClr val="FF0000"/>
                </a:solidFill>
                <a:latin typeface="Arial "/>
              </a:rPr>
              <a:t>orçamentos</a:t>
            </a:r>
            <a:r>
              <a:rPr lang="pt-BR" sz="1800" b="1" kern="1200" cap="all" dirty="0">
                <a:ln w="6350">
                  <a:noFill/>
                </a:ln>
                <a:solidFill>
                  <a:schemeClr val="tx1"/>
                </a:solidFill>
                <a:latin typeface="Arial "/>
              </a:rPr>
              <a:t>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3C733DD-9AC9-4DBF-84F2-ABC583D4D6C0}"/>
              </a:ext>
            </a:extLst>
          </p:cNvPr>
          <p:cNvSpPr txBox="1"/>
          <p:nvPr/>
        </p:nvSpPr>
        <p:spPr>
          <a:xfrm>
            <a:off x="7924200" y="5817175"/>
            <a:ext cx="410445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altLang="pt-BR" sz="950" b="1" dirty="0">
                <a:solidFill>
                  <a:srgbClr val="283214"/>
                </a:solidFill>
                <a:latin typeface="Arial" pitchFamily="34" charset="0"/>
                <a:cs typeface="Arial" pitchFamily="34" charset="0"/>
              </a:rPr>
              <a:t>Elaboração da Lei Orçamentária Anual (LOA) 2026</a:t>
            </a:r>
            <a:endParaRPr lang="pt-BR" sz="95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D2E4B2-C140-EC79-0313-8F1939751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7811" r="23982" b="7269"/>
          <a:stretch/>
        </p:blipFill>
        <p:spPr bwMode="auto">
          <a:xfrm>
            <a:off x="10085298" y="234965"/>
            <a:ext cx="1781770" cy="245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31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5E40-537B-4F48-91B9-E29F22F1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496" y="0"/>
            <a:ext cx="6527115" cy="2089361"/>
          </a:xfrm>
        </p:spPr>
        <p:txBody>
          <a:bodyPr anchor="ctr">
            <a:normAutofit/>
          </a:bodyPr>
          <a:lstStyle/>
          <a:p>
            <a:pPr algn="ctr" fontAlgn="ctr"/>
            <a:r>
              <a:rPr lang="pt-BR" sz="2800" b="1" dirty="0">
                <a:ln w="6350">
                  <a:noFill/>
                </a:ln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Audiência obrigatórias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AD5CDD6B-B24F-47DA-ADB7-843DE0865838}"/>
              </a:ext>
            </a:extLst>
          </p:cNvPr>
          <p:cNvSpPr/>
          <p:nvPr/>
        </p:nvSpPr>
        <p:spPr>
          <a:xfrm>
            <a:off x="2970925" y="2280301"/>
            <a:ext cx="6336705" cy="89228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skerville Old Face" panose="02020602080505020303" pitchFamily="18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B507B0E-AACC-4D3F-83F0-D2812D0F79E9}"/>
              </a:ext>
            </a:extLst>
          </p:cNvPr>
          <p:cNvSpPr/>
          <p:nvPr/>
        </p:nvSpPr>
        <p:spPr>
          <a:xfrm>
            <a:off x="2970924" y="3470648"/>
            <a:ext cx="6336705" cy="89228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askerville Old Face" panose="02020602080505020303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FA7AD6-08F6-4989-A899-439673C75CEA}"/>
              </a:ext>
            </a:extLst>
          </p:cNvPr>
          <p:cNvSpPr txBox="1"/>
          <p:nvPr/>
        </p:nvSpPr>
        <p:spPr>
          <a:xfrm>
            <a:off x="2970924" y="2358863"/>
            <a:ext cx="6268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all" dirty="0">
                <a:ln w="6350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Audiência Pública na fase de elaboração (Executivo) </a:t>
            </a:r>
            <a:r>
              <a:rPr lang="pt-BR" sz="1200" b="1" cap="all" dirty="0">
                <a:ln w="635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iniciativa exclusiva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F83F435-5559-4EA1-BBE0-1DA21DCE43C5}"/>
              </a:ext>
            </a:extLst>
          </p:cNvPr>
          <p:cNvSpPr txBox="1"/>
          <p:nvPr/>
        </p:nvSpPr>
        <p:spPr>
          <a:xfrm>
            <a:off x="2970924" y="3560462"/>
            <a:ext cx="6085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cap="all" dirty="0">
                <a:ln w="6350">
                  <a:noFill/>
                </a:ln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Audiência Pública na fase de aprovação (Legislativo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709E89D9-9880-49E9-87A2-B24B17DC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39" y="2183941"/>
            <a:ext cx="1123458" cy="112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EC2882-32E4-4BDD-8695-EADE2845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6" y="3301998"/>
            <a:ext cx="11813447" cy="28244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400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ordem, tem-se primeiro a </a:t>
            </a:r>
            <a:r>
              <a:rPr lang="pt-BR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do PPA</a:t>
            </a: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como ferramenta de médio prazo, onde devem ser descritos os objetivos e programas para os próximos quatro anos. Em seguida, </a:t>
            </a:r>
            <a:r>
              <a:rPr lang="pt-BR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elabora-se a LDO</a:t>
            </a: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buscando ser um elo entre as diretrizes do PPA e a LOA, na medida que norteia sua elaboração. Por fim, </a:t>
            </a:r>
            <a:r>
              <a:rPr lang="pt-BR" sz="24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LOA</a:t>
            </a:r>
            <a:r>
              <a:rPr lang="pt-BR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prevê e executa as políticas públicas segundo os programas descritos no PPA.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5D891C-D4C9-4AA1-B11B-8B2B18CCA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6" y="-2"/>
            <a:ext cx="11813447" cy="33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84170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5751</TotalTime>
  <Words>2270</Words>
  <Application>Microsoft Office PowerPoint</Application>
  <PresentationFormat>Widescreen</PresentationFormat>
  <Paragraphs>221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Algerian</vt:lpstr>
      <vt:lpstr>Aria black</vt:lpstr>
      <vt:lpstr>Arial</vt:lpstr>
      <vt:lpstr>Arial </vt:lpstr>
      <vt:lpstr>Arial Black</vt:lpstr>
      <vt:lpstr>Arial Nova</vt:lpstr>
      <vt:lpstr>Baskerville Old Face</vt:lpstr>
      <vt:lpstr>Century Gothic</vt:lpstr>
      <vt:lpstr>Tahoma</vt:lpstr>
      <vt:lpstr>Wingdings</vt:lpstr>
      <vt:lpstr>Wingdings 3</vt:lpstr>
      <vt:lpstr>Fatia</vt:lpstr>
      <vt:lpstr>            Audiência Pública ELABORAÇÃO DA LEI ORÇAMENTÁRIA ANUAL LOA 2026</vt:lpstr>
      <vt:lpstr> Qual a importância da audiência Pública?</vt:lpstr>
      <vt:lpstr> LOA – LEI ORÇAMENTÁRIA ANUAL: O que é e para que serve?</vt:lpstr>
      <vt:lpstr> fundamento Legal </vt:lpstr>
      <vt:lpstr> TRANSPARÊNCIA </vt:lpstr>
      <vt:lpstr> TRANSPARÊNCIA </vt:lpstr>
      <vt:lpstr> TRANSPARÊNCIA </vt:lpstr>
      <vt:lpstr>Audiência obrigatórias</vt:lpstr>
      <vt:lpstr>Apresentação do PowerPoint</vt:lpstr>
      <vt:lpstr>De forma resumida, pode-se dizer que a LOA estima as receitas e fixa as despesas da administração pública uma vez que estabelece:</vt:lpstr>
      <vt:lpstr>         Princípio do Equilíbrio</vt:lpstr>
      <vt:lpstr>compõe o orçamento do município:</vt:lpstr>
      <vt:lpstr>ORÇAMENTO por órgãos</vt:lpstr>
      <vt:lpstr>RECEITAS ORÇAMENTÁRIAS   </vt:lpstr>
      <vt:lpstr>Receitas ORÇAMENTÁRIAS</vt:lpstr>
      <vt:lpstr>Valores por unidades orçamentárias</vt:lpstr>
      <vt:lpstr>Valores por unidades orçamentárias</vt:lpstr>
      <vt:lpstr>Valores por unidades orçamentárias</vt:lpstr>
      <vt:lpstr>VALORES POR CATEGORIA ECONÔMICA</vt:lpstr>
      <vt:lpstr>INDICADORES O QUE É?</vt:lpstr>
      <vt:lpstr>Meio ambiente – principais indicadores</vt:lpstr>
      <vt:lpstr>Apresentação do PowerPoint</vt:lpstr>
      <vt:lpstr>Apresentação do PowerPoint</vt:lpstr>
      <vt:lpstr>Ciência e tecnologia - principais indicadores</vt:lpstr>
      <vt:lpstr>SERVIÇOS URBANOS - principais indicadores</vt:lpstr>
      <vt:lpstr>Apresentação do PowerPoint</vt:lpstr>
      <vt:lpstr>Educação – Principais Indicadores</vt:lpstr>
      <vt:lpstr>Apresentação do PowerPoint</vt:lpstr>
      <vt:lpstr>Saúde – principais indicadores </vt:lpstr>
      <vt:lpstr>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On-Line Avaliação das Metas Fiscais  Lei de Diretrizes Orçamentária</dc:title>
  <dc:creator>Sergio Vernin (GOVBR CPQ - DME Gerencia de Servicos)</dc:creator>
  <cp:lastModifiedBy>Marcio Olivari</cp:lastModifiedBy>
  <cp:revision>278</cp:revision>
  <cp:lastPrinted>2024-09-18T17:49:17Z</cp:lastPrinted>
  <dcterms:created xsi:type="dcterms:W3CDTF">2022-02-13T00:35:34Z</dcterms:created>
  <dcterms:modified xsi:type="dcterms:W3CDTF">2025-10-07T11:49:46Z</dcterms:modified>
</cp:coreProperties>
</file>