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handoutMasterIdLst>
    <p:handoutMasterId r:id="rId64"/>
  </p:handoutMasterIdLst>
  <p:sldIdLst>
    <p:sldId id="256" r:id="rId2"/>
    <p:sldId id="324" r:id="rId3"/>
    <p:sldId id="325" r:id="rId4"/>
    <p:sldId id="328" r:id="rId5"/>
    <p:sldId id="327" r:id="rId6"/>
    <p:sldId id="329" r:id="rId7"/>
    <p:sldId id="333" r:id="rId8"/>
    <p:sldId id="496" r:id="rId9"/>
    <p:sldId id="257" r:id="rId10"/>
    <p:sldId id="445" r:id="rId11"/>
    <p:sldId id="258" r:id="rId12"/>
    <p:sldId id="494" r:id="rId13"/>
    <p:sldId id="386" r:id="rId14"/>
    <p:sldId id="387" r:id="rId15"/>
    <p:sldId id="259" r:id="rId16"/>
    <p:sldId id="260" r:id="rId17"/>
    <p:sldId id="261" r:id="rId18"/>
    <p:sldId id="263" r:id="rId19"/>
    <p:sldId id="265" r:id="rId20"/>
    <p:sldId id="429" r:id="rId21"/>
    <p:sldId id="267" r:id="rId22"/>
    <p:sldId id="268" r:id="rId23"/>
    <p:sldId id="269" r:id="rId24"/>
    <p:sldId id="271" r:id="rId25"/>
    <p:sldId id="400" r:id="rId26"/>
    <p:sldId id="273" r:id="rId27"/>
    <p:sldId id="403" r:id="rId28"/>
    <p:sldId id="389" r:id="rId29"/>
    <p:sldId id="402" r:id="rId30"/>
    <p:sldId id="493" r:id="rId31"/>
    <p:sldId id="275" r:id="rId32"/>
    <p:sldId id="396" r:id="rId33"/>
    <p:sldId id="508" r:id="rId34"/>
    <p:sldId id="507" r:id="rId35"/>
    <p:sldId id="506" r:id="rId36"/>
    <p:sldId id="509" r:id="rId37"/>
    <p:sldId id="512" r:id="rId38"/>
    <p:sldId id="511" r:id="rId39"/>
    <p:sldId id="510" r:id="rId40"/>
    <p:sldId id="514" r:id="rId41"/>
    <p:sldId id="407" r:id="rId42"/>
    <p:sldId id="497" r:id="rId43"/>
    <p:sldId id="498" r:id="rId44"/>
    <p:sldId id="522" r:id="rId45"/>
    <p:sldId id="524" r:id="rId46"/>
    <p:sldId id="442" r:id="rId47"/>
    <p:sldId id="499" r:id="rId48"/>
    <p:sldId id="500" r:id="rId49"/>
    <p:sldId id="501" r:id="rId50"/>
    <p:sldId id="502" r:id="rId51"/>
    <p:sldId id="519" r:id="rId52"/>
    <p:sldId id="503" r:id="rId53"/>
    <p:sldId id="504" r:id="rId54"/>
    <p:sldId id="515" r:id="rId55"/>
    <p:sldId id="516" r:id="rId56"/>
    <p:sldId id="517" r:id="rId57"/>
    <p:sldId id="518" r:id="rId58"/>
    <p:sldId id="520" r:id="rId59"/>
    <p:sldId id="521" r:id="rId60"/>
    <p:sldId id="330" r:id="rId61"/>
    <p:sldId id="523" r:id="rId62"/>
  </p:sldIdLst>
  <p:sldSz cx="18288000" cy="10287000"/>
  <p:notesSz cx="6799263" cy="9929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Elisa B. Vanini" initials="MV" lastIdx="1" clrIdx="0">
    <p:extLst>
      <p:ext uri="{19B8F6BF-5375-455C-9EA6-DF929625EA0E}">
        <p15:presenceInfo xmlns:p15="http://schemas.microsoft.com/office/powerpoint/2012/main" userId="8d88ba1db0687f11" providerId="Windows Live"/>
      </p:ext>
    </p:extLst>
  </p:cmAuthor>
  <p:cmAuthor id="2" name="Maiara Tássia Thomazine de Oliveira" initials="MTTdO" lastIdx="1" clrIdx="1">
    <p:extLst>
      <p:ext uri="{19B8F6BF-5375-455C-9EA6-DF929625EA0E}">
        <p15:presenceInfo xmlns:p15="http://schemas.microsoft.com/office/powerpoint/2012/main" userId="Maiara Tássia Thomazine de Olive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42" d="100"/>
          <a:sy n="42" d="100"/>
        </p:scale>
        <p:origin x="768" y="56"/>
      </p:cViewPr>
      <p:guideLst/>
    </p:cSldViewPr>
  </p:slideViewPr>
  <p:notesTextViewPr>
    <p:cViewPr>
      <p:scale>
        <a:sx n="1" d="1"/>
        <a:sy n="1" d="1"/>
      </p:scale>
      <p:origin x="0" y="0"/>
    </p:cViewPr>
  </p:notesTextViewPr>
  <p:sorterViewPr>
    <p:cViewPr>
      <p:scale>
        <a:sx n="100" d="100"/>
        <a:sy n="100" d="100"/>
      </p:scale>
      <p:origin x="0" y="-290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tupevasp-my.sharepoint.com/personal/lucas_dino_itupeva_sp_gov_br/Documents/zzz.%20Parte%20Lucas%20presta&#231;&#227;o%2014.02.25/Presta&#231;&#227;o%20de%20contas/Absenteismo%203quadri%20-%20aten&#231;&#227;o%20especializad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MIARQBKP\DEPARTAMENTOS$\Sa&#250;de\Diretoria\Planejamento\PRESTA&#199;&#195;O%20DE%20CONTAS\2024\3&#186;%20Quadrimestre%202024\Presta&#231;&#227;o%20de%20contas%20-%20parte%20Lucas\Absenteismo%203quadri%20-%20aten&#231;&#227;o%20especializad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81888842569559E-2"/>
          <c:y val="4.1187719789456158E-2"/>
          <c:w val="0.92389396160276838"/>
          <c:h val="0.82515110271741654"/>
        </c:manualLayout>
      </c:layout>
      <c:barChart>
        <c:barDir val="col"/>
        <c:grouping val="clustered"/>
        <c:varyColors val="0"/>
        <c:ser>
          <c:idx val="0"/>
          <c:order val="0"/>
          <c:tx>
            <c:strRef>
              <c:f>'2024'!$A$14</c:f>
              <c:strCache>
                <c:ptCount val="1"/>
                <c:pt idx="0">
                  <c:v>Setembro</c:v>
                </c:pt>
              </c:strCache>
            </c:strRef>
          </c:tx>
          <c:spPr>
            <a:solidFill>
              <a:schemeClr val="accent1"/>
            </a:solidFill>
            <a:ln>
              <a:noFill/>
            </a:ln>
            <a:effectLst/>
          </c:spPr>
          <c:invertIfNegative val="0"/>
          <c:dLbls>
            <c:dLbl>
              <c:idx val="0"/>
              <c:layout>
                <c:manualLayout>
                  <c:x val="-8.9846710706775898E-2"/>
                  <c:y val="-9.98620331312346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35-4501-906C-F0241BD46A63}"/>
                </c:ext>
              </c:extLst>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'2024'!$B$14</c:f>
              <c:numCache>
                <c:formatCode>#,##0.00</c:formatCode>
                <c:ptCount val="1"/>
                <c:pt idx="0">
                  <c:v>765555.27</c:v>
                </c:pt>
              </c:numCache>
            </c:numRef>
          </c:val>
          <c:extLst>
            <c:ext xmlns:c16="http://schemas.microsoft.com/office/drawing/2014/chart" uri="{C3380CC4-5D6E-409C-BE32-E72D297353CC}">
              <c16:uniqueId val="{00000000-ACD2-4A9F-913F-D7ECBFD7B48A}"/>
            </c:ext>
          </c:extLst>
        </c:ser>
        <c:ser>
          <c:idx val="1"/>
          <c:order val="1"/>
          <c:tx>
            <c:strRef>
              <c:f>'2024'!$A$15</c:f>
              <c:strCache>
                <c:ptCount val="1"/>
                <c:pt idx="0">
                  <c:v>Outubro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'2024'!$B$15</c:f>
              <c:numCache>
                <c:formatCode>#,##0.00</c:formatCode>
                <c:ptCount val="1"/>
                <c:pt idx="0">
                  <c:v>777648.48</c:v>
                </c:pt>
              </c:numCache>
            </c:numRef>
          </c:val>
          <c:extLst>
            <c:ext xmlns:c16="http://schemas.microsoft.com/office/drawing/2014/chart" uri="{C3380CC4-5D6E-409C-BE32-E72D297353CC}">
              <c16:uniqueId val="{00000001-ACD2-4A9F-913F-D7ECBFD7B48A}"/>
            </c:ext>
          </c:extLst>
        </c:ser>
        <c:ser>
          <c:idx val="2"/>
          <c:order val="2"/>
          <c:tx>
            <c:strRef>
              <c:f>'2024'!$A$16</c:f>
              <c:strCache>
                <c:ptCount val="1"/>
                <c:pt idx="0">
                  <c:v>Novembro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'2024'!$B$16</c:f>
              <c:numCache>
                <c:formatCode>#,##0.00</c:formatCode>
                <c:ptCount val="1"/>
                <c:pt idx="0">
                  <c:v>604670.18000000005</c:v>
                </c:pt>
              </c:numCache>
            </c:numRef>
          </c:val>
          <c:extLst>
            <c:ext xmlns:c16="http://schemas.microsoft.com/office/drawing/2014/chart" uri="{C3380CC4-5D6E-409C-BE32-E72D297353CC}">
              <c16:uniqueId val="{00000002-ACD2-4A9F-913F-D7ECBFD7B48A}"/>
            </c:ext>
          </c:extLst>
        </c:ser>
        <c:ser>
          <c:idx val="3"/>
          <c:order val="3"/>
          <c:tx>
            <c:strRef>
              <c:f>'2024'!$A$17</c:f>
              <c:strCache>
                <c:ptCount val="1"/>
                <c:pt idx="0">
                  <c:v>Dezembro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'2024'!$B$17</c:f>
              <c:numCache>
                <c:formatCode>#,##0.00</c:formatCode>
                <c:ptCount val="1"/>
                <c:pt idx="0">
                  <c:v>336143.67</c:v>
                </c:pt>
              </c:numCache>
            </c:numRef>
          </c:val>
          <c:extLst>
            <c:ext xmlns:c16="http://schemas.microsoft.com/office/drawing/2014/chart" uri="{C3380CC4-5D6E-409C-BE32-E72D297353CC}">
              <c16:uniqueId val="{00000003-ACD2-4A9F-913F-D7ECBFD7B48A}"/>
            </c:ext>
          </c:extLst>
        </c:ser>
        <c:dLbls>
          <c:dLblPos val="outEnd"/>
          <c:showLegendKey val="0"/>
          <c:showVal val="1"/>
          <c:showCatName val="0"/>
          <c:showSerName val="0"/>
          <c:showPercent val="0"/>
          <c:showBubbleSize val="0"/>
        </c:dLbls>
        <c:gapWidth val="219"/>
        <c:overlap val="-27"/>
        <c:axId val="1857095872"/>
        <c:axId val="1857102528"/>
      </c:barChart>
      <c:catAx>
        <c:axId val="1857095872"/>
        <c:scaling>
          <c:orientation val="minMax"/>
        </c:scaling>
        <c:delete val="1"/>
        <c:axPos val="b"/>
        <c:numFmt formatCode="General" sourceLinked="1"/>
        <c:majorTickMark val="none"/>
        <c:minorTickMark val="none"/>
        <c:tickLblPos val="nextTo"/>
        <c:crossAx val="1857102528"/>
        <c:crosses val="autoZero"/>
        <c:auto val="1"/>
        <c:lblAlgn val="ctr"/>
        <c:lblOffset val="100"/>
        <c:noMultiLvlLbl val="0"/>
      </c:catAx>
      <c:valAx>
        <c:axId val="18571025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857095872"/>
        <c:crosses val="autoZero"/>
        <c:crossBetween val="between"/>
      </c:valAx>
      <c:spPr>
        <a:noFill/>
        <a:ln w="25400">
          <a:noFill/>
        </a:ln>
        <a:effectLst/>
      </c:spPr>
    </c:plotArea>
    <c:legend>
      <c:legendPos val="b"/>
      <c:layout>
        <c:manualLayout>
          <c:xMode val="edge"/>
          <c:yMode val="edge"/>
          <c:x val="0.16980914682801712"/>
          <c:y val="0.88169069724615112"/>
          <c:w val="0.70571126803734907"/>
          <c:h val="8.8350692814478493E-2"/>
        </c:manualLayout>
      </c:layout>
      <c:overlay val="0"/>
      <c:spPr>
        <a:noFill/>
        <a:ln>
          <a:noFill/>
        </a:ln>
        <a:effectLst/>
      </c:spPr>
      <c:txPr>
        <a:bodyPr rot="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81888842569559E-2"/>
          <c:y val="4.1187719789456158E-2"/>
          <c:w val="0.92389396160276838"/>
          <c:h val="0.82515110271741654"/>
        </c:manualLayout>
      </c:layout>
      <c:barChart>
        <c:barDir val="col"/>
        <c:grouping val="clustered"/>
        <c:varyColors val="0"/>
        <c:ser>
          <c:idx val="0"/>
          <c:order val="0"/>
          <c:tx>
            <c:strRef>
              <c:f>'2024'!$A$14</c:f>
              <c:strCache>
                <c:ptCount val="1"/>
                <c:pt idx="0">
                  <c:v>Setembro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'2024'!$B$14</c:f>
              <c:numCache>
                <c:formatCode>#,##0.00</c:formatCode>
                <c:ptCount val="1"/>
                <c:pt idx="0">
                  <c:v>92210.85</c:v>
                </c:pt>
              </c:numCache>
            </c:numRef>
          </c:val>
          <c:extLst>
            <c:ext xmlns:c16="http://schemas.microsoft.com/office/drawing/2014/chart" uri="{C3380CC4-5D6E-409C-BE32-E72D297353CC}">
              <c16:uniqueId val="{00000001-E0C3-4B13-934A-1CEF1EC64E87}"/>
            </c:ext>
          </c:extLst>
        </c:ser>
        <c:ser>
          <c:idx val="1"/>
          <c:order val="1"/>
          <c:tx>
            <c:strRef>
              <c:f>'2024'!$A$15</c:f>
              <c:strCache>
                <c:ptCount val="1"/>
                <c:pt idx="0">
                  <c:v>Outubro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'2024'!$B$15</c:f>
              <c:numCache>
                <c:formatCode>#,##0.00</c:formatCode>
                <c:ptCount val="1"/>
                <c:pt idx="0">
                  <c:v>77787.66</c:v>
                </c:pt>
              </c:numCache>
            </c:numRef>
          </c:val>
          <c:extLst>
            <c:ext xmlns:c16="http://schemas.microsoft.com/office/drawing/2014/chart" uri="{C3380CC4-5D6E-409C-BE32-E72D297353CC}">
              <c16:uniqueId val="{00000002-E0C3-4B13-934A-1CEF1EC64E87}"/>
            </c:ext>
          </c:extLst>
        </c:ser>
        <c:ser>
          <c:idx val="2"/>
          <c:order val="2"/>
          <c:tx>
            <c:strRef>
              <c:f>'2024'!$A$16</c:f>
              <c:strCache>
                <c:ptCount val="1"/>
                <c:pt idx="0">
                  <c:v>Novembro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'2024'!$B$16</c:f>
              <c:numCache>
                <c:formatCode>#,##0.00</c:formatCode>
                <c:ptCount val="1"/>
                <c:pt idx="0">
                  <c:v>79965.099999999991</c:v>
                </c:pt>
              </c:numCache>
            </c:numRef>
          </c:val>
          <c:extLst>
            <c:ext xmlns:c16="http://schemas.microsoft.com/office/drawing/2014/chart" uri="{C3380CC4-5D6E-409C-BE32-E72D297353CC}">
              <c16:uniqueId val="{00000003-E0C3-4B13-934A-1CEF1EC64E87}"/>
            </c:ext>
          </c:extLst>
        </c:ser>
        <c:ser>
          <c:idx val="3"/>
          <c:order val="3"/>
          <c:tx>
            <c:strRef>
              <c:f>'2024'!$A$17</c:f>
              <c:strCache>
                <c:ptCount val="1"/>
                <c:pt idx="0">
                  <c:v>Dezembro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'2024'!$B$17</c:f>
              <c:numCache>
                <c:formatCode>#,##0.00</c:formatCode>
                <c:ptCount val="1"/>
                <c:pt idx="0">
                  <c:v>72325.790000000008</c:v>
                </c:pt>
              </c:numCache>
            </c:numRef>
          </c:val>
          <c:extLst>
            <c:ext xmlns:c16="http://schemas.microsoft.com/office/drawing/2014/chart" uri="{C3380CC4-5D6E-409C-BE32-E72D297353CC}">
              <c16:uniqueId val="{00000004-E0C3-4B13-934A-1CEF1EC64E87}"/>
            </c:ext>
          </c:extLst>
        </c:ser>
        <c:dLbls>
          <c:dLblPos val="outEnd"/>
          <c:showLegendKey val="0"/>
          <c:showVal val="1"/>
          <c:showCatName val="0"/>
          <c:showSerName val="0"/>
          <c:showPercent val="0"/>
          <c:showBubbleSize val="0"/>
        </c:dLbls>
        <c:gapWidth val="219"/>
        <c:overlap val="-27"/>
        <c:axId val="1857095872"/>
        <c:axId val="1857102528"/>
      </c:barChart>
      <c:catAx>
        <c:axId val="1857095872"/>
        <c:scaling>
          <c:orientation val="minMax"/>
        </c:scaling>
        <c:delete val="1"/>
        <c:axPos val="b"/>
        <c:numFmt formatCode="General" sourceLinked="1"/>
        <c:majorTickMark val="none"/>
        <c:minorTickMark val="none"/>
        <c:tickLblPos val="nextTo"/>
        <c:crossAx val="1857102528"/>
        <c:crosses val="autoZero"/>
        <c:auto val="1"/>
        <c:lblAlgn val="ctr"/>
        <c:lblOffset val="100"/>
        <c:noMultiLvlLbl val="0"/>
      </c:catAx>
      <c:valAx>
        <c:axId val="18571025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85709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pt-BR"/>
              <a:t>CONSULTAS AGENDADAS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pt-B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E233-4963-B982-13767CDB50C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E233-4963-B982-13767CDB50C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E233-4963-B982-13767CDB50C0}"/>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Planilha2!$A$2:$A$4</c:f>
              <c:strCache>
                <c:ptCount val="3"/>
                <c:pt idx="0">
                  <c:v>CROSS</c:v>
                </c:pt>
                <c:pt idx="1">
                  <c:v>SERVIÇO PRÓPRIO</c:v>
                </c:pt>
                <c:pt idx="2">
                  <c:v>SERVIÇO COMPRADO</c:v>
                </c:pt>
              </c:strCache>
            </c:strRef>
          </c:cat>
          <c:val>
            <c:numRef>
              <c:f>Planilha2!$B$2:$B$4</c:f>
              <c:numCache>
                <c:formatCode>General</c:formatCode>
                <c:ptCount val="3"/>
                <c:pt idx="0">
                  <c:v>1156</c:v>
                </c:pt>
                <c:pt idx="1">
                  <c:v>8891</c:v>
                </c:pt>
                <c:pt idx="2">
                  <c:v>2762</c:v>
                </c:pt>
              </c:numCache>
            </c:numRef>
          </c:val>
          <c:extLst>
            <c:ext xmlns:c16="http://schemas.microsoft.com/office/drawing/2014/chart" uri="{C3380CC4-5D6E-409C-BE32-E72D297353CC}">
              <c16:uniqueId val="{00000006-E233-4963-B982-13767CDB50C0}"/>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pt-BR"/>
              <a:t>EXAMES DE ALTA E MÉDIA COMPLEXIDADE AGENDADOS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pt-B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628A-489D-86CF-A43CE91D8EA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628A-489D-86CF-A43CE91D8EA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628A-489D-86CF-A43CE91D8EA7}"/>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Planilha2!$D$2:$D$4</c:f>
              <c:strCache>
                <c:ptCount val="3"/>
                <c:pt idx="0">
                  <c:v>CROSS</c:v>
                </c:pt>
                <c:pt idx="1">
                  <c:v>SERVIÇO PRÓPRIO</c:v>
                </c:pt>
                <c:pt idx="2">
                  <c:v>SERVIÇO COMPRADO</c:v>
                </c:pt>
              </c:strCache>
            </c:strRef>
          </c:cat>
          <c:val>
            <c:numRef>
              <c:f>Planilha2!$E$2:$E$4</c:f>
              <c:numCache>
                <c:formatCode>General</c:formatCode>
                <c:ptCount val="3"/>
                <c:pt idx="0">
                  <c:v>1851</c:v>
                </c:pt>
                <c:pt idx="1">
                  <c:v>3259</c:v>
                </c:pt>
                <c:pt idx="2">
                  <c:v>6473</c:v>
                </c:pt>
              </c:numCache>
            </c:numRef>
          </c:val>
          <c:extLst>
            <c:ext xmlns:c16="http://schemas.microsoft.com/office/drawing/2014/chart" uri="{C3380CC4-5D6E-409C-BE32-E72D297353CC}">
              <c16:uniqueId val="{00000006-628A-489D-86CF-A43CE91D8EA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FCE03-B113-4DD5-9ACE-F7DC58197C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pt-BR"/>
        </a:p>
      </dgm:t>
    </dgm:pt>
    <dgm:pt modelId="{A569F451-0044-42B5-841C-25ECAC2EED7C}">
      <dgm:prSet phldrT="[Texto]"/>
      <dgm:spPr/>
      <dgm:t>
        <a:bodyPr/>
        <a:lstStyle/>
        <a:p>
          <a:r>
            <a:rPr lang="pt-BR" dirty="0"/>
            <a:t>R$</a:t>
          </a:r>
        </a:p>
      </dgm:t>
    </dgm:pt>
    <dgm:pt modelId="{F170E54F-2D4A-4ADF-9652-C0C27FE127DD}" type="parTrans" cxnId="{71E9CC42-B955-431C-9116-81D9848F973B}">
      <dgm:prSet/>
      <dgm:spPr/>
      <dgm:t>
        <a:bodyPr/>
        <a:lstStyle/>
        <a:p>
          <a:endParaRPr lang="pt-BR"/>
        </a:p>
      </dgm:t>
    </dgm:pt>
    <dgm:pt modelId="{9EFB7640-2F48-4F73-B9F5-AD692EF628F7}" type="sibTrans" cxnId="{71E9CC42-B955-431C-9116-81D9848F973B}">
      <dgm:prSet/>
      <dgm:spPr/>
      <dgm:t>
        <a:bodyPr/>
        <a:lstStyle/>
        <a:p>
          <a:endParaRPr lang="pt-BR"/>
        </a:p>
      </dgm:t>
    </dgm:pt>
    <dgm:pt modelId="{6C3E7526-6384-4A54-B585-F99616B37204}">
      <dgm:prSet phldrT="[Texto]" custT="1"/>
      <dgm:spPr/>
      <dgm:t>
        <a:bodyPr/>
        <a:lstStyle/>
        <a:p>
          <a:r>
            <a:rPr lang="pt-BR" sz="4000" u="sng" dirty="0"/>
            <a:t>MUNICIPAL</a:t>
          </a:r>
        </a:p>
        <a:p>
          <a:r>
            <a:rPr lang="pt-BR" sz="4000" dirty="0"/>
            <a:t>R$  1.820.711,87</a:t>
          </a:r>
        </a:p>
      </dgm:t>
    </dgm:pt>
    <dgm:pt modelId="{89A27FDE-0C45-4F90-B5E3-B7EF64E3CE66}" type="parTrans" cxnId="{2322D2E3-0D0B-4B02-8027-1F08F82C7291}">
      <dgm:prSet/>
      <dgm:spPr/>
      <dgm:t>
        <a:bodyPr/>
        <a:lstStyle/>
        <a:p>
          <a:endParaRPr lang="pt-BR"/>
        </a:p>
      </dgm:t>
    </dgm:pt>
    <dgm:pt modelId="{42FD7762-552E-436C-8A39-F953AD63E20D}" type="sibTrans" cxnId="{2322D2E3-0D0B-4B02-8027-1F08F82C7291}">
      <dgm:prSet/>
      <dgm:spPr/>
      <dgm:t>
        <a:bodyPr/>
        <a:lstStyle/>
        <a:p>
          <a:endParaRPr lang="pt-BR"/>
        </a:p>
      </dgm:t>
    </dgm:pt>
    <dgm:pt modelId="{B6E05CB4-F9FD-459B-B11A-58704218A87E}">
      <dgm:prSet phldrT="[Texto]" custT="1"/>
      <dgm:spPr/>
      <dgm:t>
        <a:bodyPr/>
        <a:lstStyle/>
        <a:p>
          <a:r>
            <a:rPr lang="pt-BR" sz="4000" u="sng" dirty="0"/>
            <a:t>FEDERAL</a:t>
          </a:r>
        </a:p>
        <a:p>
          <a:r>
            <a:rPr lang="pt-BR" sz="4000" dirty="0"/>
            <a:t>R$ 10.673.270,95</a:t>
          </a:r>
        </a:p>
      </dgm:t>
    </dgm:pt>
    <dgm:pt modelId="{525ABE24-918E-4237-8856-36D5D2A536F5}" type="parTrans" cxnId="{A43A154C-B493-451D-837D-71960E6DDA4D}">
      <dgm:prSet/>
      <dgm:spPr/>
      <dgm:t>
        <a:bodyPr/>
        <a:lstStyle/>
        <a:p>
          <a:endParaRPr lang="pt-BR"/>
        </a:p>
      </dgm:t>
    </dgm:pt>
    <dgm:pt modelId="{9F4A780B-3294-4E5F-8B84-FF8B4623982A}" type="sibTrans" cxnId="{A43A154C-B493-451D-837D-71960E6DDA4D}">
      <dgm:prSet/>
      <dgm:spPr/>
      <dgm:t>
        <a:bodyPr/>
        <a:lstStyle/>
        <a:p>
          <a:endParaRPr lang="pt-BR"/>
        </a:p>
      </dgm:t>
    </dgm:pt>
    <dgm:pt modelId="{9E676217-942B-472B-8CAD-17A50B9D1D14}">
      <dgm:prSet phldrT="[Texto]" custT="1"/>
      <dgm:spPr/>
      <dgm:t>
        <a:bodyPr/>
        <a:lstStyle/>
        <a:p>
          <a:r>
            <a:rPr lang="pt-BR" sz="4000" u="sng" dirty="0"/>
            <a:t>ESTADUAL</a:t>
          </a:r>
        </a:p>
        <a:p>
          <a:r>
            <a:rPr lang="pt-BR" sz="4000" dirty="0"/>
            <a:t>R$ 1.096.926,45</a:t>
          </a:r>
        </a:p>
      </dgm:t>
    </dgm:pt>
    <dgm:pt modelId="{54FFA052-34E4-43A6-AE89-9B7C43E9AD74}" type="parTrans" cxnId="{0FD44400-49BD-4C9B-8FF8-976561B5FC57}">
      <dgm:prSet/>
      <dgm:spPr/>
      <dgm:t>
        <a:bodyPr/>
        <a:lstStyle/>
        <a:p>
          <a:endParaRPr lang="pt-BR"/>
        </a:p>
      </dgm:t>
    </dgm:pt>
    <dgm:pt modelId="{13AA6E4D-E9DC-47A6-A6E1-FE2825EC950A}" type="sibTrans" cxnId="{0FD44400-49BD-4C9B-8FF8-976561B5FC57}">
      <dgm:prSet/>
      <dgm:spPr/>
      <dgm:t>
        <a:bodyPr/>
        <a:lstStyle/>
        <a:p>
          <a:endParaRPr lang="pt-BR"/>
        </a:p>
      </dgm:t>
    </dgm:pt>
    <dgm:pt modelId="{43A52E4C-FB40-432B-9E34-1D0629563C9C}">
      <dgm:prSet phldrT="[Texto]" custT="1"/>
      <dgm:spPr/>
      <dgm:t>
        <a:bodyPr/>
        <a:lstStyle/>
        <a:p>
          <a:r>
            <a:rPr lang="pt-BR" sz="4000" u="sng" dirty="0"/>
            <a:t>APLICAÇÕES</a:t>
          </a:r>
          <a:r>
            <a:rPr lang="pt-BR" sz="4000" dirty="0"/>
            <a:t> </a:t>
          </a:r>
        </a:p>
        <a:p>
          <a:r>
            <a:rPr lang="pt-BR" sz="4000" dirty="0"/>
            <a:t>R$ 629.593,98</a:t>
          </a:r>
        </a:p>
      </dgm:t>
    </dgm:pt>
    <dgm:pt modelId="{5B598A52-ABD6-4A17-B50E-34579B8F88E8}" type="parTrans" cxnId="{131CBDB9-0AED-4ECE-92E3-585FC23B39FB}">
      <dgm:prSet/>
      <dgm:spPr/>
      <dgm:t>
        <a:bodyPr/>
        <a:lstStyle/>
        <a:p>
          <a:endParaRPr lang="pt-BR"/>
        </a:p>
      </dgm:t>
    </dgm:pt>
    <dgm:pt modelId="{DDB99096-7474-423A-9B40-3DFBBB5653D6}" type="sibTrans" cxnId="{131CBDB9-0AED-4ECE-92E3-585FC23B39FB}">
      <dgm:prSet/>
      <dgm:spPr/>
      <dgm:t>
        <a:bodyPr/>
        <a:lstStyle/>
        <a:p>
          <a:endParaRPr lang="pt-BR"/>
        </a:p>
      </dgm:t>
    </dgm:pt>
    <dgm:pt modelId="{CAB02C58-0ABF-4BCA-B91B-9A1BEED0A822}" type="pres">
      <dgm:prSet presAssocID="{4FCFCE03-B113-4DD5-9ACE-F7DC58197C5C}" presName="diagram" presStyleCnt="0">
        <dgm:presLayoutVars>
          <dgm:chMax val="1"/>
          <dgm:dir/>
          <dgm:animLvl val="ctr"/>
          <dgm:resizeHandles val="exact"/>
        </dgm:presLayoutVars>
      </dgm:prSet>
      <dgm:spPr/>
    </dgm:pt>
    <dgm:pt modelId="{67F930C4-C559-4A5F-980F-D42B513908B8}" type="pres">
      <dgm:prSet presAssocID="{4FCFCE03-B113-4DD5-9ACE-F7DC58197C5C}" presName="matrix" presStyleCnt="0"/>
      <dgm:spPr/>
    </dgm:pt>
    <dgm:pt modelId="{0CCFB155-CE07-48A5-8A75-0F9A989E66DA}" type="pres">
      <dgm:prSet presAssocID="{4FCFCE03-B113-4DD5-9ACE-F7DC58197C5C}" presName="tile1" presStyleLbl="node1" presStyleIdx="0" presStyleCnt="4"/>
      <dgm:spPr/>
    </dgm:pt>
    <dgm:pt modelId="{FE01179F-2CBC-4FBA-A5B2-718E830F1575}" type="pres">
      <dgm:prSet presAssocID="{4FCFCE03-B113-4DD5-9ACE-F7DC58197C5C}" presName="tile1text" presStyleLbl="node1" presStyleIdx="0" presStyleCnt="4">
        <dgm:presLayoutVars>
          <dgm:chMax val="0"/>
          <dgm:chPref val="0"/>
          <dgm:bulletEnabled val="1"/>
        </dgm:presLayoutVars>
      </dgm:prSet>
      <dgm:spPr/>
    </dgm:pt>
    <dgm:pt modelId="{BF69712D-FDD9-40DD-BF2F-ECB2B0154962}" type="pres">
      <dgm:prSet presAssocID="{4FCFCE03-B113-4DD5-9ACE-F7DC58197C5C}" presName="tile2" presStyleLbl="node1" presStyleIdx="1" presStyleCnt="4"/>
      <dgm:spPr/>
    </dgm:pt>
    <dgm:pt modelId="{25F9CC9F-3EC5-47AB-97E2-D46936F1CB53}" type="pres">
      <dgm:prSet presAssocID="{4FCFCE03-B113-4DD5-9ACE-F7DC58197C5C}" presName="tile2text" presStyleLbl="node1" presStyleIdx="1" presStyleCnt="4">
        <dgm:presLayoutVars>
          <dgm:chMax val="0"/>
          <dgm:chPref val="0"/>
          <dgm:bulletEnabled val="1"/>
        </dgm:presLayoutVars>
      </dgm:prSet>
      <dgm:spPr/>
    </dgm:pt>
    <dgm:pt modelId="{4F534060-64D6-4294-BE40-95B2099A5946}" type="pres">
      <dgm:prSet presAssocID="{4FCFCE03-B113-4DD5-9ACE-F7DC58197C5C}" presName="tile3" presStyleLbl="node1" presStyleIdx="2" presStyleCnt="4"/>
      <dgm:spPr/>
    </dgm:pt>
    <dgm:pt modelId="{E8801BF0-0387-444C-950B-7FE2ADF811D1}" type="pres">
      <dgm:prSet presAssocID="{4FCFCE03-B113-4DD5-9ACE-F7DC58197C5C}" presName="tile3text" presStyleLbl="node1" presStyleIdx="2" presStyleCnt="4">
        <dgm:presLayoutVars>
          <dgm:chMax val="0"/>
          <dgm:chPref val="0"/>
          <dgm:bulletEnabled val="1"/>
        </dgm:presLayoutVars>
      </dgm:prSet>
      <dgm:spPr/>
    </dgm:pt>
    <dgm:pt modelId="{D3D314F9-57C7-4D9A-BB3F-8CB5E40A7FE8}" type="pres">
      <dgm:prSet presAssocID="{4FCFCE03-B113-4DD5-9ACE-F7DC58197C5C}" presName="tile4" presStyleLbl="node1" presStyleIdx="3" presStyleCnt="4"/>
      <dgm:spPr/>
    </dgm:pt>
    <dgm:pt modelId="{05C736AC-257F-4358-8607-8B51C011E7F1}" type="pres">
      <dgm:prSet presAssocID="{4FCFCE03-B113-4DD5-9ACE-F7DC58197C5C}" presName="tile4text" presStyleLbl="node1" presStyleIdx="3" presStyleCnt="4">
        <dgm:presLayoutVars>
          <dgm:chMax val="0"/>
          <dgm:chPref val="0"/>
          <dgm:bulletEnabled val="1"/>
        </dgm:presLayoutVars>
      </dgm:prSet>
      <dgm:spPr/>
    </dgm:pt>
    <dgm:pt modelId="{5C37D090-14C4-47DB-9CA5-84F9ADFEEEDD}" type="pres">
      <dgm:prSet presAssocID="{4FCFCE03-B113-4DD5-9ACE-F7DC58197C5C}" presName="centerTile" presStyleLbl="fgShp" presStyleIdx="0" presStyleCnt="1" custScaleX="173958">
        <dgm:presLayoutVars>
          <dgm:chMax val="0"/>
          <dgm:chPref val="0"/>
        </dgm:presLayoutVars>
      </dgm:prSet>
      <dgm:spPr/>
    </dgm:pt>
  </dgm:ptLst>
  <dgm:cxnLst>
    <dgm:cxn modelId="{0FD44400-49BD-4C9B-8FF8-976561B5FC57}" srcId="{A569F451-0044-42B5-841C-25ECAC2EED7C}" destId="{9E676217-942B-472B-8CAD-17A50B9D1D14}" srcOrd="2" destOrd="0" parTransId="{54FFA052-34E4-43A6-AE89-9B7C43E9AD74}" sibTransId="{13AA6E4D-E9DC-47A6-A6E1-FE2825EC950A}"/>
    <dgm:cxn modelId="{B8B29218-AEDA-470E-8ED4-6C1E52328441}" type="presOf" srcId="{6C3E7526-6384-4A54-B585-F99616B37204}" destId="{0CCFB155-CE07-48A5-8A75-0F9A989E66DA}" srcOrd="0" destOrd="0" presId="urn:microsoft.com/office/officeart/2005/8/layout/matrix1"/>
    <dgm:cxn modelId="{41F8B41F-27F3-401F-8136-88C1BE3715C1}" type="presOf" srcId="{B6E05CB4-F9FD-459B-B11A-58704218A87E}" destId="{25F9CC9F-3EC5-47AB-97E2-D46936F1CB53}" srcOrd="1" destOrd="0" presId="urn:microsoft.com/office/officeart/2005/8/layout/matrix1"/>
    <dgm:cxn modelId="{71E9CC42-B955-431C-9116-81D9848F973B}" srcId="{4FCFCE03-B113-4DD5-9ACE-F7DC58197C5C}" destId="{A569F451-0044-42B5-841C-25ECAC2EED7C}" srcOrd="0" destOrd="0" parTransId="{F170E54F-2D4A-4ADF-9652-C0C27FE127DD}" sibTransId="{9EFB7640-2F48-4F73-B9F5-AD692EF628F7}"/>
    <dgm:cxn modelId="{8FF5D645-68EE-4177-8EC7-6490A4CF2943}" type="presOf" srcId="{B6E05CB4-F9FD-459B-B11A-58704218A87E}" destId="{BF69712D-FDD9-40DD-BF2F-ECB2B0154962}" srcOrd="0" destOrd="0" presId="urn:microsoft.com/office/officeart/2005/8/layout/matrix1"/>
    <dgm:cxn modelId="{A43A154C-B493-451D-837D-71960E6DDA4D}" srcId="{A569F451-0044-42B5-841C-25ECAC2EED7C}" destId="{B6E05CB4-F9FD-459B-B11A-58704218A87E}" srcOrd="1" destOrd="0" parTransId="{525ABE24-918E-4237-8856-36D5D2A536F5}" sibTransId="{9F4A780B-3294-4E5F-8B84-FF8B4623982A}"/>
    <dgm:cxn modelId="{934A408D-F75F-4B87-82D0-DD89871B2541}" type="presOf" srcId="{A569F451-0044-42B5-841C-25ECAC2EED7C}" destId="{5C37D090-14C4-47DB-9CA5-84F9ADFEEEDD}" srcOrd="0" destOrd="0" presId="urn:microsoft.com/office/officeart/2005/8/layout/matrix1"/>
    <dgm:cxn modelId="{93DAA591-C6A8-4858-9383-44E00015C8B0}" type="presOf" srcId="{43A52E4C-FB40-432B-9E34-1D0629563C9C}" destId="{05C736AC-257F-4358-8607-8B51C011E7F1}" srcOrd="1" destOrd="0" presId="urn:microsoft.com/office/officeart/2005/8/layout/matrix1"/>
    <dgm:cxn modelId="{49A07DA6-B452-4CF5-AC94-0C0CCF6B0E58}" type="presOf" srcId="{4FCFCE03-B113-4DD5-9ACE-F7DC58197C5C}" destId="{CAB02C58-0ABF-4BCA-B91B-9A1BEED0A822}" srcOrd="0" destOrd="0" presId="urn:microsoft.com/office/officeart/2005/8/layout/matrix1"/>
    <dgm:cxn modelId="{131CBDB9-0AED-4ECE-92E3-585FC23B39FB}" srcId="{A569F451-0044-42B5-841C-25ECAC2EED7C}" destId="{43A52E4C-FB40-432B-9E34-1D0629563C9C}" srcOrd="3" destOrd="0" parTransId="{5B598A52-ABD6-4A17-B50E-34579B8F88E8}" sibTransId="{DDB99096-7474-423A-9B40-3DFBBB5653D6}"/>
    <dgm:cxn modelId="{1F9633C8-FCB8-4F27-9DCC-30626715DB76}" type="presOf" srcId="{43A52E4C-FB40-432B-9E34-1D0629563C9C}" destId="{D3D314F9-57C7-4D9A-BB3F-8CB5E40A7FE8}" srcOrd="0" destOrd="0" presId="urn:microsoft.com/office/officeart/2005/8/layout/matrix1"/>
    <dgm:cxn modelId="{7271DED5-D07E-463A-9896-F8F067B0B86B}" type="presOf" srcId="{9E676217-942B-472B-8CAD-17A50B9D1D14}" destId="{4F534060-64D6-4294-BE40-95B2099A5946}" srcOrd="0" destOrd="0" presId="urn:microsoft.com/office/officeart/2005/8/layout/matrix1"/>
    <dgm:cxn modelId="{2322D2E3-0D0B-4B02-8027-1F08F82C7291}" srcId="{A569F451-0044-42B5-841C-25ECAC2EED7C}" destId="{6C3E7526-6384-4A54-B585-F99616B37204}" srcOrd="0" destOrd="0" parTransId="{89A27FDE-0C45-4F90-B5E3-B7EF64E3CE66}" sibTransId="{42FD7762-552E-436C-8A39-F953AD63E20D}"/>
    <dgm:cxn modelId="{55826EE4-0099-4A86-A344-3891165853E7}" type="presOf" srcId="{6C3E7526-6384-4A54-B585-F99616B37204}" destId="{FE01179F-2CBC-4FBA-A5B2-718E830F1575}" srcOrd="1" destOrd="0" presId="urn:microsoft.com/office/officeart/2005/8/layout/matrix1"/>
    <dgm:cxn modelId="{4A812BF8-B789-45E6-A7E3-C7A83D7DAD53}" type="presOf" srcId="{9E676217-942B-472B-8CAD-17A50B9D1D14}" destId="{E8801BF0-0387-444C-950B-7FE2ADF811D1}" srcOrd="1" destOrd="0" presId="urn:microsoft.com/office/officeart/2005/8/layout/matrix1"/>
    <dgm:cxn modelId="{0D40E3FE-FF46-487D-B060-B98D03BDC8EF}" type="presParOf" srcId="{CAB02C58-0ABF-4BCA-B91B-9A1BEED0A822}" destId="{67F930C4-C559-4A5F-980F-D42B513908B8}" srcOrd="0" destOrd="0" presId="urn:microsoft.com/office/officeart/2005/8/layout/matrix1"/>
    <dgm:cxn modelId="{46B597B3-D499-4468-B863-9E704A8AF410}" type="presParOf" srcId="{67F930C4-C559-4A5F-980F-D42B513908B8}" destId="{0CCFB155-CE07-48A5-8A75-0F9A989E66DA}" srcOrd="0" destOrd="0" presId="urn:microsoft.com/office/officeart/2005/8/layout/matrix1"/>
    <dgm:cxn modelId="{E9892A70-824C-4D7F-AFB5-75C75FD92B74}" type="presParOf" srcId="{67F930C4-C559-4A5F-980F-D42B513908B8}" destId="{FE01179F-2CBC-4FBA-A5B2-718E830F1575}" srcOrd="1" destOrd="0" presId="urn:microsoft.com/office/officeart/2005/8/layout/matrix1"/>
    <dgm:cxn modelId="{B827E016-7DA7-405B-954F-D60F515AB2E6}" type="presParOf" srcId="{67F930C4-C559-4A5F-980F-D42B513908B8}" destId="{BF69712D-FDD9-40DD-BF2F-ECB2B0154962}" srcOrd="2" destOrd="0" presId="urn:microsoft.com/office/officeart/2005/8/layout/matrix1"/>
    <dgm:cxn modelId="{E8F8B92F-B609-4B88-8970-B49EA0503BAF}" type="presParOf" srcId="{67F930C4-C559-4A5F-980F-D42B513908B8}" destId="{25F9CC9F-3EC5-47AB-97E2-D46936F1CB53}" srcOrd="3" destOrd="0" presId="urn:microsoft.com/office/officeart/2005/8/layout/matrix1"/>
    <dgm:cxn modelId="{D293C286-FD19-412F-9405-BBE19D2B123A}" type="presParOf" srcId="{67F930C4-C559-4A5F-980F-D42B513908B8}" destId="{4F534060-64D6-4294-BE40-95B2099A5946}" srcOrd="4" destOrd="0" presId="urn:microsoft.com/office/officeart/2005/8/layout/matrix1"/>
    <dgm:cxn modelId="{8443B4DD-3ED7-4E7D-BE5C-1EBBE83781FD}" type="presParOf" srcId="{67F930C4-C559-4A5F-980F-D42B513908B8}" destId="{E8801BF0-0387-444C-950B-7FE2ADF811D1}" srcOrd="5" destOrd="0" presId="urn:microsoft.com/office/officeart/2005/8/layout/matrix1"/>
    <dgm:cxn modelId="{02C59849-BFFA-438C-B803-F5F6D75932AE}" type="presParOf" srcId="{67F930C4-C559-4A5F-980F-D42B513908B8}" destId="{D3D314F9-57C7-4D9A-BB3F-8CB5E40A7FE8}" srcOrd="6" destOrd="0" presId="urn:microsoft.com/office/officeart/2005/8/layout/matrix1"/>
    <dgm:cxn modelId="{948C651C-4015-4E77-A9BB-18FC71887F36}" type="presParOf" srcId="{67F930C4-C559-4A5F-980F-D42B513908B8}" destId="{05C736AC-257F-4358-8607-8B51C011E7F1}" srcOrd="7" destOrd="0" presId="urn:microsoft.com/office/officeart/2005/8/layout/matrix1"/>
    <dgm:cxn modelId="{70974A30-8A3C-450E-8C4E-485A64BD61E0}" type="presParOf" srcId="{CAB02C58-0ABF-4BCA-B91B-9A1BEED0A822}" destId="{5C37D090-14C4-47DB-9CA5-84F9ADFEEED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CFCE03-B113-4DD5-9ACE-F7DC58197C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pt-BR"/>
        </a:p>
      </dgm:t>
    </dgm:pt>
    <dgm:pt modelId="{A569F451-0044-42B5-841C-25ECAC2EED7C}">
      <dgm:prSet phldrT="[Texto]"/>
      <dgm:spPr/>
      <dgm:t>
        <a:bodyPr/>
        <a:lstStyle/>
        <a:p>
          <a:r>
            <a:rPr lang="pt-BR" dirty="0"/>
            <a:t>R$</a:t>
          </a:r>
        </a:p>
      </dgm:t>
    </dgm:pt>
    <dgm:pt modelId="{F170E54F-2D4A-4ADF-9652-C0C27FE127DD}" type="parTrans" cxnId="{71E9CC42-B955-431C-9116-81D9848F973B}">
      <dgm:prSet/>
      <dgm:spPr/>
      <dgm:t>
        <a:bodyPr/>
        <a:lstStyle/>
        <a:p>
          <a:endParaRPr lang="pt-BR"/>
        </a:p>
      </dgm:t>
    </dgm:pt>
    <dgm:pt modelId="{9EFB7640-2F48-4F73-B9F5-AD692EF628F7}" type="sibTrans" cxnId="{71E9CC42-B955-431C-9116-81D9848F973B}">
      <dgm:prSet/>
      <dgm:spPr/>
      <dgm:t>
        <a:bodyPr/>
        <a:lstStyle/>
        <a:p>
          <a:endParaRPr lang="pt-BR"/>
        </a:p>
      </dgm:t>
    </dgm:pt>
    <dgm:pt modelId="{6C3E7526-6384-4A54-B585-F99616B37204}">
      <dgm:prSet phldrT="[Texto]" custT="1"/>
      <dgm:spPr/>
      <dgm:t>
        <a:bodyPr/>
        <a:lstStyle/>
        <a:p>
          <a:r>
            <a:rPr lang="pt-BR" sz="4000" u="sng" dirty="0"/>
            <a:t>MUNICIPAL</a:t>
          </a:r>
        </a:p>
        <a:p>
          <a:r>
            <a:rPr lang="pt-BR" sz="4000" dirty="0"/>
            <a:t>R$ 433.318,86  </a:t>
          </a:r>
        </a:p>
      </dgm:t>
    </dgm:pt>
    <dgm:pt modelId="{89A27FDE-0C45-4F90-B5E3-B7EF64E3CE66}" type="parTrans" cxnId="{2322D2E3-0D0B-4B02-8027-1F08F82C7291}">
      <dgm:prSet/>
      <dgm:spPr/>
      <dgm:t>
        <a:bodyPr/>
        <a:lstStyle/>
        <a:p>
          <a:endParaRPr lang="pt-BR"/>
        </a:p>
      </dgm:t>
    </dgm:pt>
    <dgm:pt modelId="{42FD7762-552E-436C-8A39-F953AD63E20D}" type="sibTrans" cxnId="{2322D2E3-0D0B-4B02-8027-1F08F82C7291}">
      <dgm:prSet/>
      <dgm:spPr/>
      <dgm:t>
        <a:bodyPr/>
        <a:lstStyle/>
        <a:p>
          <a:endParaRPr lang="pt-BR"/>
        </a:p>
      </dgm:t>
    </dgm:pt>
    <dgm:pt modelId="{B6E05CB4-F9FD-459B-B11A-58704218A87E}">
      <dgm:prSet phldrT="[Texto]" custT="1"/>
      <dgm:spPr/>
      <dgm:t>
        <a:bodyPr/>
        <a:lstStyle/>
        <a:p>
          <a:r>
            <a:rPr lang="pt-BR" sz="4000" u="sng" dirty="0"/>
            <a:t>FEDERAL</a:t>
          </a:r>
        </a:p>
        <a:p>
          <a:r>
            <a:rPr lang="pt-BR" sz="4000" dirty="0"/>
            <a:t>R$ 3.651.612,15</a:t>
          </a:r>
        </a:p>
      </dgm:t>
    </dgm:pt>
    <dgm:pt modelId="{525ABE24-918E-4237-8856-36D5D2A536F5}" type="parTrans" cxnId="{A43A154C-B493-451D-837D-71960E6DDA4D}">
      <dgm:prSet/>
      <dgm:spPr/>
      <dgm:t>
        <a:bodyPr/>
        <a:lstStyle/>
        <a:p>
          <a:endParaRPr lang="pt-BR"/>
        </a:p>
      </dgm:t>
    </dgm:pt>
    <dgm:pt modelId="{9F4A780B-3294-4E5F-8B84-FF8B4623982A}" type="sibTrans" cxnId="{A43A154C-B493-451D-837D-71960E6DDA4D}">
      <dgm:prSet/>
      <dgm:spPr/>
      <dgm:t>
        <a:bodyPr/>
        <a:lstStyle/>
        <a:p>
          <a:endParaRPr lang="pt-BR"/>
        </a:p>
      </dgm:t>
    </dgm:pt>
    <dgm:pt modelId="{9E676217-942B-472B-8CAD-17A50B9D1D14}">
      <dgm:prSet phldrT="[Texto]" custT="1"/>
      <dgm:spPr/>
      <dgm:t>
        <a:bodyPr/>
        <a:lstStyle/>
        <a:p>
          <a:r>
            <a:rPr lang="pt-BR" sz="4000" u="sng" dirty="0"/>
            <a:t>ESTADUAL</a:t>
          </a:r>
        </a:p>
        <a:p>
          <a:r>
            <a:rPr lang="pt-BR" sz="4000" dirty="0"/>
            <a:t>R$ 7.656,50</a:t>
          </a:r>
        </a:p>
      </dgm:t>
    </dgm:pt>
    <dgm:pt modelId="{54FFA052-34E4-43A6-AE89-9B7C43E9AD74}" type="parTrans" cxnId="{0FD44400-49BD-4C9B-8FF8-976561B5FC57}">
      <dgm:prSet/>
      <dgm:spPr/>
      <dgm:t>
        <a:bodyPr/>
        <a:lstStyle/>
        <a:p>
          <a:endParaRPr lang="pt-BR"/>
        </a:p>
      </dgm:t>
    </dgm:pt>
    <dgm:pt modelId="{13AA6E4D-E9DC-47A6-A6E1-FE2825EC950A}" type="sibTrans" cxnId="{0FD44400-49BD-4C9B-8FF8-976561B5FC57}">
      <dgm:prSet/>
      <dgm:spPr/>
      <dgm:t>
        <a:bodyPr/>
        <a:lstStyle/>
        <a:p>
          <a:endParaRPr lang="pt-BR"/>
        </a:p>
      </dgm:t>
    </dgm:pt>
    <dgm:pt modelId="{43A52E4C-FB40-432B-9E34-1D0629563C9C}">
      <dgm:prSet phldrT="[Texto]" custT="1"/>
      <dgm:spPr/>
      <dgm:t>
        <a:bodyPr/>
        <a:lstStyle/>
        <a:p>
          <a:r>
            <a:rPr lang="pt-BR" sz="4000" u="sng" dirty="0"/>
            <a:t>APLICAÇÕES</a:t>
          </a:r>
          <a:r>
            <a:rPr lang="pt-BR" sz="4000" dirty="0"/>
            <a:t> </a:t>
          </a:r>
        </a:p>
        <a:p>
          <a:r>
            <a:rPr lang="pt-BR" sz="4000" dirty="0"/>
            <a:t>R$ 262.450,26</a:t>
          </a:r>
        </a:p>
      </dgm:t>
    </dgm:pt>
    <dgm:pt modelId="{5B598A52-ABD6-4A17-B50E-34579B8F88E8}" type="parTrans" cxnId="{131CBDB9-0AED-4ECE-92E3-585FC23B39FB}">
      <dgm:prSet/>
      <dgm:spPr/>
      <dgm:t>
        <a:bodyPr/>
        <a:lstStyle/>
        <a:p>
          <a:endParaRPr lang="pt-BR"/>
        </a:p>
      </dgm:t>
    </dgm:pt>
    <dgm:pt modelId="{DDB99096-7474-423A-9B40-3DFBBB5653D6}" type="sibTrans" cxnId="{131CBDB9-0AED-4ECE-92E3-585FC23B39FB}">
      <dgm:prSet/>
      <dgm:spPr/>
      <dgm:t>
        <a:bodyPr/>
        <a:lstStyle/>
        <a:p>
          <a:endParaRPr lang="pt-BR"/>
        </a:p>
      </dgm:t>
    </dgm:pt>
    <dgm:pt modelId="{CAB02C58-0ABF-4BCA-B91B-9A1BEED0A822}" type="pres">
      <dgm:prSet presAssocID="{4FCFCE03-B113-4DD5-9ACE-F7DC58197C5C}" presName="diagram" presStyleCnt="0">
        <dgm:presLayoutVars>
          <dgm:chMax val="1"/>
          <dgm:dir/>
          <dgm:animLvl val="ctr"/>
          <dgm:resizeHandles val="exact"/>
        </dgm:presLayoutVars>
      </dgm:prSet>
      <dgm:spPr/>
    </dgm:pt>
    <dgm:pt modelId="{67F930C4-C559-4A5F-980F-D42B513908B8}" type="pres">
      <dgm:prSet presAssocID="{4FCFCE03-B113-4DD5-9ACE-F7DC58197C5C}" presName="matrix" presStyleCnt="0"/>
      <dgm:spPr/>
    </dgm:pt>
    <dgm:pt modelId="{0CCFB155-CE07-48A5-8A75-0F9A989E66DA}" type="pres">
      <dgm:prSet presAssocID="{4FCFCE03-B113-4DD5-9ACE-F7DC58197C5C}" presName="tile1" presStyleLbl="node1" presStyleIdx="0" presStyleCnt="4"/>
      <dgm:spPr/>
    </dgm:pt>
    <dgm:pt modelId="{FE01179F-2CBC-4FBA-A5B2-718E830F1575}" type="pres">
      <dgm:prSet presAssocID="{4FCFCE03-B113-4DD5-9ACE-F7DC58197C5C}" presName="tile1text" presStyleLbl="node1" presStyleIdx="0" presStyleCnt="4">
        <dgm:presLayoutVars>
          <dgm:chMax val="0"/>
          <dgm:chPref val="0"/>
          <dgm:bulletEnabled val="1"/>
        </dgm:presLayoutVars>
      </dgm:prSet>
      <dgm:spPr/>
    </dgm:pt>
    <dgm:pt modelId="{BF69712D-FDD9-40DD-BF2F-ECB2B0154962}" type="pres">
      <dgm:prSet presAssocID="{4FCFCE03-B113-4DD5-9ACE-F7DC58197C5C}" presName="tile2" presStyleLbl="node1" presStyleIdx="1" presStyleCnt="4"/>
      <dgm:spPr/>
    </dgm:pt>
    <dgm:pt modelId="{25F9CC9F-3EC5-47AB-97E2-D46936F1CB53}" type="pres">
      <dgm:prSet presAssocID="{4FCFCE03-B113-4DD5-9ACE-F7DC58197C5C}" presName="tile2text" presStyleLbl="node1" presStyleIdx="1" presStyleCnt="4">
        <dgm:presLayoutVars>
          <dgm:chMax val="0"/>
          <dgm:chPref val="0"/>
          <dgm:bulletEnabled val="1"/>
        </dgm:presLayoutVars>
      </dgm:prSet>
      <dgm:spPr/>
    </dgm:pt>
    <dgm:pt modelId="{4F534060-64D6-4294-BE40-95B2099A5946}" type="pres">
      <dgm:prSet presAssocID="{4FCFCE03-B113-4DD5-9ACE-F7DC58197C5C}" presName="tile3" presStyleLbl="node1" presStyleIdx="2" presStyleCnt="4"/>
      <dgm:spPr/>
    </dgm:pt>
    <dgm:pt modelId="{E8801BF0-0387-444C-950B-7FE2ADF811D1}" type="pres">
      <dgm:prSet presAssocID="{4FCFCE03-B113-4DD5-9ACE-F7DC58197C5C}" presName="tile3text" presStyleLbl="node1" presStyleIdx="2" presStyleCnt="4">
        <dgm:presLayoutVars>
          <dgm:chMax val="0"/>
          <dgm:chPref val="0"/>
          <dgm:bulletEnabled val="1"/>
        </dgm:presLayoutVars>
      </dgm:prSet>
      <dgm:spPr/>
    </dgm:pt>
    <dgm:pt modelId="{D3D314F9-57C7-4D9A-BB3F-8CB5E40A7FE8}" type="pres">
      <dgm:prSet presAssocID="{4FCFCE03-B113-4DD5-9ACE-F7DC58197C5C}" presName="tile4" presStyleLbl="node1" presStyleIdx="3" presStyleCnt="4"/>
      <dgm:spPr/>
    </dgm:pt>
    <dgm:pt modelId="{05C736AC-257F-4358-8607-8B51C011E7F1}" type="pres">
      <dgm:prSet presAssocID="{4FCFCE03-B113-4DD5-9ACE-F7DC58197C5C}" presName="tile4text" presStyleLbl="node1" presStyleIdx="3" presStyleCnt="4">
        <dgm:presLayoutVars>
          <dgm:chMax val="0"/>
          <dgm:chPref val="0"/>
          <dgm:bulletEnabled val="1"/>
        </dgm:presLayoutVars>
      </dgm:prSet>
      <dgm:spPr/>
    </dgm:pt>
    <dgm:pt modelId="{5C37D090-14C4-47DB-9CA5-84F9ADFEEEDD}" type="pres">
      <dgm:prSet presAssocID="{4FCFCE03-B113-4DD5-9ACE-F7DC58197C5C}" presName="centerTile" presStyleLbl="fgShp" presStyleIdx="0" presStyleCnt="1" custScaleX="173958">
        <dgm:presLayoutVars>
          <dgm:chMax val="0"/>
          <dgm:chPref val="0"/>
        </dgm:presLayoutVars>
      </dgm:prSet>
      <dgm:spPr/>
    </dgm:pt>
  </dgm:ptLst>
  <dgm:cxnLst>
    <dgm:cxn modelId="{0FD44400-49BD-4C9B-8FF8-976561B5FC57}" srcId="{A569F451-0044-42B5-841C-25ECAC2EED7C}" destId="{9E676217-942B-472B-8CAD-17A50B9D1D14}" srcOrd="2" destOrd="0" parTransId="{54FFA052-34E4-43A6-AE89-9B7C43E9AD74}" sibTransId="{13AA6E4D-E9DC-47A6-A6E1-FE2825EC950A}"/>
    <dgm:cxn modelId="{B8B29218-AEDA-470E-8ED4-6C1E52328441}" type="presOf" srcId="{6C3E7526-6384-4A54-B585-F99616B37204}" destId="{0CCFB155-CE07-48A5-8A75-0F9A989E66DA}" srcOrd="0" destOrd="0" presId="urn:microsoft.com/office/officeart/2005/8/layout/matrix1"/>
    <dgm:cxn modelId="{41F8B41F-27F3-401F-8136-88C1BE3715C1}" type="presOf" srcId="{B6E05CB4-F9FD-459B-B11A-58704218A87E}" destId="{25F9CC9F-3EC5-47AB-97E2-D46936F1CB53}" srcOrd="1" destOrd="0" presId="urn:microsoft.com/office/officeart/2005/8/layout/matrix1"/>
    <dgm:cxn modelId="{71E9CC42-B955-431C-9116-81D9848F973B}" srcId="{4FCFCE03-B113-4DD5-9ACE-F7DC58197C5C}" destId="{A569F451-0044-42B5-841C-25ECAC2EED7C}" srcOrd="0" destOrd="0" parTransId="{F170E54F-2D4A-4ADF-9652-C0C27FE127DD}" sibTransId="{9EFB7640-2F48-4F73-B9F5-AD692EF628F7}"/>
    <dgm:cxn modelId="{8FF5D645-68EE-4177-8EC7-6490A4CF2943}" type="presOf" srcId="{B6E05CB4-F9FD-459B-B11A-58704218A87E}" destId="{BF69712D-FDD9-40DD-BF2F-ECB2B0154962}" srcOrd="0" destOrd="0" presId="urn:microsoft.com/office/officeart/2005/8/layout/matrix1"/>
    <dgm:cxn modelId="{A43A154C-B493-451D-837D-71960E6DDA4D}" srcId="{A569F451-0044-42B5-841C-25ECAC2EED7C}" destId="{B6E05CB4-F9FD-459B-B11A-58704218A87E}" srcOrd="1" destOrd="0" parTransId="{525ABE24-918E-4237-8856-36D5D2A536F5}" sibTransId="{9F4A780B-3294-4E5F-8B84-FF8B4623982A}"/>
    <dgm:cxn modelId="{934A408D-F75F-4B87-82D0-DD89871B2541}" type="presOf" srcId="{A569F451-0044-42B5-841C-25ECAC2EED7C}" destId="{5C37D090-14C4-47DB-9CA5-84F9ADFEEEDD}" srcOrd="0" destOrd="0" presId="urn:microsoft.com/office/officeart/2005/8/layout/matrix1"/>
    <dgm:cxn modelId="{93DAA591-C6A8-4858-9383-44E00015C8B0}" type="presOf" srcId="{43A52E4C-FB40-432B-9E34-1D0629563C9C}" destId="{05C736AC-257F-4358-8607-8B51C011E7F1}" srcOrd="1" destOrd="0" presId="urn:microsoft.com/office/officeart/2005/8/layout/matrix1"/>
    <dgm:cxn modelId="{49A07DA6-B452-4CF5-AC94-0C0CCF6B0E58}" type="presOf" srcId="{4FCFCE03-B113-4DD5-9ACE-F7DC58197C5C}" destId="{CAB02C58-0ABF-4BCA-B91B-9A1BEED0A822}" srcOrd="0" destOrd="0" presId="urn:microsoft.com/office/officeart/2005/8/layout/matrix1"/>
    <dgm:cxn modelId="{131CBDB9-0AED-4ECE-92E3-585FC23B39FB}" srcId="{A569F451-0044-42B5-841C-25ECAC2EED7C}" destId="{43A52E4C-FB40-432B-9E34-1D0629563C9C}" srcOrd="3" destOrd="0" parTransId="{5B598A52-ABD6-4A17-B50E-34579B8F88E8}" sibTransId="{DDB99096-7474-423A-9B40-3DFBBB5653D6}"/>
    <dgm:cxn modelId="{1F9633C8-FCB8-4F27-9DCC-30626715DB76}" type="presOf" srcId="{43A52E4C-FB40-432B-9E34-1D0629563C9C}" destId="{D3D314F9-57C7-4D9A-BB3F-8CB5E40A7FE8}" srcOrd="0" destOrd="0" presId="urn:microsoft.com/office/officeart/2005/8/layout/matrix1"/>
    <dgm:cxn modelId="{7271DED5-D07E-463A-9896-F8F067B0B86B}" type="presOf" srcId="{9E676217-942B-472B-8CAD-17A50B9D1D14}" destId="{4F534060-64D6-4294-BE40-95B2099A5946}" srcOrd="0" destOrd="0" presId="urn:microsoft.com/office/officeart/2005/8/layout/matrix1"/>
    <dgm:cxn modelId="{2322D2E3-0D0B-4B02-8027-1F08F82C7291}" srcId="{A569F451-0044-42B5-841C-25ECAC2EED7C}" destId="{6C3E7526-6384-4A54-B585-F99616B37204}" srcOrd="0" destOrd="0" parTransId="{89A27FDE-0C45-4F90-B5E3-B7EF64E3CE66}" sibTransId="{42FD7762-552E-436C-8A39-F953AD63E20D}"/>
    <dgm:cxn modelId="{55826EE4-0099-4A86-A344-3891165853E7}" type="presOf" srcId="{6C3E7526-6384-4A54-B585-F99616B37204}" destId="{FE01179F-2CBC-4FBA-A5B2-718E830F1575}" srcOrd="1" destOrd="0" presId="urn:microsoft.com/office/officeart/2005/8/layout/matrix1"/>
    <dgm:cxn modelId="{4A812BF8-B789-45E6-A7E3-C7A83D7DAD53}" type="presOf" srcId="{9E676217-942B-472B-8CAD-17A50B9D1D14}" destId="{E8801BF0-0387-444C-950B-7FE2ADF811D1}" srcOrd="1" destOrd="0" presId="urn:microsoft.com/office/officeart/2005/8/layout/matrix1"/>
    <dgm:cxn modelId="{0D40E3FE-FF46-487D-B060-B98D03BDC8EF}" type="presParOf" srcId="{CAB02C58-0ABF-4BCA-B91B-9A1BEED0A822}" destId="{67F930C4-C559-4A5F-980F-D42B513908B8}" srcOrd="0" destOrd="0" presId="urn:microsoft.com/office/officeart/2005/8/layout/matrix1"/>
    <dgm:cxn modelId="{46B597B3-D499-4468-B863-9E704A8AF410}" type="presParOf" srcId="{67F930C4-C559-4A5F-980F-D42B513908B8}" destId="{0CCFB155-CE07-48A5-8A75-0F9A989E66DA}" srcOrd="0" destOrd="0" presId="urn:microsoft.com/office/officeart/2005/8/layout/matrix1"/>
    <dgm:cxn modelId="{E9892A70-824C-4D7F-AFB5-75C75FD92B74}" type="presParOf" srcId="{67F930C4-C559-4A5F-980F-D42B513908B8}" destId="{FE01179F-2CBC-4FBA-A5B2-718E830F1575}" srcOrd="1" destOrd="0" presId="urn:microsoft.com/office/officeart/2005/8/layout/matrix1"/>
    <dgm:cxn modelId="{B827E016-7DA7-405B-954F-D60F515AB2E6}" type="presParOf" srcId="{67F930C4-C559-4A5F-980F-D42B513908B8}" destId="{BF69712D-FDD9-40DD-BF2F-ECB2B0154962}" srcOrd="2" destOrd="0" presId="urn:microsoft.com/office/officeart/2005/8/layout/matrix1"/>
    <dgm:cxn modelId="{E8F8B92F-B609-4B88-8970-B49EA0503BAF}" type="presParOf" srcId="{67F930C4-C559-4A5F-980F-D42B513908B8}" destId="{25F9CC9F-3EC5-47AB-97E2-D46936F1CB53}" srcOrd="3" destOrd="0" presId="urn:microsoft.com/office/officeart/2005/8/layout/matrix1"/>
    <dgm:cxn modelId="{D293C286-FD19-412F-9405-BBE19D2B123A}" type="presParOf" srcId="{67F930C4-C559-4A5F-980F-D42B513908B8}" destId="{4F534060-64D6-4294-BE40-95B2099A5946}" srcOrd="4" destOrd="0" presId="urn:microsoft.com/office/officeart/2005/8/layout/matrix1"/>
    <dgm:cxn modelId="{8443B4DD-3ED7-4E7D-BE5C-1EBBE83781FD}" type="presParOf" srcId="{67F930C4-C559-4A5F-980F-D42B513908B8}" destId="{E8801BF0-0387-444C-950B-7FE2ADF811D1}" srcOrd="5" destOrd="0" presId="urn:microsoft.com/office/officeart/2005/8/layout/matrix1"/>
    <dgm:cxn modelId="{02C59849-BFFA-438C-B803-F5F6D75932AE}" type="presParOf" srcId="{67F930C4-C559-4A5F-980F-D42B513908B8}" destId="{D3D314F9-57C7-4D9A-BB3F-8CB5E40A7FE8}" srcOrd="6" destOrd="0" presId="urn:microsoft.com/office/officeart/2005/8/layout/matrix1"/>
    <dgm:cxn modelId="{948C651C-4015-4E77-A9BB-18FC71887F36}" type="presParOf" srcId="{67F930C4-C559-4A5F-980F-D42B513908B8}" destId="{05C736AC-257F-4358-8607-8B51C011E7F1}" srcOrd="7" destOrd="0" presId="urn:microsoft.com/office/officeart/2005/8/layout/matrix1"/>
    <dgm:cxn modelId="{70974A30-8A3C-450E-8C4E-485A64BD61E0}" type="presParOf" srcId="{CAB02C58-0ABF-4BCA-B91B-9A1BEED0A822}" destId="{5C37D090-14C4-47DB-9CA5-84F9ADFEEED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FB155-CE07-48A5-8A75-0F9A989E66DA}">
      <dsp:nvSpPr>
        <dsp:cNvPr id="0" name=""/>
        <dsp:cNvSpPr/>
      </dsp:nvSpPr>
      <dsp:spPr>
        <a:xfrm rot="16200000">
          <a:off x="1769382" y="-1769382"/>
          <a:ext cx="3428093" cy="696685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t-BR" sz="4000" u="sng" kern="1200" dirty="0"/>
            <a:t>MUNICIPAL</a:t>
          </a:r>
        </a:p>
        <a:p>
          <a:pPr marL="0" lvl="0" indent="0" algn="ctr" defTabSz="1778000">
            <a:lnSpc>
              <a:spcPct val="90000"/>
            </a:lnSpc>
            <a:spcBef>
              <a:spcPct val="0"/>
            </a:spcBef>
            <a:spcAft>
              <a:spcPct val="35000"/>
            </a:spcAft>
            <a:buNone/>
          </a:pPr>
          <a:r>
            <a:rPr lang="pt-BR" sz="4000" kern="1200" dirty="0"/>
            <a:t>R$  1.820.711,87</a:t>
          </a:r>
        </a:p>
      </dsp:txBody>
      <dsp:txXfrm rot="5400000">
        <a:off x="-1" y="1"/>
        <a:ext cx="6966857" cy="2571069"/>
      </dsp:txXfrm>
    </dsp:sp>
    <dsp:sp modelId="{BF69712D-FDD9-40DD-BF2F-ECB2B0154962}">
      <dsp:nvSpPr>
        <dsp:cNvPr id="0" name=""/>
        <dsp:cNvSpPr/>
      </dsp:nvSpPr>
      <dsp:spPr>
        <a:xfrm>
          <a:off x="6966857" y="0"/>
          <a:ext cx="6966857" cy="34280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t-BR" sz="4000" u="sng" kern="1200" dirty="0"/>
            <a:t>FEDERAL</a:t>
          </a:r>
        </a:p>
        <a:p>
          <a:pPr marL="0" lvl="0" indent="0" algn="ctr" defTabSz="1778000">
            <a:lnSpc>
              <a:spcPct val="90000"/>
            </a:lnSpc>
            <a:spcBef>
              <a:spcPct val="0"/>
            </a:spcBef>
            <a:spcAft>
              <a:spcPct val="35000"/>
            </a:spcAft>
            <a:buNone/>
          </a:pPr>
          <a:r>
            <a:rPr lang="pt-BR" sz="4000" kern="1200" dirty="0"/>
            <a:t>R$ 10.673.270,95</a:t>
          </a:r>
        </a:p>
      </dsp:txBody>
      <dsp:txXfrm>
        <a:off x="6966857" y="0"/>
        <a:ext cx="6966857" cy="2571069"/>
      </dsp:txXfrm>
    </dsp:sp>
    <dsp:sp modelId="{4F534060-64D6-4294-BE40-95B2099A5946}">
      <dsp:nvSpPr>
        <dsp:cNvPr id="0" name=""/>
        <dsp:cNvSpPr/>
      </dsp:nvSpPr>
      <dsp:spPr>
        <a:xfrm rot="10800000">
          <a:off x="0" y="3428093"/>
          <a:ext cx="6966857" cy="34280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t-BR" sz="4000" u="sng" kern="1200" dirty="0"/>
            <a:t>ESTADUAL</a:t>
          </a:r>
        </a:p>
        <a:p>
          <a:pPr marL="0" lvl="0" indent="0" algn="ctr" defTabSz="1778000">
            <a:lnSpc>
              <a:spcPct val="90000"/>
            </a:lnSpc>
            <a:spcBef>
              <a:spcPct val="0"/>
            </a:spcBef>
            <a:spcAft>
              <a:spcPct val="35000"/>
            </a:spcAft>
            <a:buNone/>
          </a:pPr>
          <a:r>
            <a:rPr lang="pt-BR" sz="4000" kern="1200" dirty="0"/>
            <a:t>R$ 1.096.926,45</a:t>
          </a:r>
        </a:p>
      </dsp:txBody>
      <dsp:txXfrm rot="10800000">
        <a:off x="0" y="4285116"/>
        <a:ext cx="6966857" cy="2571069"/>
      </dsp:txXfrm>
    </dsp:sp>
    <dsp:sp modelId="{D3D314F9-57C7-4D9A-BB3F-8CB5E40A7FE8}">
      <dsp:nvSpPr>
        <dsp:cNvPr id="0" name=""/>
        <dsp:cNvSpPr/>
      </dsp:nvSpPr>
      <dsp:spPr>
        <a:xfrm rot="5400000">
          <a:off x="8736239" y="1658711"/>
          <a:ext cx="3428093" cy="696685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t-BR" sz="4000" u="sng" kern="1200" dirty="0"/>
            <a:t>APLICAÇÕES</a:t>
          </a:r>
          <a:r>
            <a:rPr lang="pt-BR" sz="4000" kern="1200" dirty="0"/>
            <a:t> </a:t>
          </a:r>
        </a:p>
        <a:p>
          <a:pPr marL="0" lvl="0" indent="0" algn="ctr" defTabSz="1778000">
            <a:lnSpc>
              <a:spcPct val="90000"/>
            </a:lnSpc>
            <a:spcBef>
              <a:spcPct val="0"/>
            </a:spcBef>
            <a:spcAft>
              <a:spcPct val="35000"/>
            </a:spcAft>
            <a:buNone/>
          </a:pPr>
          <a:r>
            <a:rPr lang="pt-BR" sz="4000" kern="1200" dirty="0"/>
            <a:t>R$ 629.593,98</a:t>
          </a:r>
        </a:p>
      </dsp:txBody>
      <dsp:txXfrm rot="-5400000">
        <a:off x="6966856" y="4285116"/>
        <a:ext cx="6966857" cy="2571069"/>
      </dsp:txXfrm>
    </dsp:sp>
    <dsp:sp modelId="{5C37D090-14C4-47DB-9CA5-84F9ADFEEEDD}">
      <dsp:nvSpPr>
        <dsp:cNvPr id="0" name=""/>
        <dsp:cNvSpPr/>
      </dsp:nvSpPr>
      <dsp:spPr>
        <a:xfrm>
          <a:off x="3331035" y="2571069"/>
          <a:ext cx="7271643" cy="171404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kern="1200" dirty="0"/>
            <a:t>R$</a:t>
          </a:r>
        </a:p>
      </dsp:txBody>
      <dsp:txXfrm>
        <a:off x="3414708" y="2654742"/>
        <a:ext cx="7104297" cy="1546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FB155-CE07-48A5-8A75-0F9A989E66DA}">
      <dsp:nvSpPr>
        <dsp:cNvPr id="0" name=""/>
        <dsp:cNvSpPr/>
      </dsp:nvSpPr>
      <dsp:spPr>
        <a:xfrm rot="16200000">
          <a:off x="1769382" y="-1769382"/>
          <a:ext cx="3428093" cy="696685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t-BR" sz="4000" u="sng" kern="1200" dirty="0"/>
            <a:t>MUNICIPAL</a:t>
          </a:r>
        </a:p>
        <a:p>
          <a:pPr marL="0" lvl="0" indent="0" algn="ctr" defTabSz="1778000">
            <a:lnSpc>
              <a:spcPct val="90000"/>
            </a:lnSpc>
            <a:spcBef>
              <a:spcPct val="0"/>
            </a:spcBef>
            <a:spcAft>
              <a:spcPct val="35000"/>
            </a:spcAft>
            <a:buNone/>
          </a:pPr>
          <a:r>
            <a:rPr lang="pt-BR" sz="4000" kern="1200" dirty="0"/>
            <a:t>R$ 433.318,86  </a:t>
          </a:r>
        </a:p>
      </dsp:txBody>
      <dsp:txXfrm rot="5400000">
        <a:off x="-1" y="1"/>
        <a:ext cx="6966857" cy="2571069"/>
      </dsp:txXfrm>
    </dsp:sp>
    <dsp:sp modelId="{BF69712D-FDD9-40DD-BF2F-ECB2B0154962}">
      <dsp:nvSpPr>
        <dsp:cNvPr id="0" name=""/>
        <dsp:cNvSpPr/>
      </dsp:nvSpPr>
      <dsp:spPr>
        <a:xfrm>
          <a:off x="6966857" y="0"/>
          <a:ext cx="6966857" cy="34280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t-BR" sz="4000" u="sng" kern="1200" dirty="0"/>
            <a:t>FEDERAL</a:t>
          </a:r>
        </a:p>
        <a:p>
          <a:pPr marL="0" lvl="0" indent="0" algn="ctr" defTabSz="1778000">
            <a:lnSpc>
              <a:spcPct val="90000"/>
            </a:lnSpc>
            <a:spcBef>
              <a:spcPct val="0"/>
            </a:spcBef>
            <a:spcAft>
              <a:spcPct val="35000"/>
            </a:spcAft>
            <a:buNone/>
          </a:pPr>
          <a:r>
            <a:rPr lang="pt-BR" sz="4000" kern="1200" dirty="0"/>
            <a:t>R$ 3.651.612,15</a:t>
          </a:r>
        </a:p>
      </dsp:txBody>
      <dsp:txXfrm>
        <a:off x="6966857" y="0"/>
        <a:ext cx="6966857" cy="2571069"/>
      </dsp:txXfrm>
    </dsp:sp>
    <dsp:sp modelId="{4F534060-64D6-4294-BE40-95B2099A5946}">
      <dsp:nvSpPr>
        <dsp:cNvPr id="0" name=""/>
        <dsp:cNvSpPr/>
      </dsp:nvSpPr>
      <dsp:spPr>
        <a:xfrm rot="10800000">
          <a:off x="0" y="3428093"/>
          <a:ext cx="6966857" cy="34280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t-BR" sz="4000" u="sng" kern="1200" dirty="0"/>
            <a:t>ESTADUAL</a:t>
          </a:r>
        </a:p>
        <a:p>
          <a:pPr marL="0" lvl="0" indent="0" algn="ctr" defTabSz="1778000">
            <a:lnSpc>
              <a:spcPct val="90000"/>
            </a:lnSpc>
            <a:spcBef>
              <a:spcPct val="0"/>
            </a:spcBef>
            <a:spcAft>
              <a:spcPct val="35000"/>
            </a:spcAft>
            <a:buNone/>
          </a:pPr>
          <a:r>
            <a:rPr lang="pt-BR" sz="4000" kern="1200" dirty="0"/>
            <a:t>R$ 7.656,50</a:t>
          </a:r>
        </a:p>
      </dsp:txBody>
      <dsp:txXfrm rot="10800000">
        <a:off x="0" y="4285116"/>
        <a:ext cx="6966857" cy="2571069"/>
      </dsp:txXfrm>
    </dsp:sp>
    <dsp:sp modelId="{D3D314F9-57C7-4D9A-BB3F-8CB5E40A7FE8}">
      <dsp:nvSpPr>
        <dsp:cNvPr id="0" name=""/>
        <dsp:cNvSpPr/>
      </dsp:nvSpPr>
      <dsp:spPr>
        <a:xfrm rot="5400000">
          <a:off x="8736239" y="1658711"/>
          <a:ext cx="3428093" cy="696685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t-BR" sz="4000" u="sng" kern="1200" dirty="0"/>
            <a:t>APLICAÇÕES</a:t>
          </a:r>
          <a:r>
            <a:rPr lang="pt-BR" sz="4000" kern="1200" dirty="0"/>
            <a:t> </a:t>
          </a:r>
        </a:p>
        <a:p>
          <a:pPr marL="0" lvl="0" indent="0" algn="ctr" defTabSz="1778000">
            <a:lnSpc>
              <a:spcPct val="90000"/>
            </a:lnSpc>
            <a:spcBef>
              <a:spcPct val="0"/>
            </a:spcBef>
            <a:spcAft>
              <a:spcPct val="35000"/>
            </a:spcAft>
            <a:buNone/>
          </a:pPr>
          <a:r>
            <a:rPr lang="pt-BR" sz="4000" kern="1200" dirty="0"/>
            <a:t>R$ 262.450,26</a:t>
          </a:r>
        </a:p>
      </dsp:txBody>
      <dsp:txXfrm rot="-5400000">
        <a:off x="6966856" y="4285116"/>
        <a:ext cx="6966857" cy="2571069"/>
      </dsp:txXfrm>
    </dsp:sp>
    <dsp:sp modelId="{5C37D090-14C4-47DB-9CA5-84F9ADFEEEDD}">
      <dsp:nvSpPr>
        <dsp:cNvPr id="0" name=""/>
        <dsp:cNvSpPr/>
      </dsp:nvSpPr>
      <dsp:spPr>
        <a:xfrm>
          <a:off x="3331035" y="2571069"/>
          <a:ext cx="7271643" cy="171404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BR" sz="6500" kern="1200" dirty="0"/>
            <a:t>R$</a:t>
          </a:r>
        </a:p>
      </dsp:txBody>
      <dsp:txXfrm>
        <a:off x="3414708" y="2654742"/>
        <a:ext cx="7104297" cy="15467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2946094" cy="497492"/>
          </a:xfrm>
          <a:prstGeom prst="rect">
            <a:avLst/>
          </a:prstGeom>
        </p:spPr>
        <p:txBody>
          <a:bodyPr vert="horz" lIns="88212" tIns="44106" rIns="88212" bIns="44106" rtlCol="0"/>
          <a:lstStyle>
            <a:lvl1pPr algn="l">
              <a:defRPr sz="1200"/>
            </a:lvl1pPr>
          </a:lstStyle>
          <a:p>
            <a:endParaRPr lang="pt-BR"/>
          </a:p>
        </p:txBody>
      </p:sp>
      <p:sp>
        <p:nvSpPr>
          <p:cNvPr id="3" name="Espaço Reservado para Data 2"/>
          <p:cNvSpPr>
            <a:spLocks noGrp="1"/>
          </p:cNvSpPr>
          <p:nvPr>
            <p:ph type="dt" sz="quarter" idx="1"/>
          </p:nvPr>
        </p:nvSpPr>
        <p:spPr>
          <a:xfrm>
            <a:off x="3851650" y="1"/>
            <a:ext cx="2946093" cy="497492"/>
          </a:xfrm>
          <a:prstGeom prst="rect">
            <a:avLst/>
          </a:prstGeom>
        </p:spPr>
        <p:txBody>
          <a:bodyPr vert="horz" lIns="88212" tIns="44106" rIns="88212" bIns="44106" rtlCol="0"/>
          <a:lstStyle>
            <a:lvl1pPr algn="r">
              <a:defRPr sz="1200"/>
            </a:lvl1pPr>
          </a:lstStyle>
          <a:p>
            <a:fld id="{B09DA8FC-2DAC-4A34-86CF-4F414598219C}" type="datetimeFigureOut">
              <a:rPr lang="pt-BR" smtClean="0"/>
              <a:t>17/03/2025</a:t>
            </a:fld>
            <a:endParaRPr lang="pt-BR"/>
          </a:p>
        </p:txBody>
      </p:sp>
      <p:sp>
        <p:nvSpPr>
          <p:cNvPr id="4" name="Espaço Reservado para Rodapé 3"/>
          <p:cNvSpPr>
            <a:spLocks noGrp="1"/>
          </p:cNvSpPr>
          <p:nvPr>
            <p:ph type="ftr" sz="quarter" idx="2"/>
          </p:nvPr>
        </p:nvSpPr>
        <p:spPr>
          <a:xfrm>
            <a:off x="1" y="9432321"/>
            <a:ext cx="2946094" cy="497492"/>
          </a:xfrm>
          <a:prstGeom prst="rect">
            <a:avLst/>
          </a:prstGeom>
        </p:spPr>
        <p:txBody>
          <a:bodyPr vert="horz" lIns="88212" tIns="44106" rIns="88212" bIns="44106"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1650" y="9432321"/>
            <a:ext cx="2946093" cy="497492"/>
          </a:xfrm>
          <a:prstGeom prst="rect">
            <a:avLst/>
          </a:prstGeom>
        </p:spPr>
        <p:txBody>
          <a:bodyPr vert="horz" lIns="88212" tIns="44106" rIns="88212" bIns="44106" rtlCol="0" anchor="b"/>
          <a:lstStyle>
            <a:lvl1pPr algn="r">
              <a:defRPr sz="1200"/>
            </a:lvl1pPr>
          </a:lstStyle>
          <a:p>
            <a:fld id="{FF423889-004F-4E7C-8069-B17FFC7D65EA}" type="slidenum">
              <a:rPr lang="pt-BR" smtClean="0"/>
              <a:t>‹nº›</a:t>
            </a:fld>
            <a:endParaRPr lang="pt-BR"/>
          </a:p>
        </p:txBody>
      </p:sp>
    </p:spTree>
    <p:extLst>
      <p:ext uri="{BB962C8B-B14F-4D97-AF65-F5344CB8AC3E}">
        <p14:creationId xmlns:p14="http://schemas.microsoft.com/office/powerpoint/2010/main" val="600772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2"/>
            <a:ext cx="2946094" cy="497492"/>
          </a:xfrm>
          <a:prstGeom prst="rect">
            <a:avLst/>
          </a:prstGeom>
        </p:spPr>
        <p:txBody>
          <a:bodyPr vert="horz" lIns="88204" tIns="44102" rIns="88204" bIns="44102" rtlCol="0"/>
          <a:lstStyle>
            <a:lvl1pPr algn="l">
              <a:defRPr sz="1200"/>
            </a:lvl1pPr>
          </a:lstStyle>
          <a:p>
            <a:endParaRPr lang="pt-BR"/>
          </a:p>
        </p:txBody>
      </p:sp>
      <p:sp>
        <p:nvSpPr>
          <p:cNvPr id="3" name="Espaço Reservado para Data 2"/>
          <p:cNvSpPr>
            <a:spLocks noGrp="1"/>
          </p:cNvSpPr>
          <p:nvPr>
            <p:ph type="dt" idx="1"/>
          </p:nvPr>
        </p:nvSpPr>
        <p:spPr>
          <a:xfrm>
            <a:off x="3851652" y="2"/>
            <a:ext cx="2946093" cy="497492"/>
          </a:xfrm>
          <a:prstGeom prst="rect">
            <a:avLst/>
          </a:prstGeom>
        </p:spPr>
        <p:txBody>
          <a:bodyPr vert="horz" lIns="88204" tIns="44102" rIns="88204" bIns="44102" rtlCol="0"/>
          <a:lstStyle>
            <a:lvl1pPr algn="r">
              <a:defRPr sz="1200"/>
            </a:lvl1pPr>
          </a:lstStyle>
          <a:p>
            <a:fld id="{A84FF476-EE02-4350-BD5B-E03FBD50D856}" type="datetimeFigureOut">
              <a:rPr lang="pt-BR" smtClean="0"/>
              <a:t>17/03/2025</a:t>
            </a:fld>
            <a:endParaRPr lang="pt-BR"/>
          </a:p>
        </p:txBody>
      </p:sp>
      <p:sp>
        <p:nvSpPr>
          <p:cNvPr id="4" name="Espaço Reservado para Imagem de Slide 3"/>
          <p:cNvSpPr>
            <a:spLocks noGrp="1" noRot="1" noChangeAspect="1"/>
          </p:cNvSpPr>
          <p:nvPr>
            <p:ph type="sldImg" idx="2"/>
          </p:nvPr>
        </p:nvSpPr>
        <p:spPr>
          <a:xfrm>
            <a:off x="422275" y="1241425"/>
            <a:ext cx="5956300" cy="3351213"/>
          </a:xfrm>
          <a:prstGeom prst="rect">
            <a:avLst/>
          </a:prstGeom>
          <a:noFill/>
          <a:ln w="12700">
            <a:solidFill>
              <a:prstClr val="black"/>
            </a:solidFill>
          </a:ln>
        </p:spPr>
        <p:txBody>
          <a:bodyPr vert="horz" lIns="88204" tIns="44102" rIns="88204" bIns="44102" rtlCol="0" anchor="ctr"/>
          <a:lstStyle/>
          <a:p>
            <a:endParaRPr lang="pt-BR"/>
          </a:p>
        </p:txBody>
      </p:sp>
      <p:sp>
        <p:nvSpPr>
          <p:cNvPr id="5" name="Espaço Reservado para Anotações 4"/>
          <p:cNvSpPr>
            <a:spLocks noGrp="1"/>
          </p:cNvSpPr>
          <p:nvPr>
            <p:ph type="body" sz="quarter" idx="3"/>
          </p:nvPr>
        </p:nvSpPr>
        <p:spPr>
          <a:xfrm>
            <a:off x="680686" y="4779311"/>
            <a:ext cx="5439410" cy="3909084"/>
          </a:xfrm>
          <a:prstGeom prst="rect">
            <a:avLst/>
          </a:prstGeom>
        </p:spPr>
        <p:txBody>
          <a:bodyPr vert="horz" lIns="88204" tIns="44102" rIns="88204" bIns="44102"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2" y="9432321"/>
            <a:ext cx="2946094" cy="497492"/>
          </a:xfrm>
          <a:prstGeom prst="rect">
            <a:avLst/>
          </a:prstGeom>
        </p:spPr>
        <p:txBody>
          <a:bodyPr vert="horz" lIns="88204" tIns="44102" rIns="88204" bIns="44102"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1652" y="9432321"/>
            <a:ext cx="2946093" cy="497492"/>
          </a:xfrm>
          <a:prstGeom prst="rect">
            <a:avLst/>
          </a:prstGeom>
        </p:spPr>
        <p:txBody>
          <a:bodyPr vert="horz" lIns="88204" tIns="44102" rIns="88204" bIns="44102" rtlCol="0" anchor="b"/>
          <a:lstStyle>
            <a:lvl1pPr algn="r">
              <a:defRPr sz="1200"/>
            </a:lvl1pPr>
          </a:lstStyle>
          <a:p>
            <a:fld id="{8C2E1AA4-9013-4050-9519-531B19C877C9}" type="slidenum">
              <a:rPr lang="pt-BR" smtClean="0"/>
              <a:t>‹nº›</a:t>
            </a:fld>
            <a:endParaRPr lang="pt-BR"/>
          </a:p>
        </p:txBody>
      </p:sp>
    </p:spTree>
    <p:extLst>
      <p:ext uri="{BB962C8B-B14F-4D97-AF65-F5344CB8AC3E}">
        <p14:creationId xmlns:p14="http://schemas.microsoft.com/office/powerpoint/2010/main" val="39460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2E1AA4-9013-4050-9519-531B19C877C9}" type="slidenum">
              <a:rPr lang="pt-BR" smtClean="0"/>
              <a:t>1</a:t>
            </a:fld>
            <a:endParaRPr lang="pt-BR"/>
          </a:p>
        </p:txBody>
      </p:sp>
    </p:spTree>
    <p:extLst>
      <p:ext uri="{BB962C8B-B14F-4D97-AF65-F5344CB8AC3E}">
        <p14:creationId xmlns:p14="http://schemas.microsoft.com/office/powerpoint/2010/main" val="360578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2E1AA4-9013-4050-9519-531B19C877C9}" type="slidenum">
              <a:rPr lang="pt-BR" smtClean="0"/>
              <a:t>4</a:t>
            </a:fld>
            <a:endParaRPr lang="pt-BR"/>
          </a:p>
        </p:txBody>
      </p:sp>
    </p:spTree>
    <p:extLst>
      <p:ext uri="{BB962C8B-B14F-4D97-AF65-F5344CB8AC3E}">
        <p14:creationId xmlns:p14="http://schemas.microsoft.com/office/powerpoint/2010/main" val="368215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2E1AA4-9013-4050-9519-531B19C877C9}" type="slidenum">
              <a:rPr lang="pt-BR" smtClean="0"/>
              <a:t>6</a:t>
            </a:fld>
            <a:endParaRPr lang="pt-BR"/>
          </a:p>
        </p:txBody>
      </p:sp>
    </p:spTree>
    <p:extLst>
      <p:ext uri="{BB962C8B-B14F-4D97-AF65-F5344CB8AC3E}">
        <p14:creationId xmlns:p14="http://schemas.microsoft.com/office/powerpoint/2010/main" val="372970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endParaRPr lang="pt-BR" sz="4400" b="0" strike="noStrike" spc="-1">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algn="ctr"/>
            <a:r>
              <a:rPr lang="pt-BR" sz="4400" b="0" strike="noStrike" spc="-1">
                <a:latin typeface="Arial"/>
              </a:rPr>
              <a:t>Clique para editar o formato do texto do título</a:t>
            </a:r>
          </a:p>
        </p:txBody>
      </p:sp>
      <p:sp>
        <p:nvSpPr>
          <p:cNvPr id="3" name="PlaceHolder 2"/>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hyperlink" Target="mailto:sec.saude@itupeva.sp.gov.b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41" name="Group 3"/>
          <p:cNvGrpSpPr/>
          <p:nvPr/>
        </p:nvGrpSpPr>
        <p:grpSpPr>
          <a:xfrm>
            <a:off x="0" y="0"/>
            <a:ext cx="6118200" cy="10271160"/>
            <a:chOff x="0" y="0"/>
            <a:chExt cx="6118200" cy="10271160"/>
          </a:xfrm>
        </p:grpSpPr>
        <p:sp>
          <p:nvSpPr>
            <p:cNvPr id="42" name="CustomShape 4"/>
            <p:cNvSpPr/>
            <p:nvPr/>
          </p:nvSpPr>
          <p:spPr>
            <a:xfrm>
              <a:off x="0" y="0"/>
              <a:ext cx="6118200" cy="10271160"/>
            </a:xfrm>
            <a:custGeom>
              <a:avLst/>
              <a:gdLst/>
              <a:ahLst/>
              <a:cxnLst/>
              <a:rect l="l" t="t" r="r" b="b"/>
              <a:pathLst>
                <a:path w="2074994" h="3479800">
                  <a:moveTo>
                    <a:pt x="0" y="0"/>
                  </a:moveTo>
                  <a:lnTo>
                    <a:pt x="2074994" y="0"/>
                  </a:lnTo>
                  <a:lnTo>
                    <a:pt x="2074994" y="3479800"/>
                  </a:lnTo>
                  <a:lnTo>
                    <a:pt x="0" y="3479800"/>
                  </a:lnTo>
                  <a:close/>
                </a:path>
              </a:pathLst>
            </a:custGeom>
            <a:solidFill>
              <a:srgbClr val="003765"/>
            </a:solidFill>
            <a:ln w="0">
              <a:noFill/>
            </a:ln>
          </p:spPr>
          <p:style>
            <a:lnRef idx="0">
              <a:scrgbClr r="0" g="0" b="0"/>
            </a:lnRef>
            <a:fillRef idx="0">
              <a:scrgbClr r="0" g="0" b="0"/>
            </a:fillRef>
            <a:effectRef idx="0">
              <a:scrgbClr r="0" g="0" b="0"/>
            </a:effectRef>
            <a:fontRef idx="minor"/>
          </p:style>
          <p:txBody>
            <a:bodyPr/>
            <a:lstStyle/>
            <a:p>
              <a:endParaRPr lang="pt-BR"/>
            </a:p>
          </p:txBody>
        </p:sp>
      </p:grpSp>
      <p:sp>
        <p:nvSpPr>
          <p:cNvPr id="44" name="CustomShape 5"/>
          <p:cNvSpPr/>
          <p:nvPr/>
        </p:nvSpPr>
        <p:spPr>
          <a:xfrm>
            <a:off x="14760" y="1104840"/>
            <a:ext cx="6118200" cy="1194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4703"/>
              </a:lnSpc>
            </a:pPr>
            <a:r>
              <a:rPr lang="en-US" sz="4800" b="0" strike="noStrike" spc="-1" dirty="0">
                <a:solidFill>
                  <a:srgbClr val="FFFFFF"/>
                </a:solidFill>
                <a:latin typeface="Rajdhani Bold"/>
                <a:ea typeface="DejaVu Sans"/>
              </a:rPr>
              <a:t>SECRETARIA DE</a:t>
            </a:r>
          </a:p>
          <a:p>
            <a:pPr algn="ctr">
              <a:lnSpc>
                <a:spcPts val="4703"/>
              </a:lnSpc>
            </a:pPr>
            <a:r>
              <a:rPr lang="en-US" sz="4800" b="0" strike="noStrike" spc="-1" dirty="0">
                <a:solidFill>
                  <a:srgbClr val="FFFFFF"/>
                </a:solidFill>
                <a:latin typeface="Rajdhani Bold"/>
                <a:ea typeface="DejaVu Sans"/>
              </a:rPr>
              <a:t> SAÚDE  ITUPEVA</a:t>
            </a:r>
            <a:endParaRPr lang="pt-BR" sz="4800" b="0" strike="noStrike" spc="-1" dirty="0">
              <a:latin typeface="Arial"/>
            </a:endParaRPr>
          </a:p>
        </p:txBody>
      </p:sp>
      <p:sp>
        <p:nvSpPr>
          <p:cNvPr id="45" name="CustomShape 6"/>
          <p:cNvSpPr/>
          <p:nvPr/>
        </p:nvSpPr>
        <p:spPr>
          <a:xfrm>
            <a:off x="351692" y="2959047"/>
            <a:ext cx="5849128" cy="58616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50000"/>
              </a:lnSpc>
            </a:pPr>
            <a:r>
              <a:rPr lang="pt-BR" sz="5000" b="1" strike="noStrike" spc="-1" dirty="0">
                <a:solidFill>
                  <a:schemeClr val="bg1"/>
                </a:solidFill>
                <a:latin typeface="Calibri"/>
                <a:ea typeface="DejaVu Sans"/>
              </a:rPr>
              <a:t>PRESTAÇÃO DE CONTAS </a:t>
            </a:r>
            <a:endParaRPr lang="pt-BR" sz="5000" b="0" strike="noStrike" spc="-1" dirty="0">
              <a:solidFill>
                <a:schemeClr val="bg1"/>
              </a:solidFill>
              <a:latin typeface="Arial"/>
            </a:endParaRPr>
          </a:p>
          <a:p>
            <a:pPr algn="ctr">
              <a:lnSpc>
                <a:spcPct val="150000"/>
              </a:lnSpc>
            </a:pPr>
            <a:r>
              <a:rPr lang="pt-BR" sz="5000" b="1" spc="-1" dirty="0">
                <a:solidFill>
                  <a:schemeClr val="bg1"/>
                </a:solidFill>
                <a:latin typeface="Calibri"/>
                <a:ea typeface="DejaVu Sans"/>
              </a:rPr>
              <a:t>3</a:t>
            </a:r>
            <a:r>
              <a:rPr lang="pt-BR" sz="5000" b="1" strike="noStrike" spc="-1" dirty="0">
                <a:solidFill>
                  <a:schemeClr val="bg1"/>
                </a:solidFill>
                <a:latin typeface="Calibri"/>
                <a:ea typeface="DejaVu Sans"/>
              </a:rPr>
              <a:t>º Quadrimestre</a:t>
            </a:r>
            <a:endParaRPr lang="pt-BR" sz="5000" b="0" strike="noStrike" spc="-1" dirty="0">
              <a:solidFill>
                <a:schemeClr val="bg1"/>
              </a:solidFill>
              <a:latin typeface="Arial"/>
            </a:endParaRPr>
          </a:p>
          <a:p>
            <a:pPr algn="ctr">
              <a:lnSpc>
                <a:spcPct val="150000"/>
              </a:lnSpc>
            </a:pPr>
            <a:r>
              <a:rPr lang="pt-BR" sz="5000" b="1" spc="-1" dirty="0">
                <a:solidFill>
                  <a:schemeClr val="bg1"/>
                </a:solidFill>
                <a:latin typeface="Calibri"/>
                <a:ea typeface="DejaVu Sans"/>
              </a:rPr>
              <a:t> setembro</a:t>
            </a:r>
            <a:r>
              <a:rPr lang="pt-BR" sz="5000" b="1" strike="noStrike" spc="-1" dirty="0">
                <a:solidFill>
                  <a:schemeClr val="bg1"/>
                </a:solidFill>
                <a:latin typeface="Calibri"/>
                <a:ea typeface="DejaVu Sans"/>
              </a:rPr>
              <a:t> a dezembro de 2024.</a:t>
            </a:r>
            <a:endParaRPr lang="pt-BR" sz="5000" b="0" strike="noStrike" spc="-1" dirty="0">
              <a:solidFill>
                <a:schemeClr val="bg1"/>
              </a:solidFill>
              <a:latin typeface="Arial"/>
            </a:endParaRPr>
          </a:p>
        </p:txBody>
      </p:sp>
      <p:sp>
        <p:nvSpPr>
          <p:cNvPr id="46" name="CustomShape 7"/>
          <p:cNvSpPr/>
          <p:nvPr/>
        </p:nvSpPr>
        <p:spPr>
          <a:xfrm>
            <a:off x="-23169" y="9076870"/>
            <a:ext cx="6164538" cy="10142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2000" b="1" strike="noStrike" spc="-1" dirty="0">
                <a:solidFill>
                  <a:schemeClr val="bg1"/>
                </a:solidFill>
                <a:latin typeface="Calibri"/>
                <a:ea typeface="DejaVu Sans"/>
              </a:rPr>
              <a:t>Cumprimento à Lei Complementar nº 141/2012, Decreto Federal 7508/2011, Portaria GM/MS 575/2012, Resolução  CNS nº 459/2012</a:t>
            </a:r>
            <a:endParaRPr lang="pt-BR" sz="2000" b="1" strike="noStrike" spc="-1" dirty="0">
              <a:solidFill>
                <a:schemeClr val="bg1"/>
              </a:solidFill>
              <a:latin typeface="Arial"/>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387" y="195747"/>
            <a:ext cx="10247309" cy="98953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p:cNvSpPr/>
          <p:nvPr/>
        </p:nvSpPr>
        <p:spPr>
          <a:xfrm rot="21313845">
            <a:off x="13936560" y="3015478"/>
            <a:ext cx="2805160" cy="26068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rot="21313845">
            <a:off x="7810681" y="2022754"/>
            <a:ext cx="2805160" cy="26068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lipse 1"/>
          <p:cNvSpPr/>
          <p:nvPr/>
        </p:nvSpPr>
        <p:spPr>
          <a:xfrm rot="21313845">
            <a:off x="1539019" y="2985199"/>
            <a:ext cx="2805160" cy="26068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ustomShape 3"/>
          <p:cNvSpPr/>
          <p:nvPr/>
        </p:nvSpPr>
        <p:spPr>
          <a:xfrm>
            <a:off x="0" y="0"/>
            <a:ext cx="18272160" cy="171432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endParaRPr lang="pt-BR" sz="4000" b="1" spc="-1" dirty="0">
              <a:solidFill>
                <a:srgbClr val="FFFFFF"/>
              </a:solidFill>
              <a:latin typeface="Arial"/>
            </a:endParaRPr>
          </a:p>
          <a:p>
            <a:pPr algn="ctr">
              <a:lnSpc>
                <a:spcPct val="150000"/>
              </a:lnSpc>
            </a:pPr>
            <a:r>
              <a:rPr lang="pt-BR" sz="4000" b="1" spc="-1" dirty="0">
                <a:solidFill>
                  <a:srgbClr val="FFFFFF"/>
                </a:solidFill>
                <a:latin typeface="Arial"/>
              </a:rPr>
              <a:t>RECEITAS DE IMPOSTOS E </a:t>
            </a:r>
          </a:p>
          <a:p>
            <a:pPr algn="ctr">
              <a:lnSpc>
                <a:spcPct val="150000"/>
              </a:lnSpc>
            </a:pPr>
            <a:r>
              <a:rPr lang="pt-BR" sz="4000" b="1" spc="-1" dirty="0">
                <a:solidFill>
                  <a:srgbClr val="FFFFFF"/>
                </a:solidFill>
                <a:latin typeface="Arial"/>
              </a:rPr>
              <a:t>TRANSFERÊNCIAS DE IMPOSTOS – 3</a:t>
            </a:r>
            <a:r>
              <a:rPr lang="pt-BR" sz="4000" b="1" spc="-1" dirty="0">
                <a:solidFill>
                  <a:srgbClr val="FFFFFF"/>
                </a:solidFill>
              </a:rPr>
              <a:t>º </a:t>
            </a:r>
            <a:r>
              <a:rPr lang="pt-BR" sz="4000" b="1" spc="-1" dirty="0" err="1">
                <a:solidFill>
                  <a:srgbClr val="FFFFFF"/>
                </a:solidFill>
              </a:rPr>
              <a:t>Quad</a:t>
            </a:r>
            <a:r>
              <a:rPr lang="pt-BR" sz="4000" b="1" spc="-1" dirty="0">
                <a:solidFill>
                  <a:srgbClr val="FFFFFF"/>
                </a:solidFill>
              </a:rPr>
              <a:t>. 2024</a:t>
            </a:r>
            <a:endParaRPr lang="pt-BR" sz="4000" spc="-1" dirty="0"/>
          </a:p>
          <a:p>
            <a:pPr algn="ctr">
              <a:lnSpc>
                <a:spcPct val="150000"/>
              </a:lnSpc>
            </a:pPr>
            <a:r>
              <a:rPr lang="pt-BR" sz="4000" b="1" strike="noStrike" spc="-1" dirty="0">
                <a:solidFill>
                  <a:srgbClr val="FFFFFF"/>
                </a:solidFill>
                <a:latin typeface="Arial"/>
                <a:ea typeface="DejaVu Sans"/>
              </a:rPr>
              <a:t>  </a:t>
            </a:r>
            <a:endParaRPr lang="pt-BR" sz="4000" b="0" strike="noStrike" spc="-1" dirty="0">
              <a:latin typeface="Arial"/>
            </a:endParaRPr>
          </a:p>
        </p:txBody>
      </p:sp>
      <p:pic>
        <p:nvPicPr>
          <p:cNvPr id="52" name="Imagem 5_1"/>
          <p:cNvPicPr/>
          <p:nvPr/>
        </p:nvPicPr>
        <p:blipFill>
          <a:blip r:embed="rId2"/>
          <a:stretch/>
        </p:blipFill>
        <p:spPr>
          <a:xfrm>
            <a:off x="0" y="0"/>
            <a:ext cx="2242080" cy="2046240"/>
          </a:xfrm>
          <a:prstGeom prst="rect">
            <a:avLst/>
          </a:prstGeom>
          <a:ln w="0">
            <a:noFill/>
          </a:ln>
        </p:spPr>
      </p:pic>
      <p:pic>
        <p:nvPicPr>
          <p:cNvPr id="5" name="Imagem 4"/>
          <p:cNvPicPr>
            <a:picLocks noChangeAspect="1"/>
          </p:cNvPicPr>
          <p:nvPr/>
        </p:nvPicPr>
        <p:blipFill>
          <a:blip r:embed="rId3"/>
          <a:stretch>
            <a:fillRect/>
          </a:stretch>
        </p:blipFill>
        <p:spPr>
          <a:xfrm>
            <a:off x="2229476" y="3470913"/>
            <a:ext cx="1457105" cy="1437763"/>
          </a:xfrm>
          <a:prstGeom prst="rect">
            <a:avLst/>
          </a:prstGeom>
        </p:spPr>
      </p:pic>
      <p:sp>
        <p:nvSpPr>
          <p:cNvPr id="6" name="CaixaDeTexto 5"/>
          <p:cNvSpPr txBox="1"/>
          <p:nvPr/>
        </p:nvSpPr>
        <p:spPr>
          <a:xfrm>
            <a:off x="980233" y="5892763"/>
            <a:ext cx="3827913" cy="1323439"/>
          </a:xfrm>
          <a:prstGeom prst="rect">
            <a:avLst/>
          </a:prstGeom>
          <a:noFill/>
        </p:spPr>
        <p:txBody>
          <a:bodyPr wrap="square" rtlCol="0">
            <a:spAutoFit/>
          </a:bodyPr>
          <a:lstStyle/>
          <a:p>
            <a:pPr algn="ctr"/>
            <a:r>
              <a:rPr lang="pt-BR" sz="2000" b="1" dirty="0"/>
              <a:t>IRRF </a:t>
            </a:r>
          </a:p>
          <a:p>
            <a:pPr algn="ctr"/>
            <a:r>
              <a:rPr lang="pt-BR" sz="2000" b="1" dirty="0"/>
              <a:t>IPI</a:t>
            </a:r>
          </a:p>
          <a:p>
            <a:pPr algn="ctr"/>
            <a:r>
              <a:rPr lang="pt-BR" sz="2000" b="1" dirty="0"/>
              <a:t>ITR</a:t>
            </a:r>
          </a:p>
          <a:p>
            <a:pPr algn="ctr"/>
            <a:r>
              <a:rPr lang="pt-BR" sz="2000" b="1" dirty="0"/>
              <a:t>R$ 20.798.998,24</a:t>
            </a:r>
          </a:p>
        </p:txBody>
      </p:sp>
      <p:sp>
        <p:nvSpPr>
          <p:cNvPr id="7" name="CaixaDeTexto 6"/>
          <p:cNvSpPr txBox="1"/>
          <p:nvPr/>
        </p:nvSpPr>
        <p:spPr>
          <a:xfrm>
            <a:off x="5570696" y="3912796"/>
            <a:ext cx="444137" cy="630942"/>
          </a:xfrm>
          <a:prstGeom prst="rect">
            <a:avLst/>
          </a:prstGeom>
          <a:noFill/>
        </p:spPr>
        <p:txBody>
          <a:bodyPr wrap="square" rtlCol="0">
            <a:spAutoFit/>
          </a:bodyPr>
          <a:lstStyle/>
          <a:p>
            <a:r>
              <a:rPr lang="pt-BR" sz="3500" dirty="0"/>
              <a:t>+</a:t>
            </a:r>
          </a:p>
        </p:txBody>
      </p:sp>
      <p:sp>
        <p:nvSpPr>
          <p:cNvPr id="16" name="CaixaDeTexto 15"/>
          <p:cNvSpPr txBox="1"/>
          <p:nvPr/>
        </p:nvSpPr>
        <p:spPr>
          <a:xfrm>
            <a:off x="12100213" y="3828020"/>
            <a:ext cx="444137" cy="630942"/>
          </a:xfrm>
          <a:prstGeom prst="rect">
            <a:avLst/>
          </a:prstGeom>
          <a:noFill/>
        </p:spPr>
        <p:txBody>
          <a:bodyPr wrap="square" rtlCol="0">
            <a:spAutoFit/>
          </a:bodyPr>
          <a:lstStyle/>
          <a:p>
            <a:r>
              <a:rPr lang="pt-BR" sz="3500" dirty="0"/>
              <a:t>+</a:t>
            </a:r>
          </a:p>
        </p:txBody>
      </p:sp>
      <p:pic>
        <p:nvPicPr>
          <p:cNvPr id="9" name="Imagem 8"/>
          <p:cNvPicPr>
            <a:picLocks noChangeAspect="1"/>
          </p:cNvPicPr>
          <p:nvPr/>
        </p:nvPicPr>
        <p:blipFill>
          <a:blip r:embed="rId4"/>
          <a:stretch>
            <a:fillRect/>
          </a:stretch>
        </p:blipFill>
        <p:spPr>
          <a:xfrm>
            <a:off x="8491844" y="2479603"/>
            <a:ext cx="1418336" cy="1650179"/>
          </a:xfrm>
          <a:prstGeom prst="rect">
            <a:avLst/>
          </a:prstGeom>
        </p:spPr>
      </p:pic>
      <p:pic>
        <p:nvPicPr>
          <p:cNvPr id="10" name="Imagem 9"/>
          <p:cNvPicPr>
            <a:picLocks noChangeAspect="1"/>
          </p:cNvPicPr>
          <p:nvPr/>
        </p:nvPicPr>
        <p:blipFill>
          <a:blip r:embed="rId5"/>
          <a:stretch>
            <a:fillRect/>
          </a:stretch>
        </p:blipFill>
        <p:spPr>
          <a:xfrm>
            <a:off x="14740031" y="3449218"/>
            <a:ext cx="1435680" cy="1481154"/>
          </a:xfrm>
          <a:prstGeom prst="rect">
            <a:avLst/>
          </a:prstGeom>
        </p:spPr>
      </p:pic>
      <p:sp>
        <p:nvSpPr>
          <p:cNvPr id="20" name="CaixaDeTexto 19"/>
          <p:cNvSpPr txBox="1"/>
          <p:nvPr/>
        </p:nvSpPr>
        <p:spPr>
          <a:xfrm>
            <a:off x="9943759" y="4198981"/>
            <a:ext cx="2294169" cy="1015663"/>
          </a:xfrm>
          <a:prstGeom prst="rect">
            <a:avLst/>
          </a:prstGeom>
          <a:noFill/>
        </p:spPr>
        <p:txBody>
          <a:bodyPr wrap="square" rtlCol="0">
            <a:spAutoFit/>
          </a:bodyPr>
          <a:lstStyle/>
          <a:p>
            <a:pPr algn="ctr"/>
            <a:r>
              <a:rPr lang="pt-BR" sz="2000" b="1" dirty="0"/>
              <a:t>IPVA </a:t>
            </a:r>
          </a:p>
          <a:p>
            <a:pPr algn="ctr"/>
            <a:r>
              <a:rPr lang="pt-BR" sz="2000" b="1" dirty="0"/>
              <a:t>ICMS</a:t>
            </a:r>
          </a:p>
          <a:p>
            <a:pPr algn="ctr"/>
            <a:r>
              <a:rPr lang="pt-BR" sz="2000" b="1" dirty="0"/>
              <a:t>R$ 67.739.254,36</a:t>
            </a:r>
          </a:p>
        </p:txBody>
      </p:sp>
      <p:sp>
        <p:nvSpPr>
          <p:cNvPr id="21" name="CaixaDeTexto 20"/>
          <p:cNvSpPr txBox="1"/>
          <p:nvPr/>
        </p:nvSpPr>
        <p:spPr>
          <a:xfrm>
            <a:off x="14363761" y="5708795"/>
            <a:ext cx="2223396" cy="1323439"/>
          </a:xfrm>
          <a:prstGeom prst="rect">
            <a:avLst/>
          </a:prstGeom>
          <a:noFill/>
        </p:spPr>
        <p:txBody>
          <a:bodyPr wrap="square" rtlCol="0">
            <a:spAutoFit/>
          </a:bodyPr>
          <a:lstStyle/>
          <a:p>
            <a:pPr algn="ctr"/>
            <a:r>
              <a:rPr lang="pt-BR" sz="2000" b="1" dirty="0"/>
              <a:t>IPTU</a:t>
            </a:r>
          </a:p>
          <a:p>
            <a:pPr algn="ctr"/>
            <a:r>
              <a:rPr lang="pt-BR" sz="2000" b="1" dirty="0"/>
              <a:t>ITBI</a:t>
            </a:r>
          </a:p>
          <a:p>
            <a:pPr algn="ctr"/>
            <a:r>
              <a:rPr lang="pt-BR" sz="2000" b="1" dirty="0"/>
              <a:t>ISSQN</a:t>
            </a:r>
          </a:p>
          <a:p>
            <a:pPr algn="ctr"/>
            <a:r>
              <a:rPr lang="pt-BR" sz="2000" b="1" dirty="0"/>
              <a:t>R$ 64.510.427,24</a:t>
            </a:r>
          </a:p>
        </p:txBody>
      </p:sp>
      <p:sp>
        <p:nvSpPr>
          <p:cNvPr id="22" name="Elipse 21"/>
          <p:cNvSpPr/>
          <p:nvPr/>
        </p:nvSpPr>
        <p:spPr>
          <a:xfrm>
            <a:off x="5338860" y="5888453"/>
            <a:ext cx="7940722" cy="372518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Seta para Baixo 7"/>
          <p:cNvSpPr/>
          <p:nvPr/>
        </p:nvSpPr>
        <p:spPr>
          <a:xfrm rot="18613306">
            <a:off x="4414049" y="6049335"/>
            <a:ext cx="1156647" cy="395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Baixo 22"/>
          <p:cNvSpPr/>
          <p:nvPr/>
        </p:nvSpPr>
        <p:spPr>
          <a:xfrm rot="1865952">
            <a:off x="12657504" y="6019123"/>
            <a:ext cx="1156647" cy="395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p:cNvPicPr>
            <a:picLocks noChangeAspect="1"/>
          </p:cNvPicPr>
          <p:nvPr/>
        </p:nvPicPr>
        <p:blipFill>
          <a:blip r:embed="rId6"/>
          <a:stretch>
            <a:fillRect/>
          </a:stretch>
        </p:blipFill>
        <p:spPr>
          <a:xfrm rot="2901968">
            <a:off x="8803373" y="4861604"/>
            <a:ext cx="847417" cy="1005927"/>
          </a:xfrm>
          <a:prstGeom prst="rect">
            <a:avLst/>
          </a:prstGeom>
        </p:spPr>
      </p:pic>
      <p:sp>
        <p:nvSpPr>
          <p:cNvPr id="24" name="CaixaDeTexto 23"/>
          <p:cNvSpPr txBox="1"/>
          <p:nvPr/>
        </p:nvSpPr>
        <p:spPr>
          <a:xfrm>
            <a:off x="7077321" y="6126272"/>
            <a:ext cx="4792738" cy="661720"/>
          </a:xfrm>
          <a:prstGeom prst="rect">
            <a:avLst/>
          </a:prstGeom>
          <a:noFill/>
        </p:spPr>
        <p:txBody>
          <a:bodyPr wrap="square" rtlCol="0">
            <a:spAutoFit/>
          </a:bodyPr>
          <a:lstStyle/>
          <a:p>
            <a:pPr algn="ctr"/>
            <a:r>
              <a:rPr lang="pt-BR" sz="1200" b="1" dirty="0"/>
              <a:t>TOTAL DOS IMPOSTOS ARRECADADOS</a:t>
            </a:r>
          </a:p>
          <a:p>
            <a:pPr algn="ctr"/>
            <a:r>
              <a:rPr lang="pt-BR" sz="2500" b="1" dirty="0"/>
              <a:t>R$ 153.048.679,84</a:t>
            </a:r>
          </a:p>
        </p:txBody>
      </p:sp>
      <p:sp>
        <p:nvSpPr>
          <p:cNvPr id="25" name="CaixaDeTexto 24"/>
          <p:cNvSpPr txBox="1"/>
          <p:nvPr/>
        </p:nvSpPr>
        <p:spPr>
          <a:xfrm>
            <a:off x="5899499" y="6832387"/>
            <a:ext cx="5810022" cy="477054"/>
          </a:xfrm>
          <a:prstGeom prst="rect">
            <a:avLst/>
          </a:prstGeom>
          <a:noFill/>
        </p:spPr>
        <p:txBody>
          <a:bodyPr wrap="square" rtlCol="0">
            <a:spAutoFit/>
          </a:bodyPr>
          <a:lstStyle/>
          <a:p>
            <a:pPr algn="ctr"/>
            <a:r>
              <a:rPr lang="pt-BR" sz="2500" b="1" dirty="0"/>
              <a:t>15%         R$ 22.957.301,98</a:t>
            </a:r>
          </a:p>
        </p:txBody>
      </p:sp>
      <p:pic>
        <p:nvPicPr>
          <p:cNvPr id="26" name="Imagem 25"/>
          <p:cNvPicPr>
            <a:picLocks noChangeAspect="1"/>
          </p:cNvPicPr>
          <p:nvPr/>
        </p:nvPicPr>
        <p:blipFill>
          <a:blip r:embed="rId6"/>
          <a:stretch>
            <a:fillRect/>
          </a:stretch>
        </p:blipFill>
        <p:spPr>
          <a:xfrm rot="2901968">
            <a:off x="8885513" y="7152572"/>
            <a:ext cx="847417" cy="1005927"/>
          </a:xfrm>
          <a:prstGeom prst="rect">
            <a:avLst/>
          </a:prstGeom>
        </p:spPr>
      </p:pic>
      <p:sp>
        <p:nvSpPr>
          <p:cNvPr id="27" name="CaixaDeTexto 26"/>
          <p:cNvSpPr txBox="1"/>
          <p:nvPr/>
        </p:nvSpPr>
        <p:spPr>
          <a:xfrm>
            <a:off x="6844790" y="7763050"/>
            <a:ext cx="5257800" cy="1508105"/>
          </a:xfrm>
          <a:prstGeom prst="rect">
            <a:avLst/>
          </a:prstGeom>
          <a:noFill/>
        </p:spPr>
        <p:txBody>
          <a:bodyPr wrap="square" rtlCol="0">
            <a:spAutoFit/>
          </a:bodyPr>
          <a:lstStyle/>
          <a:p>
            <a:pPr algn="ctr"/>
            <a:r>
              <a:rPr lang="pt-BR" sz="3000" b="1" dirty="0"/>
              <a:t>DESPESAS LIQUIDADAS</a:t>
            </a:r>
          </a:p>
          <a:p>
            <a:pPr algn="ctr"/>
            <a:r>
              <a:rPr lang="pt-BR" sz="3200" b="1" dirty="0"/>
              <a:t>(aplicação em saúde)</a:t>
            </a:r>
          </a:p>
          <a:p>
            <a:pPr algn="ctr"/>
            <a:endParaRPr lang="pt-BR" sz="3000" b="1" dirty="0"/>
          </a:p>
        </p:txBody>
      </p:sp>
      <p:sp>
        <p:nvSpPr>
          <p:cNvPr id="29" name="CaixaDeTexto 28"/>
          <p:cNvSpPr txBox="1"/>
          <p:nvPr/>
        </p:nvSpPr>
        <p:spPr>
          <a:xfrm>
            <a:off x="6568679" y="8647375"/>
            <a:ext cx="5810022" cy="553998"/>
          </a:xfrm>
          <a:prstGeom prst="rect">
            <a:avLst/>
          </a:prstGeom>
          <a:noFill/>
        </p:spPr>
        <p:txBody>
          <a:bodyPr wrap="square" rtlCol="0">
            <a:spAutoFit/>
          </a:bodyPr>
          <a:lstStyle/>
          <a:p>
            <a:pPr algn="ctr"/>
            <a:r>
              <a:rPr lang="pt-BR" sz="2500" b="1" dirty="0"/>
              <a:t> </a:t>
            </a:r>
            <a:r>
              <a:rPr lang="pt-BR" sz="3000" b="1" dirty="0"/>
              <a:t>29,56%         </a:t>
            </a:r>
            <a:r>
              <a:rPr lang="pt-BR" sz="2500" b="1" dirty="0"/>
              <a:t>R$ 45.237.277,80</a:t>
            </a:r>
          </a:p>
        </p:txBody>
      </p:sp>
    </p:spTree>
    <p:extLst>
      <p:ext uri="{BB962C8B-B14F-4D97-AF65-F5344CB8AC3E}">
        <p14:creationId xmlns:p14="http://schemas.microsoft.com/office/powerpoint/2010/main" val="58477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3"/>
          <p:cNvSpPr/>
          <p:nvPr/>
        </p:nvSpPr>
        <p:spPr>
          <a:xfrm>
            <a:off x="0" y="0"/>
            <a:ext cx="18272520" cy="171468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r>
              <a:rPr lang="pt-BR" sz="4000" b="0" strike="noStrike" spc="-1" dirty="0">
                <a:solidFill>
                  <a:srgbClr val="FFFFFF"/>
                </a:solidFill>
                <a:latin typeface="Arial Black"/>
                <a:ea typeface="DejaVu Sans"/>
              </a:rPr>
              <a:t>         </a:t>
            </a:r>
            <a:r>
              <a:rPr lang="pt-BR" sz="4000" b="1" strike="noStrike" spc="-1" dirty="0">
                <a:solidFill>
                  <a:srgbClr val="FFFFFF"/>
                </a:solidFill>
                <a:latin typeface="Arial"/>
                <a:ea typeface="DejaVu Sans"/>
              </a:rPr>
              <a:t>Aplicação de Recursos em Saúde (LC 141/2012)</a:t>
            </a:r>
            <a:endParaRPr lang="pt-BR" sz="4000" b="0" strike="noStrike" spc="-1" dirty="0">
              <a:latin typeface="Arial"/>
            </a:endParaRPr>
          </a:p>
          <a:p>
            <a:pPr algn="ctr">
              <a:lnSpc>
                <a:spcPct val="150000"/>
              </a:lnSpc>
            </a:pPr>
            <a:r>
              <a:rPr lang="pt-BR" sz="4000" b="1" strike="noStrike" spc="-1" dirty="0">
                <a:solidFill>
                  <a:srgbClr val="FFFFFF"/>
                </a:solidFill>
                <a:latin typeface="Arial"/>
                <a:ea typeface="DejaVu Sans"/>
              </a:rPr>
              <a:t>           Receitas Vinculadas – </a:t>
            </a:r>
            <a:r>
              <a:rPr lang="pt-BR" sz="4000" b="1" spc="-1" dirty="0">
                <a:solidFill>
                  <a:srgbClr val="FFFFFF"/>
                </a:solidFill>
                <a:latin typeface="Arial"/>
                <a:ea typeface="DejaVu Sans"/>
              </a:rPr>
              <a:t>Acumulado </a:t>
            </a:r>
            <a:r>
              <a:rPr lang="pt-BR" sz="4000" b="1" strike="noStrike" spc="-1" dirty="0">
                <a:solidFill>
                  <a:srgbClr val="FFFFFF"/>
                </a:solidFill>
                <a:latin typeface="Arial"/>
                <a:ea typeface="DejaVu Sans"/>
              </a:rPr>
              <a:t>2024</a:t>
            </a:r>
            <a:endParaRPr lang="pt-BR" sz="4000" b="0" strike="noStrike" spc="-1" dirty="0">
              <a:latin typeface="Arial"/>
            </a:endParaRPr>
          </a:p>
        </p:txBody>
      </p:sp>
      <p:pic>
        <p:nvPicPr>
          <p:cNvPr id="61" name="Imagem 5_10"/>
          <p:cNvPicPr/>
          <p:nvPr/>
        </p:nvPicPr>
        <p:blipFill>
          <a:blip r:embed="rId2"/>
          <a:stretch/>
        </p:blipFill>
        <p:spPr>
          <a:xfrm>
            <a:off x="0" y="0"/>
            <a:ext cx="2242440" cy="2046600"/>
          </a:xfrm>
          <a:prstGeom prst="rect">
            <a:avLst/>
          </a:prstGeom>
          <a:ln w="0">
            <a:noFill/>
          </a:ln>
        </p:spPr>
      </p:pic>
      <p:graphicFrame>
        <p:nvGraphicFramePr>
          <p:cNvPr id="4" name="Diagrama 3"/>
          <p:cNvGraphicFramePr/>
          <p:nvPr>
            <p:extLst>
              <p:ext uri="{D42A27DB-BD31-4B8C-83A1-F6EECF244321}">
                <p14:modId xmlns:p14="http://schemas.microsoft.com/office/powerpoint/2010/main" val="1549373891"/>
              </p:ext>
            </p:extLst>
          </p:nvPr>
        </p:nvGraphicFramePr>
        <p:xfrm>
          <a:off x="2460172" y="2367545"/>
          <a:ext cx="13933714" cy="6856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ixaDeTexto 1"/>
          <p:cNvSpPr txBox="1"/>
          <p:nvPr/>
        </p:nvSpPr>
        <p:spPr>
          <a:xfrm>
            <a:off x="1028520" y="9223731"/>
            <a:ext cx="5247020" cy="369332"/>
          </a:xfrm>
          <a:prstGeom prst="rect">
            <a:avLst/>
          </a:prstGeom>
          <a:noFill/>
        </p:spPr>
        <p:txBody>
          <a:bodyPr wrap="square" rtlCol="0">
            <a:spAutoFit/>
          </a:bodyPr>
          <a:lstStyle/>
          <a:p>
            <a:r>
              <a:rPr lang="pt-BR" dirty="0"/>
              <a:t>Fonte: Quadro 2 – Receitas Vinculadas de Saúde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3"/>
          <p:cNvSpPr/>
          <p:nvPr/>
        </p:nvSpPr>
        <p:spPr>
          <a:xfrm>
            <a:off x="0" y="0"/>
            <a:ext cx="18272520" cy="171468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r>
              <a:rPr lang="pt-BR" sz="4000" b="0" strike="noStrike" spc="-1" dirty="0">
                <a:solidFill>
                  <a:srgbClr val="FFFFFF"/>
                </a:solidFill>
                <a:latin typeface="Arial Black"/>
                <a:ea typeface="DejaVu Sans"/>
              </a:rPr>
              <a:t>         </a:t>
            </a:r>
            <a:r>
              <a:rPr lang="pt-BR" sz="4000" b="1" strike="noStrike" spc="-1" dirty="0">
                <a:solidFill>
                  <a:srgbClr val="FFFFFF"/>
                </a:solidFill>
                <a:latin typeface="Arial"/>
                <a:ea typeface="DejaVu Sans"/>
              </a:rPr>
              <a:t>Aplicação de Recursos em Saúde (LC 141/2012)</a:t>
            </a:r>
            <a:endParaRPr lang="pt-BR" sz="4000" b="0" strike="noStrike" spc="-1" dirty="0">
              <a:latin typeface="Arial"/>
            </a:endParaRPr>
          </a:p>
          <a:p>
            <a:pPr algn="ctr">
              <a:lnSpc>
                <a:spcPct val="150000"/>
              </a:lnSpc>
            </a:pPr>
            <a:r>
              <a:rPr lang="pt-BR" sz="4000" b="1" strike="noStrike" spc="-1" dirty="0">
                <a:solidFill>
                  <a:srgbClr val="FFFFFF"/>
                </a:solidFill>
                <a:latin typeface="Arial"/>
                <a:ea typeface="DejaVu Sans"/>
              </a:rPr>
              <a:t>           Receitas Vinculadas – </a:t>
            </a:r>
            <a:r>
              <a:rPr lang="pt-BR" sz="4000" b="1" spc="-1" dirty="0">
                <a:solidFill>
                  <a:srgbClr val="FFFFFF"/>
                </a:solidFill>
                <a:latin typeface="Arial"/>
                <a:ea typeface="DejaVu Sans"/>
              </a:rPr>
              <a:t>3</a:t>
            </a:r>
            <a:r>
              <a:rPr lang="pt-BR" sz="4000" b="1" strike="noStrike" spc="-1" dirty="0">
                <a:solidFill>
                  <a:srgbClr val="FFFFFF"/>
                </a:solidFill>
                <a:latin typeface="Arial"/>
                <a:ea typeface="DejaVu Sans"/>
              </a:rPr>
              <a:t>º Quadrimestre de 2024</a:t>
            </a:r>
            <a:endParaRPr lang="pt-BR" sz="4000" b="0" strike="noStrike" spc="-1" dirty="0">
              <a:latin typeface="Arial"/>
            </a:endParaRPr>
          </a:p>
        </p:txBody>
      </p:sp>
      <p:pic>
        <p:nvPicPr>
          <p:cNvPr id="61" name="Imagem 5_10"/>
          <p:cNvPicPr/>
          <p:nvPr/>
        </p:nvPicPr>
        <p:blipFill>
          <a:blip r:embed="rId2"/>
          <a:stretch/>
        </p:blipFill>
        <p:spPr>
          <a:xfrm>
            <a:off x="0" y="0"/>
            <a:ext cx="2242440" cy="2046600"/>
          </a:xfrm>
          <a:prstGeom prst="rect">
            <a:avLst/>
          </a:prstGeom>
          <a:ln w="0">
            <a:noFill/>
          </a:ln>
        </p:spPr>
      </p:pic>
      <p:graphicFrame>
        <p:nvGraphicFramePr>
          <p:cNvPr id="4" name="Diagrama 3"/>
          <p:cNvGraphicFramePr/>
          <p:nvPr>
            <p:extLst>
              <p:ext uri="{D42A27DB-BD31-4B8C-83A1-F6EECF244321}">
                <p14:modId xmlns:p14="http://schemas.microsoft.com/office/powerpoint/2010/main" val="2760355147"/>
              </p:ext>
            </p:extLst>
          </p:nvPr>
        </p:nvGraphicFramePr>
        <p:xfrm>
          <a:off x="2460172" y="2367545"/>
          <a:ext cx="13933714" cy="6856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ixaDeTexto 1"/>
          <p:cNvSpPr txBox="1"/>
          <p:nvPr/>
        </p:nvSpPr>
        <p:spPr>
          <a:xfrm>
            <a:off x="1028520" y="9223731"/>
            <a:ext cx="5247020" cy="369332"/>
          </a:xfrm>
          <a:prstGeom prst="rect">
            <a:avLst/>
          </a:prstGeom>
          <a:noFill/>
        </p:spPr>
        <p:txBody>
          <a:bodyPr wrap="square" rtlCol="0">
            <a:spAutoFit/>
          </a:bodyPr>
          <a:lstStyle/>
          <a:p>
            <a:r>
              <a:rPr lang="pt-BR" dirty="0"/>
              <a:t>Fonte: Quadro 2 – Receitas Vinculadas de Saúde </a:t>
            </a:r>
          </a:p>
        </p:txBody>
      </p:sp>
    </p:spTree>
    <p:extLst>
      <p:ext uri="{BB962C8B-B14F-4D97-AF65-F5344CB8AC3E}">
        <p14:creationId xmlns:p14="http://schemas.microsoft.com/office/powerpoint/2010/main" val="13406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3"/>
          <p:cNvSpPr/>
          <p:nvPr/>
        </p:nvSpPr>
        <p:spPr>
          <a:xfrm>
            <a:off x="15840" y="-182880"/>
            <a:ext cx="18272160" cy="171432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r>
              <a:rPr lang="pt-BR" sz="3500" b="1" spc="-1" dirty="0">
                <a:solidFill>
                  <a:srgbClr val="FFFFFF"/>
                </a:solidFill>
                <a:latin typeface="Arial"/>
              </a:rPr>
              <a:t>INDICAÇÃO EMENDA PARLAMENTAR – FEDERAL</a:t>
            </a:r>
          </a:p>
          <a:p>
            <a:pPr algn="ctr">
              <a:lnSpc>
                <a:spcPct val="150000"/>
              </a:lnSpc>
            </a:pPr>
            <a:r>
              <a:rPr lang="pt-BR" sz="3500" b="1" spc="-1" dirty="0">
                <a:solidFill>
                  <a:srgbClr val="FFFFFF"/>
                </a:solidFill>
                <a:latin typeface="Arial"/>
              </a:rPr>
              <a:t>3</a:t>
            </a:r>
            <a:r>
              <a:rPr lang="pt-BR" sz="3500" b="1" strike="noStrike" spc="-1" dirty="0">
                <a:solidFill>
                  <a:srgbClr val="FFFFFF"/>
                </a:solidFill>
                <a:latin typeface="Arial"/>
              </a:rPr>
              <a:t>º QUADRIMESTRE DE 2024</a:t>
            </a:r>
            <a:endParaRPr lang="pt-BR" sz="3500" b="0" strike="noStrike" spc="-1" dirty="0">
              <a:latin typeface="Arial"/>
            </a:endParaRPr>
          </a:p>
        </p:txBody>
      </p:sp>
      <p:pic>
        <p:nvPicPr>
          <p:cNvPr id="105" name="Imagem 5_8"/>
          <p:cNvPicPr/>
          <p:nvPr/>
        </p:nvPicPr>
        <p:blipFill>
          <a:blip r:embed="rId2"/>
          <a:stretch/>
        </p:blipFill>
        <p:spPr>
          <a:xfrm>
            <a:off x="0" y="0"/>
            <a:ext cx="2242080" cy="2046240"/>
          </a:xfrm>
          <a:prstGeom prst="rect">
            <a:avLst/>
          </a:prstGeom>
          <a:ln w="0">
            <a:noFill/>
          </a:ln>
        </p:spPr>
      </p:pic>
      <p:graphicFrame>
        <p:nvGraphicFramePr>
          <p:cNvPr id="3" name="Tabela 2"/>
          <p:cNvGraphicFramePr>
            <a:graphicFrameLocks noGrp="1"/>
          </p:cNvGraphicFramePr>
          <p:nvPr>
            <p:extLst>
              <p:ext uri="{D42A27DB-BD31-4B8C-83A1-F6EECF244321}">
                <p14:modId xmlns:p14="http://schemas.microsoft.com/office/powerpoint/2010/main" val="1854970527"/>
              </p:ext>
            </p:extLst>
          </p:nvPr>
        </p:nvGraphicFramePr>
        <p:xfrm>
          <a:off x="1227119" y="2477041"/>
          <a:ext cx="16642869" cy="2002245"/>
        </p:xfrm>
        <a:graphic>
          <a:graphicData uri="http://schemas.openxmlformats.org/drawingml/2006/table">
            <a:tbl>
              <a:tblPr/>
              <a:tblGrid>
                <a:gridCol w="4925487">
                  <a:extLst>
                    <a:ext uri="{9D8B030D-6E8A-4147-A177-3AD203B41FA5}">
                      <a16:colId xmlns:a16="http://schemas.microsoft.com/office/drawing/2014/main" val="3918289261"/>
                    </a:ext>
                  </a:extLst>
                </a:gridCol>
                <a:gridCol w="4754880">
                  <a:extLst>
                    <a:ext uri="{9D8B030D-6E8A-4147-A177-3AD203B41FA5}">
                      <a16:colId xmlns:a16="http://schemas.microsoft.com/office/drawing/2014/main" val="23267038"/>
                    </a:ext>
                  </a:extLst>
                </a:gridCol>
                <a:gridCol w="2377440">
                  <a:extLst>
                    <a:ext uri="{9D8B030D-6E8A-4147-A177-3AD203B41FA5}">
                      <a16:colId xmlns:a16="http://schemas.microsoft.com/office/drawing/2014/main" val="957966292"/>
                    </a:ext>
                  </a:extLst>
                </a:gridCol>
                <a:gridCol w="4585062">
                  <a:extLst>
                    <a:ext uri="{9D8B030D-6E8A-4147-A177-3AD203B41FA5}">
                      <a16:colId xmlns:a16="http://schemas.microsoft.com/office/drawing/2014/main" val="2347081469"/>
                    </a:ext>
                  </a:extLst>
                </a:gridCol>
              </a:tblGrid>
              <a:tr h="391160">
                <a:tc>
                  <a:txBody>
                    <a:bodyPr/>
                    <a:lstStyle/>
                    <a:p>
                      <a:pPr algn="ctr">
                        <a:spcAft>
                          <a:spcPts val="0"/>
                        </a:spcAft>
                      </a:pPr>
                      <a:r>
                        <a:rPr lang="pt-BR" sz="2500" b="1" dirty="0">
                          <a:solidFill>
                            <a:schemeClr val="tx1"/>
                          </a:solidFill>
                          <a:effectLst/>
                          <a:latin typeface="+mj-lt"/>
                          <a:ea typeface="Times New Roman" panose="02020603050405020304" pitchFamily="18" charset="0"/>
                          <a:cs typeface="Verdana" panose="020B0604030504040204" pitchFamily="34" charset="0"/>
                        </a:rPr>
                        <a:t>Nº Emenda / Parlamentar</a:t>
                      </a:r>
                      <a:endParaRPr lang="pt-BR" sz="2500" dirty="0">
                        <a:solidFill>
                          <a:schemeClr val="tx1"/>
                        </a:solidFill>
                        <a:effectLst/>
                        <a:latin typeface="+mj-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b="1" dirty="0">
                          <a:solidFill>
                            <a:schemeClr val="tx1"/>
                          </a:solidFill>
                          <a:effectLst/>
                          <a:latin typeface="+mj-lt"/>
                          <a:ea typeface="Times New Roman" panose="02020603050405020304" pitchFamily="18" charset="0"/>
                          <a:cs typeface="Verdana" panose="020B0604030504040204" pitchFamily="34" charset="0"/>
                        </a:rPr>
                        <a:t>Objeto</a:t>
                      </a:r>
                      <a:endParaRPr lang="pt-BR" sz="2500" dirty="0">
                        <a:solidFill>
                          <a:schemeClr val="tx1"/>
                        </a:solidFill>
                        <a:effectLst/>
                        <a:latin typeface="+mj-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b="1" dirty="0">
                          <a:solidFill>
                            <a:schemeClr val="tx1"/>
                          </a:solidFill>
                          <a:effectLst/>
                          <a:latin typeface="+mj-lt"/>
                          <a:ea typeface="Times New Roman" panose="02020603050405020304" pitchFamily="18" charset="0"/>
                          <a:cs typeface="Verdana" panose="020B0604030504040204" pitchFamily="34" charset="0"/>
                        </a:rPr>
                        <a:t>Valor</a:t>
                      </a:r>
                      <a:endParaRPr lang="pt-BR" sz="2500" dirty="0">
                        <a:solidFill>
                          <a:schemeClr val="tx1"/>
                        </a:solidFill>
                        <a:effectLst/>
                        <a:latin typeface="+mj-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b="1" dirty="0">
                          <a:solidFill>
                            <a:schemeClr val="tx1"/>
                          </a:solidFill>
                          <a:effectLst/>
                          <a:latin typeface="+mj-lt"/>
                          <a:ea typeface="Times New Roman" panose="02020603050405020304" pitchFamily="18" charset="0"/>
                          <a:cs typeface="Verdana" panose="020B0604030504040204" pitchFamily="34" charset="0"/>
                        </a:rPr>
                        <a:t>Legislação</a:t>
                      </a:r>
                      <a:endParaRPr lang="pt-BR" sz="2500" dirty="0">
                        <a:solidFill>
                          <a:schemeClr val="tx1"/>
                        </a:solidFill>
                        <a:effectLst/>
                        <a:latin typeface="+mj-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755581"/>
                  </a:ext>
                </a:extLst>
              </a:tr>
              <a:tr h="1611085">
                <a:tc>
                  <a:txBody>
                    <a:bodyPr/>
                    <a:lstStyle/>
                    <a:p>
                      <a:pPr algn="ctr">
                        <a:spcAft>
                          <a:spcPts val="0"/>
                        </a:spcAft>
                      </a:pPr>
                      <a:r>
                        <a:rPr lang="pt-BR" sz="2500" dirty="0">
                          <a:solidFill>
                            <a:schemeClr val="tx1"/>
                          </a:solidFill>
                          <a:effectLst/>
                          <a:latin typeface="+mj-lt"/>
                          <a:ea typeface="Times New Roman" panose="02020603050405020304" pitchFamily="18" charset="0"/>
                          <a:cs typeface="Verdana" panose="020B0604030504040204" pitchFamily="34" charset="0"/>
                        </a:rPr>
                        <a:t>27960002 - Alexandre Leite</a:t>
                      </a:r>
                    </a:p>
                    <a:p>
                      <a:pPr algn="ctr">
                        <a:spcAft>
                          <a:spcPts val="0"/>
                        </a:spcAft>
                      </a:pPr>
                      <a:r>
                        <a:rPr lang="pt-BR" sz="2500" dirty="0">
                          <a:solidFill>
                            <a:schemeClr val="tx1"/>
                          </a:solidFill>
                          <a:effectLst/>
                          <a:latin typeface="+mj-lt"/>
                          <a:ea typeface="Times New Roman" panose="02020603050405020304" pitchFamily="18" charset="0"/>
                          <a:cs typeface="Verdana" panose="020B0604030504040204" pitchFamily="34" charset="0"/>
                        </a:rPr>
                        <a:t>Proposta: 13598672000124004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dirty="0">
                          <a:solidFill>
                            <a:schemeClr val="tx1"/>
                          </a:solidFill>
                          <a:effectLst/>
                          <a:latin typeface="+mj-lt"/>
                          <a:ea typeface="Times New Roman" panose="02020603050405020304" pitchFamily="18" charset="0"/>
                          <a:cs typeface="Verdana" panose="020B0604030504040204" pitchFamily="34" charset="0"/>
                        </a:rPr>
                        <a:t>Aquisição de Equipamento e Material Permanente para UBS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dirty="0">
                          <a:solidFill>
                            <a:schemeClr val="tx1"/>
                          </a:solidFill>
                          <a:effectLst/>
                          <a:latin typeface="+mj-lt"/>
                          <a:ea typeface="Times New Roman" panose="02020603050405020304" pitchFamily="18" charset="0"/>
                          <a:cs typeface="Verdana" panose="020B0604030504040204" pitchFamily="34" charset="0"/>
                        </a:rPr>
                        <a:t>R$ 250.000,00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dirty="0">
                          <a:solidFill>
                            <a:schemeClr val="tx1"/>
                          </a:solidFill>
                          <a:effectLst/>
                          <a:latin typeface="+mj-lt"/>
                          <a:ea typeface="Times New Roman" panose="02020603050405020304" pitchFamily="18" charset="0"/>
                          <a:cs typeface="Verdana" panose="020B0604030504040204" pitchFamily="34" charset="0"/>
                        </a:rPr>
                        <a:t>Portaria GM/MS nº 4.717, de 2 de julho de 2024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294374"/>
                  </a:ext>
                </a:extLst>
              </a:tr>
            </a:tbl>
          </a:graphicData>
        </a:graphic>
      </p:graphicFrame>
    </p:spTree>
    <p:extLst>
      <p:ext uri="{BB962C8B-B14F-4D97-AF65-F5344CB8AC3E}">
        <p14:creationId xmlns:p14="http://schemas.microsoft.com/office/powerpoint/2010/main" val="423601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3"/>
          <p:cNvSpPr/>
          <p:nvPr/>
        </p:nvSpPr>
        <p:spPr>
          <a:xfrm>
            <a:off x="0" y="0"/>
            <a:ext cx="18272160" cy="204624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endParaRPr lang="pt-BR" sz="3500" b="1" spc="-1" dirty="0">
              <a:solidFill>
                <a:srgbClr val="FFFFFF"/>
              </a:solidFill>
              <a:latin typeface="Arial"/>
            </a:endParaRPr>
          </a:p>
          <a:p>
            <a:pPr algn="ctr">
              <a:lnSpc>
                <a:spcPct val="150000"/>
              </a:lnSpc>
            </a:pPr>
            <a:r>
              <a:rPr lang="pt-BR" sz="3500" b="1" spc="-1" dirty="0">
                <a:solidFill>
                  <a:srgbClr val="FFFFFF"/>
                </a:solidFill>
                <a:latin typeface="Arial"/>
              </a:rPr>
              <a:t>INDICAÇÃO  EMENDA PARLAMENTAR – ESTADUAL</a:t>
            </a:r>
          </a:p>
          <a:p>
            <a:pPr algn="ctr">
              <a:lnSpc>
                <a:spcPct val="150000"/>
              </a:lnSpc>
            </a:pPr>
            <a:r>
              <a:rPr lang="pt-BR" sz="3500" b="1" spc="-1" dirty="0">
                <a:solidFill>
                  <a:srgbClr val="FFFFFF"/>
                </a:solidFill>
              </a:rPr>
              <a:t>3º QUADRIMESTRE DE 2024</a:t>
            </a:r>
            <a:endParaRPr lang="pt-BR" sz="3500" spc="-1" dirty="0"/>
          </a:p>
          <a:p>
            <a:pPr algn="ctr">
              <a:lnSpc>
                <a:spcPct val="150000"/>
              </a:lnSpc>
            </a:pPr>
            <a:endParaRPr lang="pt-BR" sz="3500" b="0" strike="noStrike" spc="-1" dirty="0">
              <a:latin typeface="Arial"/>
            </a:endParaRPr>
          </a:p>
        </p:txBody>
      </p:sp>
      <p:pic>
        <p:nvPicPr>
          <p:cNvPr id="105" name="Imagem 5_8"/>
          <p:cNvPicPr/>
          <p:nvPr/>
        </p:nvPicPr>
        <p:blipFill>
          <a:blip r:embed="rId2"/>
          <a:stretch/>
        </p:blipFill>
        <p:spPr>
          <a:xfrm>
            <a:off x="0" y="0"/>
            <a:ext cx="2242080" cy="2046240"/>
          </a:xfrm>
          <a:prstGeom prst="rect">
            <a:avLst/>
          </a:prstGeom>
          <a:ln w="0">
            <a:noFill/>
          </a:ln>
        </p:spPr>
      </p:pic>
      <p:graphicFrame>
        <p:nvGraphicFramePr>
          <p:cNvPr id="2" name="Tabela 1"/>
          <p:cNvGraphicFramePr>
            <a:graphicFrameLocks noGrp="1"/>
          </p:cNvGraphicFramePr>
          <p:nvPr>
            <p:extLst>
              <p:ext uri="{D42A27DB-BD31-4B8C-83A1-F6EECF244321}">
                <p14:modId xmlns:p14="http://schemas.microsoft.com/office/powerpoint/2010/main" val="3059323502"/>
              </p:ext>
            </p:extLst>
          </p:nvPr>
        </p:nvGraphicFramePr>
        <p:xfrm>
          <a:off x="577731" y="2808649"/>
          <a:ext cx="17409823" cy="2142173"/>
        </p:xfrm>
        <a:graphic>
          <a:graphicData uri="http://schemas.openxmlformats.org/drawingml/2006/table">
            <a:tbl>
              <a:tblPr/>
              <a:tblGrid>
                <a:gridCol w="4096097">
                  <a:extLst>
                    <a:ext uri="{9D8B030D-6E8A-4147-A177-3AD203B41FA5}">
                      <a16:colId xmlns:a16="http://schemas.microsoft.com/office/drawing/2014/main" val="625894179"/>
                    </a:ext>
                  </a:extLst>
                </a:gridCol>
                <a:gridCol w="4277997">
                  <a:extLst>
                    <a:ext uri="{9D8B030D-6E8A-4147-A177-3AD203B41FA5}">
                      <a16:colId xmlns:a16="http://schemas.microsoft.com/office/drawing/2014/main" val="382734184"/>
                    </a:ext>
                  </a:extLst>
                </a:gridCol>
                <a:gridCol w="3747258">
                  <a:extLst>
                    <a:ext uri="{9D8B030D-6E8A-4147-A177-3AD203B41FA5}">
                      <a16:colId xmlns:a16="http://schemas.microsoft.com/office/drawing/2014/main" val="2408386730"/>
                    </a:ext>
                  </a:extLst>
                </a:gridCol>
                <a:gridCol w="5288471">
                  <a:extLst>
                    <a:ext uri="{9D8B030D-6E8A-4147-A177-3AD203B41FA5}">
                      <a16:colId xmlns:a16="http://schemas.microsoft.com/office/drawing/2014/main" val="3480962278"/>
                    </a:ext>
                  </a:extLst>
                </a:gridCol>
              </a:tblGrid>
              <a:tr h="979669">
                <a:tc>
                  <a:txBody>
                    <a:bodyPr/>
                    <a:lstStyle/>
                    <a:p>
                      <a:pPr algn="ctr">
                        <a:spcAft>
                          <a:spcPts val="0"/>
                        </a:spcAft>
                      </a:pPr>
                      <a:r>
                        <a:rPr lang="pt-BR" sz="2500" b="1" dirty="0">
                          <a:solidFill>
                            <a:schemeClr val="tx1"/>
                          </a:solidFill>
                          <a:effectLst/>
                          <a:latin typeface="+mj-lt"/>
                          <a:ea typeface="Times New Roman" panose="02020603050405020304" pitchFamily="18" charset="0"/>
                          <a:cs typeface="Verdana" panose="020B0604030504040204" pitchFamily="34" charset="0"/>
                        </a:rPr>
                        <a:t>Parlamentar</a:t>
                      </a:r>
                      <a:endParaRPr lang="pt-BR" sz="2500" dirty="0">
                        <a:solidFill>
                          <a:schemeClr val="tx1"/>
                        </a:solidFill>
                        <a:effectLst/>
                        <a:latin typeface="+mj-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b="1" dirty="0">
                          <a:solidFill>
                            <a:schemeClr val="tx1"/>
                          </a:solidFill>
                          <a:effectLst/>
                          <a:latin typeface="+mj-lt"/>
                          <a:ea typeface="Times New Roman" panose="02020603050405020304" pitchFamily="18" charset="0"/>
                          <a:cs typeface="Verdana" panose="020B0604030504040204" pitchFamily="34" charset="0"/>
                        </a:rPr>
                        <a:t>Objeto</a:t>
                      </a:r>
                      <a:endParaRPr lang="pt-BR" sz="2500" dirty="0">
                        <a:solidFill>
                          <a:schemeClr val="tx1"/>
                        </a:solidFill>
                        <a:effectLst/>
                        <a:latin typeface="+mj-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b="1" dirty="0">
                          <a:solidFill>
                            <a:schemeClr val="tx1"/>
                          </a:solidFill>
                          <a:effectLst/>
                          <a:latin typeface="+mj-lt"/>
                          <a:ea typeface="Times New Roman" panose="02020603050405020304" pitchFamily="18" charset="0"/>
                          <a:cs typeface="Verdana" panose="020B0604030504040204" pitchFamily="34" charset="0"/>
                        </a:rPr>
                        <a:t>Valor R$</a:t>
                      </a:r>
                      <a:endParaRPr lang="pt-BR" sz="2500" dirty="0">
                        <a:solidFill>
                          <a:schemeClr val="tx1"/>
                        </a:solidFill>
                        <a:effectLst/>
                        <a:latin typeface="+mj-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b="1" kern="1200" dirty="0">
                          <a:solidFill>
                            <a:schemeClr val="tx1"/>
                          </a:solidFill>
                          <a:effectLst/>
                          <a:latin typeface="+mn-lt"/>
                          <a:ea typeface="Times New Roman" panose="02020603050405020304" pitchFamily="18" charset="0"/>
                          <a:cs typeface="Verdana" panose="020B0604030504040204" pitchFamily="34" charset="0"/>
                        </a:rPr>
                        <a:t>Legislação</a:t>
                      </a:r>
                      <a:endParaRPr lang="pt-BR" sz="2500" kern="1200" dirty="0">
                        <a:solidFill>
                          <a:schemeClr val="tx1"/>
                        </a:solidFill>
                        <a:effectLst/>
                        <a:latin typeface="+mn-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44705"/>
                  </a:ext>
                </a:extLst>
              </a:tr>
              <a:tr h="1162504">
                <a:tc>
                  <a:txBody>
                    <a:bodyPr/>
                    <a:lstStyle/>
                    <a:p>
                      <a:pPr algn="ctr"/>
                      <a:r>
                        <a:rPr lang="pt-BR" sz="2500" kern="1200" dirty="0">
                          <a:solidFill>
                            <a:schemeClr val="tx1"/>
                          </a:solidFill>
                          <a:effectLst/>
                          <a:latin typeface="+mj-lt"/>
                          <a:ea typeface="Times New Roman" panose="02020603050405020304" pitchFamily="18" charset="0"/>
                          <a:cs typeface="Verdana" panose="020B0604030504040204" pitchFamily="34" charset="0"/>
                        </a:rPr>
                        <a:t>2024.052.63063</a:t>
                      </a:r>
                    </a:p>
                    <a:p>
                      <a:pPr algn="ctr"/>
                      <a:r>
                        <a:rPr lang="pt-BR" sz="2500" kern="1200" dirty="0">
                          <a:solidFill>
                            <a:schemeClr val="tx1"/>
                          </a:solidFill>
                          <a:effectLst/>
                          <a:latin typeface="+mj-lt"/>
                          <a:ea typeface="Times New Roman" panose="02020603050405020304" pitchFamily="18" charset="0"/>
                          <a:cs typeface="Verdana" panose="020B0604030504040204" pitchFamily="34" charset="0"/>
                        </a:rPr>
                        <a:t>Jorge Caruso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kern="1200" dirty="0">
                          <a:solidFill>
                            <a:schemeClr val="tx1"/>
                          </a:solidFill>
                          <a:effectLst/>
                          <a:latin typeface="+mn-lt"/>
                          <a:ea typeface="Times New Roman" panose="02020603050405020304" pitchFamily="18" charset="0"/>
                          <a:cs typeface="Verdana" panose="020B0604030504040204" pitchFamily="34" charset="0"/>
                        </a:rPr>
                        <a:t>transferências</a:t>
                      </a:r>
                      <a:r>
                        <a:rPr lang="pt-BR" sz="2500" kern="1200" baseline="0" dirty="0">
                          <a:solidFill>
                            <a:schemeClr val="tx1"/>
                          </a:solidFill>
                          <a:effectLst/>
                          <a:latin typeface="+mn-lt"/>
                          <a:ea typeface="Times New Roman" panose="02020603050405020304" pitchFamily="18" charset="0"/>
                          <a:cs typeface="Verdana" panose="020B0604030504040204" pitchFamily="34" charset="0"/>
                        </a:rPr>
                        <a:t> voluntárias. </a:t>
                      </a:r>
                      <a:endParaRPr lang="pt-BR" sz="2500" kern="1200" dirty="0">
                        <a:solidFill>
                          <a:schemeClr val="tx1"/>
                        </a:solidFill>
                        <a:effectLst/>
                        <a:latin typeface="+mn-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500" kern="1200" dirty="0">
                          <a:solidFill>
                            <a:schemeClr val="tx1"/>
                          </a:solidFill>
                          <a:effectLst/>
                          <a:latin typeface="+mj-lt"/>
                          <a:ea typeface="Times New Roman" panose="02020603050405020304" pitchFamily="18" charset="0"/>
                          <a:cs typeface="Verdana" panose="020B0604030504040204" pitchFamily="34" charset="0"/>
                        </a:rPr>
                        <a:t>250.000,00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500" kern="1200" dirty="0">
                          <a:solidFill>
                            <a:schemeClr val="tx1"/>
                          </a:solidFill>
                          <a:effectLst/>
                          <a:latin typeface="+mj-lt"/>
                          <a:ea typeface="Times New Roman" panose="02020603050405020304" pitchFamily="18" charset="0"/>
                          <a:cs typeface="Verdana" panose="020B0604030504040204" pitchFamily="34" charset="0"/>
                        </a:rPr>
                        <a:t>RESOLUÇÃO Nº 280, DE 9 DE DEZEMBRO DE 2024</a:t>
                      </a:r>
                    </a:p>
                    <a:p>
                      <a:pPr algn="ctr">
                        <a:spcAft>
                          <a:spcPts val="0"/>
                        </a:spcAft>
                      </a:pPr>
                      <a:endParaRPr lang="pt-BR" sz="2500" kern="1200" dirty="0">
                        <a:solidFill>
                          <a:schemeClr val="tx1"/>
                        </a:solidFill>
                        <a:effectLst/>
                        <a:latin typeface="+mj-lt"/>
                        <a:ea typeface="Times New Roman" panose="02020603050405020304" pitchFamily="18" charset="0"/>
                        <a:cs typeface="Verdana" panose="020B060403050404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106427"/>
                  </a:ext>
                </a:extLst>
              </a:tr>
            </a:tbl>
          </a:graphicData>
        </a:graphic>
      </p:graphicFrame>
    </p:spTree>
    <p:extLst>
      <p:ext uri="{BB962C8B-B14F-4D97-AF65-F5344CB8AC3E}">
        <p14:creationId xmlns:p14="http://schemas.microsoft.com/office/powerpoint/2010/main" val="87786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stomShape 3"/>
          <p:cNvSpPr/>
          <p:nvPr/>
        </p:nvSpPr>
        <p:spPr>
          <a:xfrm>
            <a:off x="0" y="0"/>
            <a:ext cx="18272160" cy="171432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68" name="Imagem 5_3"/>
          <p:cNvPicPr/>
          <p:nvPr/>
        </p:nvPicPr>
        <p:blipFill>
          <a:blip r:embed="rId2"/>
          <a:stretch/>
        </p:blipFill>
        <p:spPr>
          <a:xfrm>
            <a:off x="0" y="0"/>
            <a:ext cx="2242080" cy="2046240"/>
          </a:xfrm>
          <a:prstGeom prst="rect">
            <a:avLst/>
          </a:prstGeom>
          <a:ln w="0">
            <a:noFill/>
          </a:ln>
        </p:spPr>
      </p:pic>
      <p:sp>
        <p:nvSpPr>
          <p:cNvPr id="69" name="CustomShape 4"/>
          <p:cNvSpPr/>
          <p:nvPr/>
        </p:nvSpPr>
        <p:spPr>
          <a:xfrm>
            <a:off x="7005917" y="-73834"/>
            <a:ext cx="6125331" cy="1846659"/>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algn="ctr">
              <a:lnSpc>
                <a:spcPct val="150000"/>
              </a:lnSpc>
            </a:pPr>
            <a:r>
              <a:rPr lang="pt-BR" sz="4000" b="1" strike="noStrike" spc="-1" dirty="0">
                <a:solidFill>
                  <a:srgbClr val="FFFFFF"/>
                </a:solidFill>
                <a:latin typeface="Arial"/>
                <a:ea typeface="DejaVu Sans"/>
              </a:rPr>
              <a:t>Aplicação das Despesas </a:t>
            </a:r>
          </a:p>
          <a:p>
            <a:pPr algn="ctr">
              <a:lnSpc>
                <a:spcPct val="150000"/>
              </a:lnSpc>
            </a:pPr>
            <a:r>
              <a:rPr lang="pt-BR" sz="4000" b="1" spc="-1" dirty="0">
                <a:solidFill>
                  <a:srgbClr val="FFFFFF"/>
                </a:solidFill>
                <a:latin typeface="Arial"/>
              </a:rPr>
              <a:t>3º Quadrimestre 2024</a:t>
            </a:r>
            <a:endParaRPr lang="pt-BR" sz="4000" b="0" strike="noStrike" spc="-1" dirty="0">
              <a:latin typeface="Arial"/>
            </a:endParaRPr>
          </a:p>
        </p:txBody>
      </p:sp>
      <p:pic>
        <p:nvPicPr>
          <p:cNvPr id="4" name="Imagem 3"/>
          <p:cNvPicPr>
            <a:picLocks noChangeAspect="1"/>
          </p:cNvPicPr>
          <p:nvPr/>
        </p:nvPicPr>
        <p:blipFill>
          <a:blip r:embed="rId3"/>
          <a:stretch>
            <a:fillRect/>
          </a:stretch>
        </p:blipFill>
        <p:spPr>
          <a:xfrm>
            <a:off x="5641709" y="2014538"/>
            <a:ext cx="8224603" cy="2538458"/>
          </a:xfrm>
          <a:prstGeom prst="rect">
            <a:avLst/>
          </a:prstGeom>
        </p:spPr>
      </p:pic>
      <p:pic>
        <p:nvPicPr>
          <p:cNvPr id="5" name="Imagem 4"/>
          <p:cNvPicPr>
            <a:picLocks noChangeAspect="1"/>
          </p:cNvPicPr>
          <p:nvPr/>
        </p:nvPicPr>
        <p:blipFill>
          <a:blip r:embed="rId4"/>
          <a:stretch>
            <a:fillRect/>
          </a:stretch>
        </p:blipFill>
        <p:spPr>
          <a:xfrm>
            <a:off x="5641709" y="4853214"/>
            <a:ext cx="8224603" cy="50310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3"/>
          <p:cNvSpPr/>
          <p:nvPr/>
        </p:nvSpPr>
        <p:spPr>
          <a:xfrm>
            <a:off x="0" y="0"/>
            <a:ext cx="18272160" cy="171432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r>
              <a:rPr lang="pt-BR" sz="3500" b="1" strike="noStrike" spc="-1" dirty="0">
                <a:solidFill>
                  <a:srgbClr val="FFFFFF"/>
                </a:solidFill>
                <a:latin typeface="Arial"/>
                <a:ea typeface="DejaVu Sans"/>
              </a:rPr>
              <a:t>Acompanhamento de Despesas Liquidadas</a:t>
            </a:r>
            <a:endParaRPr lang="pt-BR" sz="3500" b="0" strike="noStrike" spc="-1" dirty="0">
              <a:latin typeface="Arial"/>
            </a:endParaRPr>
          </a:p>
          <a:p>
            <a:pPr algn="ctr">
              <a:lnSpc>
                <a:spcPct val="150000"/>
              </a:lnSpc>
            </a:pPr>
            <a:r>
              <a:rPr lang="pt-BR" sz="3500" b="1" strike="noStrike" spc="-1" dirty="0">
                <a:solidFill>
                  <a:srgbClr val="FFFFFF"/>
                </a:solidFill>
                <a:latin typeface="Arial"/>
                <a:ea typeface="DejaVu Sans"/>
              </a:rPr>
              <a:t> Pessoal e Obrigações Patronais</a:t>
            </a:r>
            <a:endParaRPr lang="pt-BR" sz="3500" b="0" strike="noStrike" spc="-1" dirty="0">
              <a:latin typeface="Arial"/>
            </a:endParaRPr>
          </a:p>
        </p:txBody>
      </p:sp>
      <p:pic>
        <p:nvPicPr>
          <p:cNvPr id="76" name="Imagem 5_2"/>
          <p:cNvPicPr/>
          <p:nvPr/>
        </p:nvPicPr>
        <p:blipFill>
          <a:blip r:embed="rId2"/>
          <a:stretch/>
        </p:blipFill>
        <p:spPr>
          <a:xfrm>
            <a:off x="0" y="0"/>
            <a:ext cx="2242080" cy="2046240"/>
          </a:xfrm>
          <a:prstGeom prst="rect">
            <a:avLst/>
          </a:prstGeom>
          <a:ln w="0">
            <a:noFill/>
          </a:ln>
        </p:spPr>
      </p:pic>
      <p:pic>
        <p:nvPicPr>
          <p:cNvPr id="4" name="Imagem 3">
            <a:extLst>
              <a:ext uri="{FF2B5EF4-FFF2-40B4-BE49-F238E27FC236}">
                <a16:creationId xmlns:a16="http://schemas.microsoft.com/office/drawing/2014/main" id="{68F868F2-B078-C4BF-FEA8-92DB517AF3A3}"/>
              </a:ext>
            </a:extLst>
          </p:cNvPr>
          <p:cNvPicPr>
            <a:picLocks noChangeAspect="1"/>
          </p:cNvPicPr>
          <p:nvPr/>
        </p:nvPicPr>
        <p:blipFill>
          <a:blip r:embed="rId3"/>
          <a:stretch>
            <a:fillRect/>
          </a:stretch>
        </p:blipFill>
        <p:spPr>
          <a:xfrm>
            <a:off x="2993136" y="2046240"/>
            <a:ext cx="12301728" cy="73944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53"/>
          <p:cNvSpPr/>
          <p:nvPr/>
        </p:nvSpPr>
        <p:spPr>
          <a:xfrm>
            <a:off x="0" y="0"/>
            <a:ext cx="18272160" cy="171432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r>
              <a:rPr lang="pt-BR" sz="3500" b="1" strike="noStrike" spc="-1" dirty="0">
                <a:solidFill>
                  <a:srgbClr val="FFFFFF"/>
                </a:solidFill>
                <a:latin typeface="Arial"/>
                <a:ea typeface="DejaVu Sans"/>
              </a:rPr>
              <a:t>Acompanhamento de Despesas Liquidadas</a:t>
            </a:r>
            <a:endParaRPr lang="pt-BR" sz="3500" b="0" strike="noStrike" spc="-1" dirty="0">
              <a:latin typeface="Arial"/>
            </a:endParaRPr>
          </a:p>
          <a:p>
            <a:pPr algn="ctr">
              <a:lnSpc>
                <a:spcPct val="150000"/>
              </a:lnSpc>
            </a:pPr>
            <a:r>
              <a:rPr lang="pt-BR" sz="3500" b="1" strike="noStrike" spc="-1" dirty="0">
                <a:solidFill>
                  <a:srgbClr val="FFFFFF"/>
                </a:solidFill>
                <a:latin typeface="Arial"/>
                <a:ea typeface="DejaVu Sans"/>
              </a:rPr>
              <a:t>Custeio - Materiais</a:t>
            </a:r>
            <a:endParaRPr lang="pt-BR" sz="3500" b="0" strike="noStrike" spc="-1" dirty="0">
              <a:latin typeface="Arial"/>
            </a:endParaRPr>
          </a:p>
        </p:txBody>
      </p:sp>
      <p:pic>
        <p:nvPicPr>
          <p:cNvPr id="82" name="Imagem 5_ 1"/>
          <p:cNvPicPr/>
          <p:nvPr/>
        </p:nvPicPr>
        <p:blipFill>
          <a:blip r:embed="rId2"/>
          <a:stretch/>
        </p:blipFill>
        <p:spPr>
          <a:xfrm>
            <a:off x="0" y="0"/>
            <a:ext cx="2242080" cy="2046240"/>
          </a:xfrm>
          <a:prstGeom prst="rect">
            <a:avLst/>
          </a:prstGeom>
          <a:ln w="0">
            <a:noFill/>
          </a:ln>
        </p:spPr>
      </p:pic>
      <p:pic>
        <p:nvPicPr>
          <p:cNvPr id="4" name="Imagem 3">
            <a:extLst>
              <a:ext uri="{FF2B5EF4-FFF2-40B4-BE49-F238E27FC236}">
                <a16:creationId xmlns:a16="http://schemas.microsoft.com/office/drawing/2014/main" id="{1C7C9CD0-DB85-CCBB-B717-52EA8BEF9FB0}"/>
              </a:ext>
            </a:extLst>
          </p:cNvPr>
          <p:cNvPicPr>
            <a:picLocks noChangeAspect="1"/>
          </p:cNvPicPr>
          <p:nvPr/>
        </p:nvPicPr>
        <p:blipFill>
          <a:blip r:embed="rId3"/>
          <a:stretch>
            <a:fillRect/>
          </a:stretch>
        </p:blipFill>
        <p:spPr>
          <a:xfrm>
            <a:off x="2587090" y="2046240"/>
            <a:ext cx="13630656" cy="73456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3"/>
          <p:cNvSpPr/>
          <p:nvPr/>
        </p:nvSpPr>
        <p:spPr>
          <a:xfrm>
            <a:off x="0" y="0"/>
            <a:ext cx="18272160" cy="171432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r>
              <a:rPr lang="pt-BR" sz="3500" b="1" strike="noStrike" spc="-1" dirty="0">
                <a:solidFill>
                  <a:srgbClr val="FFFFFF"/>
                </a:solidFill>
                <a:latin typeface="Arial"/>
                <a:ea typeface="DejaVu Sans"/>
              </a:rPr>
              <a:t>Acompanhamento de Despesas Liquidadas </a:t>
            </a:r>
            <a:endParaRPr lang="pt-BR" sz="3500" b="0" strike="noStrike" spc="-1" dirty="0">
              <a:latin typeface="Arial"/>
            </a:endParaRPr>
          </a:p>
          <a:p>
            <a:pPr algn="ctr">
              <a:lnSpc>
                <a:spcPct val="150000"/>
              </a:lnSpc>
            </a:pPr>
            <a:r>
              <a:rPr lang="pt-BR" sz="3500" b="1" strike="noStrike" spc="-1" dirty="0">
                <a:solidFill>
                  <a:srgbClr val="FFFFFF"/>
                </a:solidFill>
                <a:latin typeface="Arial"/>
                <a:ea typeface="DejaVu Sans"/>
              </a:rPr>
              <a:t>Custeio - Serviços </a:t>
            </a:r>
            <a:endParaRPr lang="pt-BR" sz="3500" b="0" strike="noStrike" spc="-1" dirty="0">
              <a:latin typeface="Arial"/>
            </a:endParaRPr>
          </a:p>
        </p:txBody>
      </p:sp>
      <p:pic>
        <p:nvPicPr>
          <p:cNvPr id="92" name="Imagem 5_0"/>
          <p:cNvPicPr/>
          <p:nvPr/>
        </p:nvPicPr>
        <p:blipFill>
          <a:blip r:embed="rId2"/>
          <a:stretch/>
        </p:blipFill>
        <p:spPr>
          <a:xfrm>
            <a:off x="0" y="0"/>
            <a:ext cx="2242080" cy="2046240"/>
          </a:xfrm>
          <a:prstGeom prst="rect">
            <a:avLst/>
          </a:prstGeom>
          <a:ln w="0">
            <a:noFill/>
          </a:ln>
        </p:spPr>
      </p:pic>
      <p:pic>
        <p:nvPicPr>
          <p:cNvPr id="4" name="Imagem 3">
            <a:extLst>
              <a:ext uri="{FF2B5EF4-FFF2-40B4-BE49-F238E27FC236}">
                <a16:creationId xmlns:a16="http://schemas.microsoft.com/office/drawing/2014/main" id="{BA211303-7519-47A5-66BF-675FE589FA34}"/>
              </a:ext>
            </a:extLst>
          </p:cNvPr>
          <p:cNvPicPr>
            <a:picLocks noChangeAspect="1"/>
          </p:cNvPicPr>
          <p:nvPr/>
        </p:nvPicPr>
        <p:blipFill>
          <a:blip r:embed="rId3"/>
          <a:stretch>
            <a:fillRect/>
          </a:stretch>
        </p:blipFill>
        <p:spPr>
          <a:xfrm>
            <a:off x="2913656" y="2001342"/>
            <a:ext cx="12778740" cy="76641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3"/>
          <p:cNvSpPr/>
          <p:nvPr/>
        </p:nvSpPr>
        <p:spPr>
          <a:xfrm>
            <a:off x="15840" y="-182880"/>
            <a:ext cx="18272160" cy="171432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r>
              <a:rPr lang="pt-BR" sz="3500" b="1" strike="noStrike" spc="-1" dirty="0">
                <a:solidFill>
                  <a:srgbClr val="FFFFFF"/>
                </a:solidFill>
                <a:latin typeface="Arial"/>
                <a:ea typeface="DejaVu Sans"/>
              </a:rPr>
              <a:t>Acompanhamento de Despesas Liquidadas </a:t>
            </a:r>
            <a:endParaRPr lang="pt-BR" sz="3500" b="0" strike="noStrike" spc="-1" dirty="0">
              <a:latin typeface="Arial"/>
            </a:endParaRPr>
          </a:p>
          <a:p>
            <a:pPr algn="ctr">
              <a:lnSpc>
                <a:spcPct val="150000"/>
              </a:lnSpc>
            </a:pPr>
            <a:r>
              <a:rPr lang="pt-BR" sz="3500" b="1" strike="noStrike" spc="-1" dirty="0">
                <a:solidFill>
                  <a:srgbClr val="FFFFFF"/>
                </a:solidFill>
                <a:latin typeface="Arial"/>
                <a:ea typeface="DejaVu Sans"/>
              </a:rPr>
              <a:t> Investimento – Obras e Instalações</a:t>
            </a:r>
            <a:endParaRPr lang="pt-BR" sz="3500" b="0" strike="noStrike" spc="-1" dirty="0">
              <a:latin typeface="Arial"/>
            </a:endParaRPr>
          </a:p>
        </p:txBody>
      </p:sp>
      <p:pic>
        <p:nvPicPr>
          <p:cNvPr id="105" name="Imagem 5_8"/>
          <p:cNvPicPr/>
          <p:nvPr/>
        </p:nvPicPr>
        <p:blipFill>
          <a:blip r:embed="rId2"/>
          <a:stretch/>
        </p:blipFill>
        <p:spPr>
          <a:xfrm>
            <a:off x="0" y="0"/>
            <a:ext cx="2242080" cy="2046240"/>
          </a:xfrm>
          <a:prstGeom prst="rect">
            <a:avLst/>
          </a:prstGeom>
          <a:ln w="0">
            <a:noFill/>
          </a:ln>
        </p:spPr>
      </p:pic>
      <p:pic>
        <p:nvPicPr>
          <p:cNvPr id="4" name="Imagem 3">
            <a:extLst>
              <a:ext uri="{FF2B5EF4-FFF2-40B4-BE49-F238E27FC236}">
                <a16:creationId xmlns:a16="http://schemas.microsoft.com/office/drawing/2014/main" id="{C7501C0A-0AF1-58C9-153C-3DB94DA3D781}"/>
              </a:ext>
            </a:extLst>
          </p:cNvPr>
          <p:cNvPicPr>
            <a:picLocks noChangeAspect="1"/>
          </p:cNvPicPr>
          <p:nvPr/>
        </p:nvPicPr>
        <p:blipFill>
          <a:blip r:embed="rId3"/>
          <a:stretch>
            <a:fillRect/>
          </a:stretch>
        </p:blipFill>
        <p:spPr>
          <a:xfrm>
            <a:off x="3344086" y="1840031"/>
            <a:ext cx="12315444" cy="74020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solidFill>
        </p:spPr>
        <p:txBody>
          <a:bodyPr/>
          <a:lstStyle/>
          <a:p>
            <a:pPr algn="ctr"/>
            <a:r>
              <a:rPr lang="pt-BR" dirty="0">
                <a:solidFill>
                  <a:schemeClr val="bg1"/>
                </a:solidFill>
              </a:rPr>
              <a:t>Identificação</a:t>
            </a:r>
          </a:p>
        </p:txBody>
      </p:sp>
      <p:sp>
        <p:nvSpPr>
          <p:cNvPr id="3" name="Subtítulo 2"/>
          <p:cNvSpPr>
            <a:spLocks noGrp="1"/>
          </p:cNvSpPr>
          <p:nvPr>
            <p:ph type="subTitle"/>
          </p:nvPr>
        </p:nvSpPr>
        <p:spPr>
          <a:xfrm>
            <a:off x="914400" y="3374236"/>
            <a:ext cx="16458840" cy="5939169"/>
          </a:xfrm>
        </p:spPr>
        <p:txBody>
          <a:bodyPr/>
          <a:lstStyle/>
          <a:p>
            <a:pPr marL="0" indent="0" algn="ctr">
              <a:buNone/>
            </a:pPr>
            <a:r>
              <a:rPr lang="pt-BR" sz="4000" dirty="0">
                <a:solidFill>
                  <a:schemeClr val="tx2"/>
                </a:solidFill>
              </a:rPr>
              <a:t>Informações Territoriais </a:t>
            </a:r>
          </a:p>
          <a:p>
            <a:pPr marL="0" indent="0" algn="ctr">
              <a:buNone/>
            </a:pPr>
            <a:endParaRPr lang="pt-BR" sz="4000" dirty="0">
              <a:solidFill>
                <a:schemeClr val="tx2"/>
              </a:solidFill>
            </a:endParaRPr>
          </a:p>
          <a:p>
            <a:pPr marL="0" indent="0" algn="ctr">
              <a:buNone/>
            </a:pPr>
            <a:r>
              <a:rPr lang="pt-BR" sz="4000" dirty="0">
                <a:solidFill>
                  <a:schemeClr val="tx2"/>
                </a:solidFill>
              </a:rPr>
              <a:t>ITUPEVA</a:t>
            </a:r>
          </a:p>
          <a:p>
            <a:pPr marL="0" indent="0" algn="ctr">
              <a:buNone/>
            </a:pPr>
            <a:endParaRPr lang="pt-BR" dirty="0"/>
          </a:p>
          <a:p>
            <a:pPr marL="0" indent="0" algn="ctr">
              <a:buNone/>
            </a:pPr>
            <a:r>
              <a:rPr lang="pt-BR" dirty="0"/>
              <a:t>Área </a:t>
            </a:r>
            <a:r>
              <a:rPr lang="pt-BR" b="1" dirty="0"/>
              <a:t>200,52 Km²</a:t>
            </a:r>
          </a:p>
          <a:p>
            <a:pPr marL="0" indent="0" algn="ctr">
              <a:buNone/>
            </a:pPr>
            <a:endParaRPr lang="pt-BR" dirty="0"/>
          </a:p>
          <a:p>
            <a:pPr marL="0" indent="0" algn="ctr">
              <a:buNone/>
            </a:pPr>
            <a:r>
              <a:rPr lang="pt-BR" dirty="0"/>
              <a:t>População </a:t>
            </a:r>
            <a:r>
              <a:rPr lang="pt-BR" b="1" dirty="0"/>
              <a:t>70.616 Habitantes </a:t>
            </a:r>
            <a:r>
              <a:rPr lang="pt-BR" sz="3000" b="1" dirty="0"/>
              <a:t>(IBGE,2022)</a:t>
            </a:r>
          </a:p>
          <a:p>
            <a:pPr marL="0" indent="0" algn="ctr">
              <a:buNone/>
            </a:pPr>
            <a:endParaRPr lang="pt-BR" dirty="0"/>
          </a:p>
          <a:p>
            <a:pPr marL="0" indent="0" algn="ctr">
              <a:buNone/>
            </a:pPr>
            <a:r>
              <a:rPr lang="pt-BR" dirty="0"/>
              <a:t>Densidade Populacional </a:t>
            </a:r>
            <a:r>
              <a:rPr lang="pt-BR" b="1" dirty="0"/>
              <a:t>353 </a:t>
            </a:r>
            <a:r>
              <a:rPr lang="pt-BR" b="1" dirty="0" err="1"/>
              <a:t>Hab</a:t>
            </a:r>
            <a:r>
              <a:rPr lang="pt-BR" b="1" dirty="0"/>
              <a:t>/Km² </a:t>
            </a:r>
          </a:p>
          <a:p>
            <a:pPr marL="0" indent="0" algn="ctr">
              <a:buNone/>
            </a:pPr>
            <a:endParaRPr lang="pt-BR" dirty="0"/>
          </a:p>
          <a:p>
            <a:pPr marL="0" indent="0" algn="ctr">
              <a:buNone/>
            </a:pPr>
            <a:r>
              <a:rPr lang="pt-BR" b="1" dirty="0"/>
              <a:t> Região de Saúde de Jundiaí, </a:t>
            </a:r>
            <a:r>
              <a:rPr lang="pt-BR" dirty="0"/>
              <a:t>constituída por 7 municípios </a:t>
            </a:r>
          </a:p>
          <a:p>
            <a:pPr marL="0" indent="0">
              <a:buNone/>
            </a:pPr>
            <a:endParaRPr lang="pt-BR" dirty="0"/>
          </a:p>
        </p:txBody>
      </p:sp>
    </p:spTree>
    <p:extLst>
      <p:ext uri="{BB962C8B-B14F-4D97-AF65-F5344CB8AC3E}">
        <p14:creationId xmlns:p14="http://schemas.microsoft.com/office/powerpoint/2010/main" val="213152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3"/>
          <p:cNvSpPr/>
          <p:nvPr/>
        </p:nvSpPr>
        <p:spPr>
          <a:xfrm>
            <a:off x="15840" y="-182880"/>
            <a:ext cx="18272160" cy="171432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r>
              <a:rPr lang="pt-BR" sz="3500" b="1" strike="noStrike" spc="-1" dirty="0">
                <a:solidFill>
                  <a:srgbClr val="FFFFFF"/>
                </a:solidFill>
                <a:latin typeface="Arial"/>
                <a:ea typeface="DejaVu Sans"/>
              </a:rPr>
              <a:t>Acompanhamento de Despesas Liquidadas </a:t>
            </a:r>
            <a:endParaRPr lang="pt-BR" sz="3500" b="0" strike="noStrike" spc="-1" dirty="0">
              <a:latin typeface="Arial"/>
            </a:endParaRPr>
          </a:p>
          <a:p>
            <a:pPr algn="ctr">
              <a:lnSpc>
                <a:spcPct val="150000"/>
              </a:lnSpc>
            </a:pPr>
            <a:r>
              <a:rPr lang="pt-BR" sz="3500" b="1" strike="noStrike" spc="-1" dirty="0">
                <a:solidFill>
                  <a:srgbClr val="FFFFFF"/>
                </a:solidFill>
                <a:latin typeface="Arial"/>
                <a:ea typeface="DejaVu Sans"/>
              </a:rPr>
              <a:t> Investimento - Equipamentos e Materiais Permanentes</a:t>
            </a:r>
            <a:endParaRPr lang="pt-BR" sz="3500" b="0" strike="noStrike" spc="-1" dirty="0">
              <a:latin typeface="Arial"/>
            </a:endParaRPr>
          </a:p>
        </p:txBody>
      </p:sp>
      <p:pic>
        <p:nvPicPr>
          <p:cNvPr id="105" name="Imagem 5_8"/>
          <p:cNvPicPr/>
          <p:nvPr/>
        </p:nvPicPr>
        <p:blipFill>
          <a:blip r:embed="rId2"/>
          <a:stretch/>
        </p:blipFill>
        <p:spPr>
          <a:xfrm>
            <a:off x="0" y="0"/>
            <a:ext cx="2242080" cy="2046240"/>
          </a:xfrm>
          <a:prstGeom prst="rect">
            <a:avLst/>
          </a:prstGeom>
          <a:ln w="0">
            <a:noFill/>
          </a:ln>
        </p:spPr>
      </p:pic>
      <p:pic>
        <p:nvPicPr>
          <p:cNvPr id="4" name="Imagem 3">
            <a:extLst>
              <a:ext uri="{FF2B5EF4-FFF2-40B4-BE49-F238E27FC236}">
                <a16:creationId xmlns:a16="http://schemas.microsoft.com/office/drawing/2014/main" id="{61C1DB76-28A2-94A3-F2C4-E2E5B72563A5}"/>
              </a:ext>
            </a:extLst>
          </p:cNvPr>
          <p:cNvPicPr>
            <a:picLocks noChangeAspect="1"/>
          </p:cNvPicPr>
          <p:nvPr/>
        </p:nvPicPr>
        <p:blipFill>
          <a:blip r:embed="rId3"/>
          <a:stretch>
            <a:fillRect/>
          </a:stretch>
        </p:blipFill>
        <p:spPr>
          <a:xfrm>
            <a:off x="2880360" y="2046240"/>
            <a:ext cx="12527280" cy="7531608"/>
          </a:xfrm>
          <a:prstGeom prst="rect">
            <a:avLst/>
          </a:prstGeom>
        </p:spPr>
      </p:pic>
    </p:spTree>
    <p:extLst>
      <p:ext uri="{BB962C8B-B14F-4D97-AF65-F5344CB8AC3E}">
        <p14:creationId xmlns:p14="http://schemas.microsoft.com/office/powerpoint/2010/main" val="342201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14" name="Imagem 8"/>
          <p:cNvPicPr/>
          <p:nvPr/>
        </p:nvPicPr>
        <p:blipFill>
          <a:blip r:embed="rId2"/>
          <a:stretch/>
        </p:blipFill>
        <p:spPr>
          <a:xfrm>
            <a:off x="0" y="0"/>
            <a:ext cx="2241720" cy="2045880"/>
          </a:xfrm>
          <a:prstGeom prst="rect">
            <a:avLst/>
          </a:prstGeom>
          <a:ln w="0">
            <a:noFill/>
          </a:ln>
        </p:spPr>
      </p:pic>
      <p:sp>
        <p:nvSpPr>
          <p:cNvPr id="115" name="CustomShape 2"/>
          <p:cNvSpPr/>
          <p:nvPr/>
        </p:nvSpPr>
        <p:spPr>
          <a:xfrm>
            <a:off x="5105520" y="549720"/>
            <a:ext cx="11083320" cy="62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3500" b="1" strike="noStrike" spc="-1">
                <a:solidFill>
                  <a:srgbClr val="FFFFFF"/>
                </a:solidFill>
                <a:latin typeface="Arial"/>
                <a:ea typeface="DejaVu Sans"/>
              </a:rPr>
              <a:t>EQUIPAMENTOS SAÚDE</a:t>
            </a:r>
            <a:endParaRPr lang="pt-BR" sz="3500" b="0" strike="noStrike" spc="-1">
              <a:latin typeface="Arial"/>
            </a:endParaRPr>
          </a:p>
        </p:txBody>
      </p:sp>
      <p:sp>
        <p:nvSpPr>
          <p:cNvPr id="116" name="CustomShape 3"/>
          <p:cNvSpPr/>
          <p:nvPr/>
        </p:nvSpPr>
        <p:spPr>
          <a:xfrm>
            <a:off x="464339" y="2177487"/>
            <a:ext cx="8368154" cy="7020577"/>
          </a:xfrm>
          <a:prstGeom prst="rect">
            <a:avLst/>
          </a:prstGeom>
          <a:noFill/>
          <a:ln w="0">
            <a:noFill/>
          </a:ln>
        </p:spPr>
        <p:style>
          <a:lnRef idx="0">
            <a:scrgbClr r="0" g="0" b="0"/>
          </a:lnRef>
          <a:fillRef idx="0">
            <a:scrgbClr r="0" g="0" b="0"/>
          </a:fillRef>
          <a:effectRef idx="0">
            <a:scrgbClr r="0" g="0" b="0"/>
          </a:effectRef>
          <a:fontRef idx="minor"/>
        </p:style>
        <p:txBody>
          <a:bodyPr wrap="square" lIns="135000" tIns="70200" rIns="135000" bIns="70200" anchor="t">
            <a:spAutoFit/>
          </a:bodyPr>
          <a:lstStyle/>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Secretaria de Saúde (Núcleo de Regulação);</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12 Unidades Básicas de Saúde, sendo 07 Equipe de Estratégia Saúde da Família;</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Consultório Odontológico Escolar – Vl. São João;</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Ambulatório de Especialidades;</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Centro de Diagnostico por Imagem;</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Centro de Especialidades Odontológicas – CEOM;</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Centro de Atenção Psicossocial – CAPS;</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Ambulatório de Saúde Mental – ASM;</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Farmácia Central;</a:t>
            </a:r>
          </a:p>
          <a:p>
            <a:pPr marL="216000" indent="-205920">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Ambulatório de Fisioterapia;</a:t>
            </a:r>
            <a:endParaRPr lang="pt-BR" sz="2700" b="0" strike="noStrike" spc="-1" dirty="0">
              <a:latin typeface="Arial"/>
            </a:endParaRPr>
          </a:p>
        </p:txBody>
      </p:sp>
      <p:sp>
        <p:nvSpPr>
          <p:cNvPr id="117" name="CustomShape 4"/>
          <p:cNvSpPr/>
          <p:nvPr/>
        </p:nvSpPr>
        <p:spPr>
          <a:xfrm>
            <a:off x="9940076" y="2045880"/>
            <a:ext cx="7883585" cy="7448900"/>
          </a:xfrm>
          <a:prstGeom prst="rect">
            <a:avLst/>
          </a:prstGeom>
          <a:noFill/>
          <a:ln w="0">
            <a:noFill/>
          </a:ln>
        </p:spPr>
        <p:style>
          <a:lnRef idx="0">
            <a:scrgbClr r="0" g="0" b="0"/>
          </a:lnRef>
          <a:fillRef idx="0">
            <a:scrgbClr r="0" g="0" b="0"/>
          </a:fillRef>
          <a:effectRef idx="0">
            <a:scrgbClr r="0" g="0" b="0"/>
          </a:effectRef>
          <a:fontRef idx="minor"/>
        </p:style>
        <p:txBody>
          <a:bodyPr wrap="square" lIns="135000" tIns="70200" rIns="135000" bIns="70200" anchor="t">
            <a:spAutoFit/>
          </a:bodyPr>
          <a:lstStyle/>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Vigilância Sanitária - VISA;</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Vigilância Epidemiológica - VE;</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Unidade Vigilância em Zoonoses - UVZ;</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SESNUTRI - Serviço Social e Nutrição Enteral;</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Hospital Municipal;</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Serviço de Ambulância Urgência e Emergência</a:t>
            </a:r>
            <a:endParaRPr lang="pt-BR" sz="2700" b="0" strike="noStrike" spc="-1" dirty="0">
              <a:latin typeface="Arial"/>
            </a:endParaRP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solidFill>
                  <a:srgbClr val="000000"/>
                </a:solidFill>
                <a:latin typeface="Arial"/>
                <a:ea typeface="SimSun"/>
              </a:rPr>
              <a:t> Transporte Sanitário;</a:t>
            </a: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spc="-1" dirty="0">
                <a:solidFill>
                  <a:srgbClr val="000000"/>
                </a:solidFill>
                <a:latin typeface="Arial"/>
                <a:ea typeface="SimSun"/>
              </a:rPr>
              <a:t> Centro Acolhimento Inclusão e Orientação – C.A.I.O</a:t>
            </a:r>
          </a:p>
          <a:p>
            <a:pPr marL="216000" indent="-205920">
              <a:lnSpc>
                <a:spcPct val="100000"/>
              </a:lnSpc>
              <a:spcBef>
                <a:spcPts val="1012"/>
              </a:spcBef>
              <a:spcAft>
                <a:spcPts val="1012"/>
              </a:spcAft>
              <a:buClr>
                <a:srgbClr val="00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0" strike="noStrike" spc="-1" dirty="0">
                <a:latin typeface="Arial"/>
              </a:rPr>
              <a:t> Departamento de Fauna e Bem Estar Animal (DEFBEA)</a:t>
            </a:r>
          </a:p>
          <a:p>
            <a:pPr marL="216000" indent="-205920">
              <a:lnSpc>
                <a:spcPct val="100000"/>
              </a:lnSpc>
              <a:spcBef>
                <a:spcPts val="1125"/>
              </a:spcBef>
              <a:spcAft>
                <a:spcPts val="1125"/>
              </a:spcAft>
              <a:buClr>
                <a:srgbClr val="FF0000"/>
              </a:buClr>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2700" b="1" strike="noStrike" spc="-1" dirty="0">
                <a:solidFill>
                  <a:srgbClr val="000000"/>
                </a:solidFill>
                <a:latin typeface="Arial"/>
                <a:ea typeface="SimSun"/>
              </a:rPr>
              <a:t> TOTAL: </a:t>
            </a:r>
            <a:r>
              <a:rPr lang="pt-BR" sz="2700" b="1" spc="-1" dirty="0">
                <a:solidFill>
                  <a:srgbClr val="000000"/>
                </a:solidFill>
                <a:latin typeface="Arial"/>
                <a:ea typeface="SimSun"/>
              </a:rPr>
              <a:t>30</a:t>
            </a:r>
            <a:endParaRPr lang="pt-BR" sz="27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22" name="Imagem 8"/>
          <p:cNvPicPr/>
          <p:nvPr/>
        </p:nvPicPr>
        <p:blipFill>
          <a:blip r:embed="rId2"/>
          <a:stretch/>
        </p:blipFill>
        <p:spPr>
          <a:xfrm>
            <a:off x="0" y="0"/>
            <a:ext cx="2241720" cy="2045880"/>
          </a:xfrm>
          <a:prstGeom prst="rect">
            <a:avLst/>
          </a:prstGeom>
          <a:ln w="0">
            <a:noFill/>
          </a:ln>
        </p:spPr>
      </p:pic>
      <p:sp>
        <p:nvSpPr>
          <p:cNvPr id="123" name="CustomShape 2"/>
          <p:cNvSpPr/>
          <p:nvPr/>
        </p:nvSpPr>
        <p:spPr>
          <a:xfrm>
            <a:off x="4419720" y="158760"/>
            <a:ext cx="11083320" cy="75856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pPr>
            <a:r>
              <a:rPr lang="pt-BR" sz="3300" b="1" strike="noStrike" spc="-1" dirty="0">
                <a:solidFill>
                  <a:srgbClr val="FFFFFF"/>
                </a:solidFill>
                <a:latin typeface="Arial"/>
                <a:ea typeface="DejaVu Sans"/>
              </a:rPr>
              <a:t>QUADRO FUNCIONAL </a:t>
            </a:r>
            <a:endParaRPr lang="pt-BR" sz="3300" b="0" strike="noStrike" spc="-1" dirty="0">
              <a:latin typeface="Arial"/>
            </a:endParaRPr>
          </a:p>
        </p:txBody>
      </p:sp>
      <p:pic>
        <p:nvPicPr>
          <p:cNvPr id="128" name="Imagem 2"/>
          <p:cNvPicPr/>
          <p:nvPr/>
        </p:nvPicPr>
        <p:blipFill>
          <a:blip r:embed="rId3"/>
          <a:stretch/>
        </p:blipFill>
        <p:spPr>
          <a:xfrm>
            <a:off x="940525" y="4003869"/>
            <a:ext cx="5387297" cy="2872749"/>
          </a:xfrm>
          <a:prstGeom prst="rect">
            <a:avLst/>
          </a:prstGeom>
          <a:ln w="0">
            <a:noFill/>
          </a:ln>
        </p:spPr>
      </p:pic>
      <p:sp>
        <p:nvSpPr>
          <p:cNvPr id="2" name="CustomShape 3">
            <a:extLst>
              <a:ext uri="{FF2B5EF4-FFF2-40B4-BE49-F238E27FC236}">
                <a16:creationId xmlns:a16="http://schemas.microsoft.com/office/drawing/2014/main" id="{2C9EF8D4-6FF3-F087-E2E7-90FB9B358556}"/>
              </a:ext>
            </a:extLst>
          </p:cNvPr>
          <p:cNvSpPr/>
          <p:nvPr/>
        </p:nvSpPr>
        <p:spPr>
          <a:xfrm>
            <a:off x="7318381" y="3228223"/>
            <a:ext cx="10584360" cy="4469879"/>
          </a:xfrm>
          <a:prstGeom prst="rect">
            <a:avLst/>
          </a:prstGeom>
          <a:noFill/>
          <a:ln>
            <a:noFill/>
          </a:ln>
        </p:spPr>
        <p:style>
          <a:lnRef idx="0">
            <a:scrgbClr r="0" g="0" b="0"/>
          </a:lnRef>
          <a:fillRef idx="0">
            <a:scrgbClr r="0" g="0" b="0"/>
          </a:fillRef>
          <a:effectRef idx="0">
            <a:scrgbClr r="0" g="0" b="0"/>
          </a:effectRef>
          <a:fontRef idx="minor"/>
        </p:style>
        <p:txBody>
          <a:bodyPr lIns="135000" tIns="70200" rIns="135000" bIns="70200">
            <a:spAutoFit/>
          </a:bodyPr>
          <a:lstStyle/>
          <a:p>
            <a:pPr>
              <a:lnSpc>
                <a:spcPct val="15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3750" b="0" strike="noStrike" spc="-1" dirty="0">
                <a:solidFill>
                  <a:srgbClr val="000000"/>
                </a:solidFill>
                <a:latin typeface="Arial Black"/>
                <a:ea typeface="SimSun"/>
              </a:rPr>
              <a:t> 39</a:t>
            </a:r>
            <a:r>
              <a:rPr lang="pt-BR" sz="3750" spc="-1" dirty="0">
                <a:solidFill>
                  <a:srgbClr val="000000"/>
                </a:solidFill>
                <a:latin typeface="Arial Black"/>
                <a:ea typeface="SimSun"/>
              </a:rPr>
              <a:t>5</a:t>
            </a:r>
            <a:r>
              <a:rPr lang="pt-BR" sz="3750" b="0" strike="noStrike" spc="-1" dirty="0">
                <a:solidFill>
                  <a:srgbClr val="000000"/>
                </a:solidFill>
                <a:latin typeface="Arial Black"/>
                <a:ea typeface="SimSun"/>
              </a:rPr>
              <a:t> - Funcionários Efetivos</a:t>
            </a:r>
            <a:endParaRPr lang="pt-BR" sz="3750" b="0" strike="noStrike" spc="-1" dirty="0">
              <a:latin typeface="Arial"/>
            </a:endParaRPr>
          </a:p>
          <a:p>
            <a:pPr>
              <a:lnSpc>
                <a:spcPct val="15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3750" b="1" strike="noStrike" spc="-1" dirty="0">
                <a:solidFill>
                  <a:srgbClr val="000000"/>
                </a:solidFill>
                <a:latin typeface="Arial Black"/>
                <a:ea typeface="SimSun"/>
              </a:rPr>
              <a:t>   22 </a:t>
            </a:r>
            <a:r>
              <a:rPr lang="pt-BR" sz="3750" b="0" strike="noStrike" spc="-1" dirty="0">
                <a:solidFill>
                  <a:srgbClr val="000000"/>
                </a:solidFill>
                <a:latin typeface="Arial Black"/>
                <a:ea typeface="SimSun"/>
              </a:rPr>
              <a:t>- Funcionários </a:t>
            </a:r>
            <a:r>
              <a:rPr lang="pt-BR" sz="3750" b="1" strike="noStrike" spc="-1" dirty="0">
                <a:solidFill>
                  <a:srgbClr val="000000"/>
                </a:solidFill>
                <a:latin typeface="Arial Black"/>
                <a:ea typeface="SimSun"/>
              </a:rPr>
              <a:t>Comissionados</a:t>
            </a:r>
            <a:endParaRPr lang="pt-BR" sz="3750" b="0" strike="noStrike" spc="-1" dirty="0">
              <a:latin typeface="Arial"/>
            </a:endParaRPr>
          </a:p>
          <a:p>
            <a:pPr>
              <a:lnSpc>
                <a:spcPct val="15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3750" b="1" strike="noStrike" spc="-1" dirty="0">
                <a:solidFill>
                  <a:srgbClr val="000000"/>
                </a:solidFill>
                <a:latin typeface="Arial Black"/>
                <a:ea typeface="SimSun"/>
              </a:rPr>
              <a:t>   13 </a:t>
            </a:r>
            <a:r>
              <a:rPr lang="pt-BR" sz="3750" b="0" strike="noStrike" spc="-1" dirty="0">
                <a:solidFill>
                  <a:srgbClr val="000000"/>
                </a:solidFill>
                <a:latin typeface="Arial Black"/>
                <a:ea typeface="SimSun"/>
              </a:rPr>
              <a:t>-</a:t>
            </a:r>
            <a:r>
              <a:rPr lang="pt-BR" sz="3750" b="1" strike="noStrike" spc="-1" dirty="0">
                <a:solidFill>
                  <a:srgbClr val="000000"/>
                </a:solidFill>
                <a:latin typeface="Arial Black"/>
                <a:ea typeface="SimSun"/>
              </a:rPr>
              <a:t> Estagiários</a:t>
            </a:r>
            <a:endParaRPr lang="pt-BR" sz="3750" b="0" strike="noStrike" spc="-1" dirty="0">
              <a:latin typeface="Arial"/>
            </a:endParaRPr>
          </a:p>
          <a:p>
            <a:pPr>
              <a:lnSpc>
                <a:spcPct val="15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3750" b="1" strike="noStrike" spc="-1" dirty="0">
                <a:solidFill>
                  <a:srgbClr val="000000"/>
                </a:solidFill>
                <a:latin typeface="Arial Black"/>
                <a:ea typeface="SimSun"/>
              </a:rPr>
              <a:t>   </a:t>
            </a:r>
            <a:r>
              <a:rPr lang="pt-BR" sz="3750" b="1" spc="-1" dirty="0">
                <a:solidFill>
                  <a:srgbClr val="000000"/>
                </a:solidFill>
                <a:latin typeface="Arial Black"/>
                <a:ea typeface="SimSun"/>
              </a:rPr>
              <a:t>42</a:t>
            </a:r>
            <a:r>
              <a:rPr lang="pt-BR" sz="3750" b="1" strike="noStrike" spc="-1" dirty="0">
                <a:solidFill>
                  <a:srgbClr val="000000"/>
                </a:solidFill>
                <a:latin typeface="Arial Black"/>
                <a:ea typeface="SimSun"/>
              </a:rPr>
              <a:t> </a:t>
            </a:r>
            <a:r>
              <a:rPr lang="pt-BR" sz="3750" b="0" strike="noStrike" spc="-1" dirty="0">
                <a:solidFill>
                  <a:srgbClr val="000000"/>
                </a:solidFill>
                <a:latin typeface="Arial Black"/>
                <a:ea typeface="SimSun"/>
              </a:rPr>
              <a:t>-</a:t>
            </a:r>
            <a:r>
              <a:rPr lang="pt-BR" sz="3750" b="1" strike="noStrike" spc="-1" dirty="0">
                <a:solidFill>
                  <a:srgbClr val="000000"/>
                </a:solidFill>
                <a:latin typeface="Arial Black"/>
                <a:ea typeface="SimSun"/>
              </a:rPr>
              <a:t> Processo Seletivo</a:t>
            </a:r>
            <a:endParaRPr lang="pt-BR" sz="3750" b="0" strike="noStrike" spc="-1" dirty="0">
              <a:latin typeface="Arial"/>
            </a:endParaRPr>
          </a:p>
          <a:p>
            <a:pPr>
              <a:lnSpc>
                <a:spcPct val="150000"/>
              </a:lnSpc>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t-BR" sz="3750" b="1" strike="noStrike" spc="-1" dirty="0">
                <a:solidFill>
                  <a:srgbClr val="000000"/>
                </a:solidFill>
                <a:latin typeface="Arial Black"/>
                <a:ea typeface="SimSun"/>
              </a:rPr>
              <a:t> 472 - TOTAL</a:t>
            </a:r>
            <a:endParaRPr lang="pt-BR" sz="375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30" name="Imagem 8"/>
          <p:cNvPicPr/>
          <p:nvPr/>
        </p:nvPicPr>
        <p:blipFill>
          <a:blip r:embed="rId2"/>
          <a:stretch/>
        </p:blipFill>
        <p:spPr>
          <a:xfrm>
            <a:off x="0" y="0"/>
            <a:ext cx="2241720" cy="2045880"/>
          </a:xfrm>
          <a:prstGeom prst="rect">
            <a:avLst/>
          </a:prstGeom>
          <a:ln w="0">
            <a:noFill/>
          </a:ln>
        </p:spPr>
      </p:pic>
      <p:sp>
        <p:nvSpPr>
          <p:cNvPr id="131" name="CustomShape 2"/>
          <p:cNvSpPr/>
          <p:nvPr/>
        </p:nvSpPr>
        <p:spPr>
          <a:xfrm>
            <a:off x="4497120" y="562680"/>
            <a:ext cx="11188800" cy="159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3300" b="0" strike="noStrike" spc="-1">
                <a:solidFill>
                  <a:srgbClr val="FFFFFF"/>
                </a:solidFill>
                <a:latin typeface="Arial Black"/>
                <a:ea typeface="DejaVu Sans"/>
              </a:rPr>
              <a:t>PRODUÇÃO AMBULATORIAL REDE BÁSICA </a:t>
            </a:r>
            <a:endParaRPr lang="pt-BR" sz="3300" b="0" strike="noStrike" spc="-1">
              <a:latin typeface="Arial"/>
            </a:endParaRPr>
          </a:p>
          <a:p>
            <a:pPr algn="ctr">
              <a:lnSpc>
                <a:spcPct val="100000"/>
              </a:lnSpc>
            </a:pPr>
            <a:endParaRPr lang="pt-BR" sz="3300" b="0" strike="noStrike" spc="-1">
              <a:latin typeface="Arial"/>
            </a:endParaRPr>
          </a:p>
          <a:p>
            <a:pPr algn="ctr">
              <a:lnSpc>
                <a:spcPct val="100000"/>
              </a:lnSpc>
            </a:pPr>
            <a:endParaRPr lang="pt-BR" sz="3300" b="0" strike="noStrike" spc="-1">
              <a:latin typeface="Arial"/>
            </a:endParaRPr>
          </a:p>
        </p:txBody>
      </p:sp>
      <p:sp>
        <p:nvSpPr>
          <p:cNvPr id="135" name="CustomShape 5"/>
          <p:cNvSpPr/>
          <p:nvPr/>
        </p:nvSpPr>
        <p:spPr>
          <a:xfrm>
            <a:off x="648000" y="8136000"/>
            <a:ext cx="13884480" cy="3348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2" name="CaixaDeTexto 1"/>
          <p:cNvSpPr txBox="1"/>
          <p:nvPr/>
        </p:nvSpPr>
        <p:spPr>
          <a:xfrm>
            <a:off x="852055" y="9185564"/>
            <a:ext cx="9616015" cy="400110"/>
          </a:xfrm>
          <a:prstGeom prst="rect">
            <a:avLst/>
          </a:prstGeom>
          <a:noFill/>
        </p:spPr>
        <p:txBody>
          <a:bodyPr wrap="square" rtlCol="0">
            <a:spAutoFit/>
          </a:bodyPr>
          <a:lstStyle/>
          <a:p>
            <a:r>
              <a:rPr lang="pt-BR" sz="2000" dirty="0">
                <a:latin typeface="Calibri" panose="020F0502020204030204" pitchFamily="34" charset="0"/>
                <a:cs typeface="Calibri" panose="020F0502020204030204" pitchFamily="34" charset="0"/>
              </a:rPr>
              <a:t>Fonte: Planilha Setor Faturamento, 3º Quadrimestre 2024.</a:t>
            </a:r>
          </a:p>
        </p:txBody>
      </p:sp>
      <p:pic>
        <p:nvPicPr>
          <p:cNvPr id="3" name="Imagem 2"/>
          <p:cNvPicPr>
            <a:picLocks noChangeAspect="1"/>
          </p:cNvPicPr>
          <p:nvPr/>
        </p:nvPicPr>
        <p:blipFill>
          <a:blip r:embed="rId3"/>
          <a:stretch>
            <a:fillRect/>
          </a:stretch>
        </p:blipFill>
        <p:spPr>
          <a:xfrm>
            <a:off x="4308514" y="1850040"/>
            <a:ext cx="11198707" cy="724726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45" name="Imagem 8"/>
          <p:cNvPicPr/>
          <p:nvPr/>
        </p:nvPicPr>
        <p:blipFill>
          <a:blip r:embed="rId2"/>
          <a:stretch/>
        </p:blipFill>
        <p:spPr>
          <a:xfrm>
            <a:off x="0" y="0"/>
            <a:ext cx="2241720" cy="2045880"/>
          </a:xfrm>
          <a:prstGeom prst="rect">
            <a:avLst/>
          </a:prstGeom>
          <a:ln w="0">
            <a:noFill/>
          </a:ln>
        </p:spPr>
      </p:pic>
      <p:sp>
        <p:nvSpPr>
          <p:cNvPr id="146" name="CustomShape 2"/>
          <p:cNvSpPr/>
          <p:nvPr/>
        </p:nvSpPr>
        <p:spPr>
          <a:xfrm>
            <a:off x="4679640" y="223200"/>
            <a:ext cx="11188800" cy="159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3300" b="0" strike="noStrike" spc="-1" dirty="0">
                <a:solidFill>
                  <a:srgbClr val="FFFFFF"/>
                </a:solidFill>
                <a:latin typeface="Arial Black"/>
                <a:ea typeface="DejaVu Sans"/>
              </a:rPr>
              <a:t>PRODUÇÃO AMBULATORIAL – HOSPITAL</a:t>
            </a:r>
            <a:endParaRPr lang="pt-BR" sz="3300" b="0" strike="noStrike" spc="-1" dirty="0">
              <a:latin typeface="Arial"/>
            </a:endParaRPr>
          </a:p>
          <a:p>
            <a:pPr algn="ctr">
              <a:lnSpc>
                <a:spcPct val="100000"/>
              </a:lnSpc>
            </a:pPr>
            <a:r>
              <a:rPr lang="pt-BR" sz="3300" b="0" strike="noStrike" spc="-1" dirty="0">
                <a:solidFill>
                  <a:srgbClr val="FFFFFF"/>
                </a:solidFill>
                <a:latin typeface="Arial Black"/>
                <a:ea typeface="DejaVu Sans"/>
              </a:rPr>
              <a:t>PRONTO SOCORRO </a:t>
            </a:r>
            <a:endParaRPr lang="pt-BR" sz="3300" b="0" strike="noStrike" spc="-1" dirty="0">
              <a:latin typeface="Arial"/>
            </a:endParaRPr>
          </a:p>
          <a:p>
            <a:pPr algn="ctr">
              <a:lnSpc>
                <a:spcPct val="100000"/>
              </a:lnSpc>
            </a:pPr>
            <a:endParaRPr lang="pt-BR" sz="3300" b="0" strike="noStrike" spc="-1" dirty="0">
              <a:latin typeface="Arial"/>
            </a:endParaRPr>
          </a:p>
        </p:txBody>
      </p:sp>
      <p:sp>
        <p:nvSpPr>
          <p:cNvPr id="10" name="CaixaDeTexto 9"/>
          <p:cNvSpPr txBox="1"/>
          <p:nvPr/>
        </p:nvSpPr>
        <p:spPr>
          <a:xfrm>
            <a:off x="1995055" y="8853055"/>
            <a:ext cx="9616015" cy="400110"/>
          </a:xfrm>
          <a:prstGeom prst="rect">
            <a:avLst/>
          </a:prstGeom>
          <a:noFill/>
        </p:spPr>
        <p:txBody>
          <a:bodyPr wrap="square" rtlCol="0">
            <a:spAutoFit/>
          </a:bodyPr>
          <a:lstStyle/>
          <a:p>
            <a:r>
              <a:rPr lang="pt-BR" sz="2000" dirty="0">
                <a:latin typeface="Calibri" panose="020F0502020204030204" pitchFamily="34" charset="0"/>
                <a:cs typeface="Calibri" panose="020F0502020204030204" pitchFamily="34" charset="0"/>
              </a:rPr>
              <a:t>Fonte: Planilha Setor Faturamento, 3º Quadrimestre 2024.</a:t>
            </a:r>
          </a:p>
        </p:txBody>
      </p:sp>
      <p:pic>
        <p:nvPicPr>
          <p:cNvPr id="2" name="Imagem 1"/>
          <p:cNvPicPr>
            <a:picLocks noChangeAspect="1"/>
          </p:cNvPicPr>
          <p:nvPr/>
        </p:nvPicPr>
        <p:blipFill>
          <a:blip r:embed="rId3"/>
          <a:stretch>
            <a:fillRect/>
          </a:stretch>
        </p:blipFill>
        <p:spPr>
          <a:xfrm>
            <a:off x="2363766" y="2179825"/>
            <a:ext cx="15387652" cy="47721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1120860" y="16596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52" name="Imagem 8"/>
          <p:cNvPicPr/>
          <p:nvPr/>
        </p:nvPicPr>
        <p:blipFill>
          <a:blip r:embed="rId2"/>
          <a:stretch/>
        </p:blipFill>
        <p:spPr>
          <a:xfrm>
            <a:off x="0" y="0"/>
            <a:ext cx="2241720" cy="2045880"/>
          </a:xfrm>
          <a:prstGeom prst="rect">
            <a:avLst/>
          </a:prstGeom>
          <a:ln w="0">
            <a:noFill/>
          </a:ln>
        </p:spPr>
      </p:pic>
      <p:sp>
        <p:nvSpPr>
          <p:cNvPr id="153" name="CustomShape 2"/>
          <p:cNvSpPr/>
          <p:nvPr/>
        </p:nvSpPr>
        <p:spPr>
          <a:xfrm>
            <a:off x="4343400" y="41760"/>
            <a:ext cx="12574440" cy="212220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pPr>
            <a:r>
              <a:rPr lang="pt-BR" sz="3300" b="0" strike="noStrike" spc="-1" dirty="0">
                <a:solidFill>
                  <a:srgbClr val="FFFFFF"/>
                </a:solidFill>
                <a:latin typeface="Arial Black"/>
                <a:ea typeface="DejaVu Sans"/>
              </a:rPr>
              <a:t>FATURAMENTO AMBULATORIAL - REDE e HOSPITAL  </a:t>
            </a:r>
            <a:endParaRPr lang="pt-BR" sz="3300" b="0" strike="noStrike" spc="-1" dirty="0">
              <a:latin typeface="Arial"/>
            </a:endParaRPr>
          </a:p>
          <a:p>
            <a:pPr algn="ctr">
              <a:lnSpc>
                <a:spcPct val="150000"/>
              </a:lnSpc>
            </a:pPr>
            <a:r>
              <a:rPr lang="pt-BR" sz="3300" b="0" strike="noStrike" spc="-1" dirty="0">
                <a:solidFill>
                  <a:srgbClr val="FFFFFF"/>
                </a:solidFill>
                <a:latin typeface="Arial Black"/>
                <a:ea typeface="DejaVu Sans"/>
              </a:rPr>
              <a:t>3º Quadrimestre 2024</a:t>
            </a:r>
            <a:endParaRPr lang="pt-BR" sz="3300" b="0" strike="noStrike" spc="-1" dirty="0">
              <a:latin typeface="Arial"/>
            </a:endParaRPr>
          </a:p>
          <a:p>
            <a:pPr algn="ctr">
              <a:lnSpc>
                <a:spcPct val="100000"/>
              </a:lnSpc>
            </a:pPr>
            <a:endParaRPr lang="pt-BR" sz="3300" b="0" strike="noStrike" spc="-1" dirty="0">
              <a:latin typeface="Arial"/>
            </a:endParaRPr>
          </a:p>
        </p:txBody>
      </p:sp>
      <p:sp>
        <p:nvSpPr>
          <p:cNvPr id="157" name="CustomShape 5"/>
          <p:cNvSpPr/>
          <p:nvPr/>
        </p:nvSpPr>
        <p:spPr>
          <a:xfrm>
            <a:off x="1420980" y="9256905"/>
            <a:ext cx="5528460"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pt-BR" sz="2000" b="0" strike="noStrike" spc="-1" dirty="0">
                <a:solidFill>
                  <a:srgbClr val="000000"/>
                </a:solidFill>
                <a:latin typeface="Calibri" panose="020F0502020204030204" pitchFamily="34" charset="0"/>
                <a:ea typeface="DejaVu Sans"/>
                <a:cs typeface="Calibri" panose="020F0502020204030204" pitchFamily="34" charset="0"/>
              </a:rPr>
              <a:t>FONTE: Sistema de Informação Ambulatorial - SIA</a:t>
            </a:r>
            <a:endParaRPr lang="pt-BR" sz="2000" b="0" strike="noStrike" spc="-1" dirty="0">
              <a:latin typeface="Calibri" panose="020F0502020204030204" pitchFamily="34" charset="0"/>
              <a:cs typeface="Calibri" panose="020F0502020204030204" pitchFamily="34" charset="0"/>
            </a:endParaRPr>
          </a:p>
        </p:txBody>
      </p:sp>
      <p:graphicFrame>
        <p:nvGraphicFramePr>
          <p:cNvPr id="11" name="Gráfico 10"/>
          <p:cNvGraphicFramePr>
            <a:graphicFrameLocks/>
          </p:cNvGraphicFramePr>
          <p:nvPr>
            <p:extLst>
              <p:ext uri="{D42A27DB-BD31-4B8C-83A1-F6EECF244321}">
                <p14:modId xmlns:p14="http://schemas.microsoft.com/office/powerpoint/2010/main" val="1590145442"/>
              </p:ext>
            </p:extLst>
          </p:nvPr>
        </p:nvGraphicFramePr>
        <p:xfrm>
          <a:off x="1120860" y="2554986"/>
          <a:ext cx="15969711" cy="6358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0699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0" y="0"/>
            <a:ext cx="18279360" cy="1721520"/>
          </a:xfrm>
          <a:prstGeom prst="rect">
            <a:avLst/>
          </a:prstGeom>
          <a:solidFill>
            <a:schemeClr val="tx2"/>
          </a:solidFill>
          <a:ln>
            <a:solidFill>
              <a:srgbClr val="FFFFFF"/>
            </a:solidFill>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60" name="Imagem 8"/>
          <p:cNvPicPr/>
          <p:nvPr/>
        </p:nvPicPr>
        <p:blipFill>
          <a:blip r:embed="rId2"/>
          <a:stretch/>
        </p:blipFill>
        <p:spPr>
          <a:xfrm>
            <a:off x="0" y="0"/>
            <a:ext cx="2249280" cy="2053440"/>
          </a:xfrm>
          <a:prstGeom prst="rect">
            <a:avLst/>
          </a:prstGeom>
          <a:ln w="0">
            <a:noFill/>
          </a:ln>
        </p:spPr>
      </p:pic>
      <p:sp>
        <p:nvSpPr>
          <p:cNvPr id="161" name="CustomShape 2"/>
          <p:cNvSpPr/>
          <p:nvPr/>
        </p:nvSpPr>
        <p:spPr>
          <a:xfrm>
            <a:off x="4952880" y="96840"/>
            <a:ext cx="11899800" cy="16143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pPr>
            <a:r>
              <a:rPr lang="pt-BR" sz="3300" b="0" strike="noStrike" spc="-1" dirty="0">
                <a:solidFill>
                  <a:srgbClr val="FFFFFF"/>
                </a:solidFill>
                <a:latin typeface="Arial Black"/>
                <a:ea typeface="DejaVu Sans"/>
              </a:rPr>
              <a:t> FATURAMENTO  HOSPITALAR (INTERNAÇÕES) </a:t>
            </a:r>
            <a:endParaRPr lang="pt-BR" sz="3300" b="0" strike="noStrike" spc="-1" dirty="0">
              <a:latin typeface="Arial"/>
            </a:endParaRPr>
          </a:p>
          <a:p>
            <a:pPr algn="ctr">
              <a:lnSpc>
                <a:spcPct val="150000"/>
              </a:lnSpc>
            </a:pPr>
            <a:r>
              <a:rPr lang="pt-BR" sz="3300" b="0" strike="noStrike" spc="-1" dirty="0">
                <a:solidFill>
                  <a:srgbClr val="FFFFFF"/>
                </a:solidFill>
                <a:latin typeface="Arial Black"/>
                <a:ea typeface="DejaVu Sans"/>
              </a:rPr>
              <a:t> </a:t>
            </a:r>
            <a:endParaRPr lang="pt-BR" sz="3300" b="0" strike="noStrike" spc="-1" dirty="0">
              <a:latin typeface="Arial"/>
            </a:endParaRPr>
          </a:p>
        </p:txBody>
      </p:sp>
      <p:sp>
        <p:nvSpPr>
          <p:cNvPr id="166" name="CustomShape 6"/>
          <p:cNvSpPr/>
          <p:nvPr/>
        </p:nvSpPr>
        <p:spPr>
          <a:xfrm>
            <a:off x="761760" y="9366678"/>
            <a:ext cx="10406520" cy="3986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t-BR" sz="2000" b="0" strike="noStrike" spc="-1" dirty="0">
                <a:solidFill>
                  <a:srgbClr val="000000"/>
                </a:solidFill>
                <a:latin typeface="Calibri" panose="020F0502020204030204" pitchFamily="34" charset="0"/>
                <a:ea typeface="DejaVu Sans"/>
                <a:cs typeface="Calibri" panose="020F0502020204030204" pitchFamily="34" charset="0"/>
              </a:rPr>
              <a:t>FONTE: Sistema de Informação Hospitalar - SIH</a:t>
            </a:r>
            <a:endParaRPr lang="pt-BR" sz="2000" b="0" strike="noStrike" spc="-1" dirty="0">
              <a:latin typeface="Calibri" panose="020F0502020204030204" pitchFamily="34" charset="0"/>
              <a:cs typeface="Calibri" panose="020F0502020204030204" pitchFamily="34" charset="0"/>
            </a:endParaRPr>
          </a:p>
        </p:txBody>
      </p:sp>
      <p:graphicFrame>
        <p:nvGraphicFramePr>
          <p:cNvPr id="7" name="Tabela 6">
            <a:extLst>
              <a:ext uri="{FF2B5EF4-FFF2-40B4-BE49-F238E27FC236}">
                <a16:creationId xmlns:a16="http://schemas.microsoft.com/office/drawing/2014/main" id="{5F3A6E15-9E51-5EC7-A004-6510F5E2DEB1}"/>
              </a:ext>
            </a:extLst>
          </p:cNvPr>
          <p:cNvGraphicFramePr>
            <a:graphicFrameLocks noGrp="1"/>
          </p:cNvGraphicFramePr>
          <p:nvPr>
            <p:extLst>
              <p:ext uri="{D42A27DB-BD31-4B8C-83A1-F6EECF244321}">
                <p14:modId xmlns:p14="http://schemas.microsoft.com/office/powerpoint/2010/main" val="2759651255"/>
              </p:ext>
            </p:extLst>
          </p:nvPr>
        </p:nvGraphicFramePr>
        <p:xfrm>
          <a:off x="428514" y="1870748"/>
          <a:ext cx="17422331" cy="7385001"/>
        </p:xfrm>
        <a:graphic>
          <a:graphicData uri="http://schemas.openxmlformats.org/drawingml/2006/table">
            <a:tbl>
              <a:tblPr firstRow="1" bandRow="1">
                <a:tableStyleId>{5C22544A-7EE6-4342-B048-85BDC9FD1C3A}</a:tableStyleId>
              </a:tblPr>
              <a:tblGrid>
                <a:gridCol w="5138165">
                  <a:extLst>
                    <a:ext uri="{9D8B030D-6E8A-4147-A177-3AD203B41FA5}">
                      <a16:colId xmlns:a16="http://schemas.microsoft.com/office/drawing/2014/main" val="4090706127"/>
                    </a:ext>
                  </a:extLst>
                </a:gridCol>
                <a:gridCol w="1761047">
                  <a:extLst>
                    <a:ext uri="{9D8B030D-6E8A-4147-A177-3AD203B41FA5}">
                      <a16:colId xmlns:a16="http://schemas.microsoft.com/office/drawing/2014/main" val="1567662458"/>
                    </a:ext>
                  </a:extLst>
                </a:gridCol>
                <a:gridCol w="1979112">
                  <a:extLst>
                    <a:ext uri="{9D8B030D-6E8A-4147-A177-3AD203B41FA5}">
                      <a16:colId xmlns:a16="http://schemas.microsoft.com/office/drawing/2014/main" val="519694434"/>
                    </a:ext>
                  </a:extLst>
                </a:gridCol>
                <a:gridCol w="2304789">
                  <a:extLst>
                    <a:ext uri="{9D8B030D-6E8A-4147-A177-3AD203B41FA5}">
                      <a16:colId xmlns:a16="http://schemas.microsoft.com/office/drawing/2014/main" val="627279735"/>
                    </a:ext>
                  </a:extLst>
                </a:gridCol>
                <a:gridCol w="2004165">
                  <a:extLst>
                    <a:ext uri="{9D8B030D-6E8A-4147-A177-3AD203B41FA5}">
                      <a16:colId xmlns:a16="http://schemas.microsoft.com/office/drawing/2014/main" val="3471638000"/>
                    </a:ext>
                  </a:extLst>
                </a:gridCol>
                <a:gridCol w="2192055">
                  <a:extLst>
                    <a:ext uri="{9D8B030D-6E8A-4147-A177-3AD203B41FA5}">
                      <a16:colId xmlns:a16="http://schemas.microsoft.com/office/drawing/2014/main" val="3585061738"/>
                    </a:ext>
                  </a:extLst>
                </a:gridCol>
                <a:gridCol w="2042998">
                  <a:extLst>
                    <a:ext uri="{9D8B030D-6E8A-4147-A177-3AD203B41FA5}">
                      <a16:colId xmlns:a16="http://schemas.microsoft.com/office/drawing/2014/main" val="3690553018"/>
                    </a:ext>
                  </a:extLst>
                </a:gridCol>
              </a:tblGrid>
              <a:tr h="1273499">
                <a:tc>
                  <a:txBody>
                    <a:bodyPr/>
                    <a:lstStyle/>
                    <a:p>
                      <a:pPr>
                        <a:lnSpc>
                          <a:spcPct val="100000"/>
                        </a:lnSpc>
                      </a:pPr>
                      <a:endParaRPr lang="pt-BR"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500" b="1" i="0" u="none" strike="noStrike" kern="1200" baseline="0" dirty="0">
                          <a:solidFill>
                            <a:schemeClr val="lt1"/>
                          </a:solidFill>
                          <a:latin typeface="+mn-lt"/>
                          <a:ea typeface="+mn-ea"/>
                          <a:cs typeface="+mn-cs"/>
                        </a:rPr>
                        <a:t>1º quadrimestre</a:t>
                      </a:r>
                    </a:p>
                    <a:p>
                      <a:pPr algn="ctr">
                        <a:lnSpc>
                          <a:spcPct val="100000"/>
                        </a:lnSpc>
                      </a:pPr>
                      <a:endParaRPr lang="pt-BR" sz="3500" dirty="0"/>
                    </a:p>
                  </a:txBody>
                  <a:tcPr/>
                </a:tc>
                <a:tc hMerge="1">
                  <a:txBody>
                    <a:bodyPr/>
                    <a:lstStyle/>
                    <a:p>
                      <a:endParaRPr lang="pt-BR"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500" b="1" i="0" u="none" strike="noStrike" kern="1200" baseline="0" dirty="0">
                          <a:solidFill>
                            <a:schemeClr val="lt1"/>
                          </a:solidFill>
                          <a:latin typeface="+mn-lt"/>
                          <a:ea typeface="+mn-ea"/>
                          <a:cs typeface="+mn-cs"/>
                        </a:rPr>
                        <a:t>2º quadrimestre</a:t>
                      </a:r>
                    </a:p>
                    <a:p>
                      <a:pPr algn="ctr">
                        <a:lnSpc>
                          <a:spcPct val="100000"/>
                        </a:lnSpc>
                      </a:pPr>
                      <a:endParaRPr lang="pt-BR" sz="3500" dirty="0"/>
                    </a:p>
                  </a:txBody>
                  <a:tcPr/>
                </a:tc>
                <a:tc hMerge="1">
                  <a:txBody>
                    <a:bodyPr/>
                    <a:lstStyle/>
                    <a:p>
                      <a:endParaRPr lang="pt-BR"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500" b="1" i="0" u="none" strike="noStrike" kern="1200" baseline="0" dirty="0">
                          <a:solidFill>
                            <a:schemeClr val="lt1"/>
                          </a:solidFill>
                          <a:latin typeface="+mn-lt"/>
                          <a:ea typeface="+mn-ea"/>
                          <a:cs typeface="+mn-cs"/>
                        </a:rPr>
                        <a:t>3º quadrimestre</a:t>
                      </a:r>
                    </a:p>
                    <a:p>
                      <a:pPr algn="ctr">
                        <a:lnSpc>
                          <a:spcPct val="100000"/>
                        </a:lnSpc>
                      </a:pPr>
                      <a:endParaRPr lang="pt-BR" sz="3500" dirty="0"/>
                    </a:p>
                  </a:txBody>
                  <a:tcPr/>
                </a:tc>
                <a:tc hMerge="1">
                  <a:txBody>
                    <a:bodyPr/>
                    <a:lstStyle/>
                    <a:p>
                      <a:endParaRPr lang="pt-BR" dirty="0"/>
                    </a:p>
                  </a:txBody>
                  <a:tcPr/>
                </a:tc>
                <a:extLst>
                  <a:ext uri="{0D108BD9-81ED-4DB2-BD59-A6C34878D82A}">
                    <a16:rowId xmlns:a16="http://schemas.microsoft.com/office/drawing/2014/main" val="2899672105"/>
                  </a:ext>
                </a:extLst>
              </a:tr>
              <a:tr h="1082302">
                <a:tc>
                  <a:txBody>
                    <a:bodyPr/>
                    <a:lstStyle/>
                    <a:p>
                      <a:pPr>
                        <a:lnSpc>
                          <a:spcPct val="100000"/>
                        </a:lnSpc>
                      </a:pPr>
                      <a:endParaRPr lang="pt-BR" dirty="0"/>
                    </a:p>
                  </a:txBody>
                  <a:tcPr/>
                </a:tc>
                <a:tc>
                  <a:txBody>
                    <a:bodyPr/>
                    <a:lstStyle/>
                    <a:p>
                      <a:pPr algn="ctr">
                        <a:lnSpc>
                          <a:spcPct val="100000"/>
                        </a:lnSpc>
                      </a:pPr>
                      <a:r>
                        <a:rPr lang="pt-BR" sz="3000" b="1" i="0" u="none" strike="noStrike" kern="1200" baseline="0" dirty="0">
                          <a:solidFill>
                            <a:schemeClr val="dk1"/>
                          </a:solidFill>
                          <a:latin typeface="+mn-lt"/>
                          <a:ea typeface="+mn-ea"/>
                          <a:cs typeface="+mn-cs"/>
                        </a:rPr>
                        <a:t>Qt.</a:t>
                      </a:r>
                      <a:endParaRPr lang="pt-BR" sz="3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000" b="1" i="0" u="none" strike="noStrike" kern="1200" baseline="0" dirty="0">
                          <a:solidFill>
                            <a:schemeClr val="dk1"/>
                          </a:solidFill>
                          <a:latin typeface="+mn-lt"/>
                          <a:ea typeface="+mn-ea"/>
                          <a:cs typeface="+mn-cs"/>
                        </a:rPr>
                        <a:t>Valor (R$)</a:t>
                      </a:r>
                    </a:p>
                    <a:p>
                      <a:pPr algn="ctr">
                        <a:lnSpc>
                          <a:spcPct val="100000"/>
                        </a:lnSpc>
                      </a:pPr>
                      <a:endParaRPr lang="pt-BR" sz="3000" b="1" dirty="0"/>
                    </a:p>
                  </a:txBody>
                  <a:tcPr/>
                </a:tc>
                <a:tc>
                  <a:txBody>
                    <a:bodyPr/>
                    <a:lstStyle/>
                    <a:p>
                      <a:pPr algn="ctr">
                        <a:lnSpc>
                          <a:spcPct val="100000"/>
                        </a:lnSpc>
                      </a:pPr>
                      <a:r>
                        <a:rPr lang="pt-BR" sz="3000" b="1" i="0" u="none" strike="noStrike" kern="1200" baseline="0" dirty="0">
                          <a:solidFill>
                            <a:schemeClr val="dk1"/>
                          </a:solidFill>
                          <a:latin typeface="+mn-lt"/>
                          <a:ea typeface="+mn-ea"/>
                          <a:cs typeface="+mn-cs"/>
                        </a:rPr>
                        <a:t>Qt.</a:t>
                      </a:r>
                      <a:endParaRPr lang="pt-BR" sz="3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000" b="1" i="0" u="none" strike="noStrike" kern="1200" baseline="0" dirty="0">
                          <a:solidFill>
                            <a:schemeClr val="dk1"/>
                          </a:solidFill>
                          <a:latin typeface="+mn-lt"/>
                          <a:ea typeface="+mn-ea"/>
                          <a:cs typeface="+mn-cs"/>
                        </a:rPr>
                        <a:t>Valor (R$)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3000" b="1" i="0" u="none" strike="noStrike" kern="1200" baseline="0" dirty="0">
                        <a:solidFill>
                          <a:schemeClr val="dk1"/>
                        </a:solidFill>
                        <a:latin typeface="+mn-lt"/>
                        <a:ea typeface="+mn-ea"/>
                        <a:cs typeface="+mn-cs"/>
                      </a:endParaRPr>
                    </a:p>
                  </a:txBody>
                  <a:tcPr/>
                </a:tc>
                <a:tc>
                  <a:txBody>
                    <a:bodyPr/>
                    <a:lstStyle/>
                    <a:p>
                      <a:pPr algn="ctr">
                        <a:lnSpc>
                          <a:spcPct val="100000"/>
                        </a:lnSpc>
                      </a:pPr>
                      <a:r>
                        <a:rPr lang="pt-BR" sz="3000" b="1" i="0" u="none" strike="noStrike" kern="1200" baseline="0" dirty="0">
                          <a:solidFill>
                            <a:schemeClr val="dk1"/>
                          </a:solidFill>
                          <a:latin typeface="+mn-lt"/>
                          <a:ea typeface="+mn-ea"/>
                          <a:cs typeface="+mn-cs"/>
                        </a:rPr>
                        <a:t>Qt.</a:t>
                      </a:r>
                      <a:endParaRPr lang="pt-BR" sz="3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000" b="1" i="0" u="none" strike="noStrike" kern="1200" baseline="0" dirty="0">
                          <a:solidFill>
                            <a:schemeClr val="dk1"/>
                          </a:solidFill>
                          <a:latin typeface="+mn-lt"/>
                          <a:ea typeface="+mn-ea"/>
                          <a:cs typeface="+mn-cs"/>
                        </a:rPr>
                        <a:t>Valor(R$)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3000" b="1"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69862771"/>
                  </a:ext>
                </a:extLst>
              </a:tr>
              <a:tr h="9158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000" b="1" i="0" u="none" strike="noStrike" kern="1200" baseline="0" dirty="0">
                          <a:solidFill>
                            <a:schemeClr val="dk1"/>
                          </a:solidFill>
                          <a:latin typeface="+mn-lt"/>
                          <a:ea typeface="+mn-ea"/>
                          <a:cs typeface="+mn-cs"/>
                        </a:rPr>
                        <a:t>Clínica Médica</a:t>
                      </a:r>
                    </a:p>
                    <a:p>
                      <a:pPr algn="ctr">
                        <a:lnSpc>
                          <a:spcPct val="100000"/>
                        </a:lnSpc>
                      </a:pPr>
                      <a:endParaRPr lang="pt-BR" sz="3000" b="1" dirty="0"/>
                    </a:p>
                  </a:txBody>
                  <a:tcPr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370</a:t>
                      </a:r>
                    </a:p>
                  </a:txBody>
                  <a:tcPr marL="9525" marR="9525" marT="9525" marB="0" anchor="ctr"/>
                </a:tc>
                <a:tc>
                  <a:txBody>
                    <a:bodyPr/>
                    <a:lstStyle/>
                    <a:p>
                      <a:pPr algn="ctr" fontAlgn="b"/>
                      <a:r>
                        <a:rPr lang="pt-BR" sz="3000" b="0" i="0" u="none" strike="noStrike" dirty="0">
                          <a:effectLst/>
                          <a:latin typeface="Arial" panose="020B0604020202020204" pitchFamily="34" charset="0"/>
                        </a:rPr>
                        <a:t>149.254,34</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525</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 21.363,24 </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489</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 197.248,07 </a:t>
                      </a:r>
                    </a:p>
                  </a:txBody>
                  <a:tcPr marL="9525" marR="9525" marT="9525" marB="0" anchor="ctr"/>
                </a:tc>
                <a:extLst>
                  <a:ext uri="{0D108BD9-81ED-4DB2-BD59-A6C34878D82A}">
                    <a16:rowId xmlns:a16="http://schemas.microsoft.com/office/drawing/2014/main" val="724487842"/>
                  </a:ext>
                </a:extLst>
              </a:tr>
              <a:tr h="9158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000" b="1" i="0" u="none" strike="noStrike" kern="1200" baseline="0" dirty="0">
                          <a:solidFill>
                            <a:schemeClr val="dk1"/>
                          </a:solidFill>
                          <a:latin typeface="+mn-lt"/>
                          <a:ea typeface="+mn-ea"/>
                          <a:cs typeface="+mn-cs"/>
                        </a:rPr>
                        <a:t>Clínica Cirúrgica</a:t>
                      </a:r>
                    </a:p>
                    <a:p>
                      <a:pPr algn="ctr">
                        <a:lnSpc>
                          <a:spcPct val="100000"/>
                        </a:lnSpc>
                      </a:pPr>
                      <a:endParaRPr lang="pt-BR" sz="3000" b="1" dirty="0"/>
                    </a:p>
                  </a:txBody>
                  <a:tcPr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58</a:t>
                      </a:r>
                    </a:p>
                  </a:txBody>
                  <a:tcPr marL="9525" marR="9525" marT="9525" marB="0" anchor="ctr"/>
                </a:tc>
                <a:tc>
                  <a:txBody>
                    <a:bodyPr/>
                    <a:lstStyle/>
                    <a:p>
                      <a:pPr algn="ctr" fontAlgn="b"/>
                      <a:r>
                        <a:rPr lang="pt-BR" sz="3000" b="0" i="0" u="none" strike="noStrike" dirty="0">
                          <a:effectLst/>
                          <a:latin typeface="Arial" panose="020B0604020202020204" pitchFamily="34" charset="0"/>
                        </a:rPr>
                        <a:t>23.778,20</a:t>
                      </a:r>
                    </a:p>
                  </a:txBody>
                  <a:tcPr marL="9525" marR="9525" marT="9525" marB="0" anchor="ctr"/>
                </a:tc>
                <a:tc>
                  <a:txBody>
                    <a:bodyPr/>
                    <a:lstStyle/>
                    <a:p>
                      <a:pPr algn="ctr" fontAlgn="b"/>
                      <a:r>
                        <a:rPr lang="pt-BR" sz="3000" b="0" i="0" u="none" strike="noStrike" kern="1200">
                          <a:solidFill>
                            <a:schemeClr val="dk1"/>
                          </a:solidFill>
                          <a:effectLst/>
                          <a:latin typeface="Arial" panose="020B0604020202020204" pitchFamily="34" charset="0"/>
                          <a:ea typeface="+mn-ea"/>
                          <a:cs typeface="+mn-cs"/>
                        </a:rPr>
                        <a:t>45</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 18.277,81 </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68</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 28.549,03 </a:t>
                      </a:r>
                    </a:p>
                  </a:txBody>
                  <a:tcPr marL="9525" marR="9525" marT="9525" marB="0" anchor="ctr"/>
                </a:tc>
                <a:extLst>
                  <a:ext uri="{0D108BD9-81ED-4DB2-BD59-A6C34878D82A}">
                    <a16:rowId xmlns:a16="http://schemas.microsoft.com/office/drawing/2014/main" val="3715447254"/>
                  </a:ext>
                </a:extLst>
              </a:tr>
              <a:tr h="9158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000" b="1" i="0" u="none" strike="noStrike" kern="1200" baseline="0" dirty="0">
                          <a:solidFill>
                            <a:schemeClr val="dk1"/>
                          </a:solidFill>
                          <a:latin typeface="+mn-lt"/>
                          <a:ea typeface="+mn-ea"/>
                          <a:cs typeface="+mn-cs"/>
                        </a:rPr>
                        <a:t>Clínica Obstetra</a:t>
                      </a:r>
                    </a:p>
                    <a:p>
                      <a:pPr algn="ctr">
                        <a:lnSpc>
                          <a:spcPct val="100000"/>
                        </a:lnSpc>
                      </a:pPr>
                      <a:endParaRPr lang="pt-BR" sz="3000" b="1" dirty="0"/>
                    </a:p>
                  </a:txBody>
                  <a:tcPr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144</a:t>
                      </a:r>
                    </a:p>
                  </a:txBody>
                  <a:tcPr marL="9525" marR="9525" marT="9525" marB="0" anchor="ctr"/>
                </a:tc>
                <a:tc>
                  <a:txBody>
                    <a:bodyPr/>
                    <a:lstStyle/>
                    <a:p>
                      <a:pPr algn="ctr" fontAlgn="b"/>
                      <a:r>
                        <a:rPr lang="pt-BR" sz="3000" b="0" i="0" u="none" strike="noStrike" dirty="0">
                          <a:effectLst/>
                          <a:latin typeface="Arial" panose="020B0604020202020204" pitchFamily="34" charset="0"/>
                        </a:rPr>
                        <a:t>86.527,48</a:t>
                      </a:r>
                    </a:p>
                  </a:txBody>
                  <a:tcPr marL="9525" marR="9525" marT="9525" marB="0" anchor="ctr"/>
                </a:tc>
                <a:tc>
                  <a:txBody>
                    <a:bodyPr/>
                    <a:lstStyle/>
                    <a:p>
                      <a:pPr algn="ctr" fontAlgn="b"/>
                      <a:r>
                        <a:rPr lang="pt-BR" sz="3000" b="0" i="0" u="none" strike="noStrike" kern="1200">
                          <a:solidFill>
                            <a:schemeClr val="dk1"/>
                          </a:solidFill>
                          <a:effectLst/>
                          <a:latin typeface="Arial" panose="020B0604020202020204" pitchFamily="34" charset="0"/>
                          <a:ea typeface="+mn-ea"/>
                          <a:cs typeface="+mn-cs"/>
                        </a:rPr>
                        <a:t>141</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  84.873,29 </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121</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67.119,18 </a:t>
                      </a:r>
                    </a:p>
                  </a:txBody>
                  <a:tcPr marL="9525" marR="9525" marT="9525" marB="0" anchor="ctr"/>
                </a:tc>
                <a:extLst>
                  <a:ext uri="{0D108BD9-81ED-4DB2-BD59-A6C34878D82A}">
                    <a16:rowId xmlns:a16="http://schemas.microsoft.com/office/drawing/2014/main" val="1610563683"/>
                  </a:ext>
                </a:extLst>
              </a:tr>
              <a:tr h="9158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000" b="1" i="0" u="none" strike="noStrike" kern="1200" baseline="0" dirty="0">
                          <a:solidFill>
                            <a:schemeClr val="dk1"/>
                          </a:solidFill>
                          <a:latin typeface="+mn-lt"/>
                          <a:ea typeface="+mn-ea"/>
                          <a:cs typeface="+mn-cs"/>
                        </a:rPr>
                        <a:t>Clínica Pediátrica</a:t>
                      </a:r>
                    </a:p>
                    <a:p>
                      <a:pPr algn="ctr">
                        <a:lnSpc>
                          <a:spcPct val="100000"/>
                        </a:lnSpc>
                      </a:pPr>
                      <a:endParaRPr lang="pt-BR" sz="3000" b="1" dirty="0"/>
                    </a:p>
                  </a:txBody>
                  <a:tcPr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39</a:t>
                      </a:r>
                    </a:p>
                  </a:txBody>
                  <a:tcPr marL="9525" marR="9525" marT="9525" marB="0" anchor="ctr"/>
                </a:tc>
                <a:tc>
                  <a:txBody>
                    <a:bodyPr/>
                    <a:lstStyle/>
                    <a:p>
                      <a:pPr algn="ctr" fontAlgn="b"/>
                      <a:r>
                        <a:rPr lang="pt-BR" sz="3000" b="0" i="0" u="none" strike="noStrike" dirty="0">
                          <a:effectLst/>
                          <a:latin typeface="Arial" panose="020B0604020202020204" pitchFamily="34" charset="0"/>
                        </a:rPr>
                        <a:t>15.289,59</a:t>
                      </a:r>
                    </a:p>
                  </a:txBody>
                  <a:tcPr marL="9525" marR="9525" marT="9525" marB="0" anchor="ctr"/>
                </a:tc>
                <a:tc>
                  <a:txBody>
                    <a:bodyPr/>
                    <a:lstStyle/>
                    <a:p>
                      <a:pPr algn="ctr" fontAlgn="b"/>
                      <a:r>
                        <a:rPr lang="pt-BR" sz="3000" b="0" i="0" u="none" strike="noStrike" kern="1200">
                          <a:solidFill>
                            <a:schemeClr val="dk1"/>
                          </a:solidFill>
                          <a:effectLst/>
                          <a:latin typeface="Arial" panose="020B0604020202020204" pitchFamily="34" charset="0"/>
                          <a:ea typeface="+mn-ea"/>
                          <a:cs typeface="+mn-cs"/>
                        </a:rPr>
                        <a:t>44</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20.216,63 </a:t>
                      </a:r>
                    </a:p>
                  </a:txBody>
                  <a:tcPr marL="9525" marR="9525" marT="9525" marB="0" anchor="ctr"/>
                </a:tc>
                <a:tc>
                  <a:txBody>
                    <a:bodyPr/>
                    <a:lstStyle/>
                    <a:p>
                      <a:pPr algn="ctr" fontAlgn="b"/>
                      <a:r>
                        <a:rPr lang="pt-BR" sz="3000" b="0" i="0" u="none" strike="noStrike" kern="1200">
                          <a:solidFill>
                            <a:schemeClr val="dk1"/>
                          </a:solidFill>
                          <a:effectLst/>
                          <a:latin typeface="Arial" panose="020B0604020202020204" pitchFamily="34" charset="0"/>
                          <a:ea typeface="+mn-ea"/>
                          <a:cs typeface="+mn-cs"/>
                        </a:rPr>
                        <a:t>68</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29.373,12 </a:t>
                      </a:r>
                    </a:p>
                  </a:txBody>
                  <a:tcPr marL="9525" marR="9525" marT="9525" marB="0" anchor="ctr"/>
                </a:tc>
                <a:extLst>
                  <a:ext uri="{0D108BD9-81ED-4DB2-BD59-A6C34878D82A}">
                    <a16:rowId xmlns:a16="http://schemas.microsoft.com/office/drawing/2014/main" val="861389713"/>
                  </a:ext>
                </a:extLst>
              </a:tr>
              <a:tr h="9158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000" b="1" i="0" u="none" strike="noStrike" kern="1200" baseline="0" dirty="0">
                          <a:solidFill>
                            <a:schemeClr val="dk1"/>
                          </a:solidFill>
                          <a:latin typeface="+mn-lt"/>
                          <a:ea typeface="+mn-ea"/>
                          <a:cs typeface="+mn-cs"/>
                        </a:rPr>
                        <a:t>TOTAL</a:t>
                      </a:r>
                    </a:p>
                    <a:p>
                      <a:pPr algn="ctr">
                        <a:lnSpc>
                          <a:spcPct val="100000"/>
                        </a:lnSpc>
                      </a:pPr>
                      <a:endParaRPr lang="pt-BR" sz="3000" b="1" dirty="0"/>
                    </a:p>
                  </a:txBody>
                  <a:tcPr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611</a:t>
                      </a:r>
                    </a:p>
                  </a:txBody>
                  <a:tcPr marL="9525" marR="9525" marT="9525" marB="0" anchor="ctr"/>
                </a:tc>
                <a:tc>
                  <a:txBody>
                    <a:bodyPr/>
                    <a:lstStyle/>
                    <a:p>
                      <a:pPr algn="ctr" fontAlgn="b"/>
                      <a:r>
                        <a:rPr lang="pt-BR" sz="3000" b="0" i="0" u="none" strike="noStrike" dirty="0">
                          <a:effectLst/>
                          <a:latin typeface="Arial" panose="020B0604020202020204" pitchFamily="34" charset="0"/>
                        </a:rPr>
                        <a:t>274.849,61</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755</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344.730,97 </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746</a:t>
                      </a:r>
                    </a:p>
                  </a:txBody>
                  <a:tcPr marL="9525" marR="9525" marT="9525" marB="0" anchor="ctr"/>
                </a:tc>
                <a:tc>
                  <a:txBody>
                    <a:bodyPr/>
                    <a:lstStyle/>
                    <a:p>
                      <a:pPr algn="ctr" fontAlgn="b"/>
                      <a:r>
                        <a:rPr lang="pt-BR" sz="3000" b="0" i="0" u="none" strike="noStrike" kern="1200" dirty="0">
                          <a:solidFill>
                            <a:schemeClr val="dk1"/>
                          </a:solidFill>
                          <a:effectLst/>
                          <a:latin typeface="Arial" panose="020B0604020202020204" pitchFamily="34" charset="0"/>
                          <a:ea typeface="+mn-ea"/>
                          <a:cs typeface="+mn-cs"/>
                        </a:rPr>
                        <a:t>322.289,40 </a:t>
                      </a:r>
                    </a:p>
                  </a:txBody>
                  <a:tcPr marL="9525" marR="9525" marT="9525" marB="0" anchor="ctr"/>
                </a:tc>
                <a:extLst>
                  <a:ext uri="{0D108BD9-81ED-4DB2-BD59-A6C34878D82A}">
                    <a16:rowId xmlns:a16="http://schemas.microsoft.com/office/drawing/2014/main" val="91307291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0" y="0"/>
            <a:ext cx="18279360" cy="1721520"/>
          </a:xfrm>
          <a:prstGeom prst="rect">
            <a:avLst/>
          </a:prstGeom>
          <a:solidFill>
            <a:schemeClr val="tx2"/>
          </a:solidFill>
          <a:ln>
            <a:solidFill>
              <a:srgbClr val="FFFFFF"/>
            </a:solidFill>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60" name="Imagem 8"/>
          <p:cNvPicPr/>
          <p:nvPr/>
        </p:nvPicPr>
        <p:blipFill>
          <a:blip r:embed="rId2"/>
          <a:stretch/>
        </p:blipFill>
        <p:spPr>
          <a:xfrm>
            <a:off x="0" y="0"/>
            <a:ext cx="2249280" cy="2053440"/>
          </a:xfrm>
          <a:prstGeom prst="rect">
            <a:avLst/>
          </a:prstGeom>
          <a:ln w="0">
            <a:noFill/>
          </a:ln>
        </p:spPr>
      </p:pic>
      <p:sp>
        <p:nvSpPr>
          <p:cNvPr id="161" name="CustomShape 2"/>
          <p:cNvSpPr/>
          <p:nvPr/>
        </p:nvSpPr>
        <p:spPr>
          <a:xfrm>
            <a:off x="4952880" y="96840"/>
            <a:ext cx="11899800" cy="16143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pPr>
            <a:r>
              <a:rPr lang="pt-BR" sz="3300" b="0" strike="noStrike" spc="-1" dirty="0">
                <a:solidFill>
                  <a:srgbClr val="FFFFFF"/>
                </a:solidFill>
                <a:latin typeface="Arial Black"/>
                <a:ea typeface="DejaVu Sans"/>
              </a:rPr>
              <a:t> FATURAMENTO  HOSPITALAR (INTERNAÇÕES) </a:t>
            </a:r>
            <a:endParaRPr lang="pt-BR" sz="3300" b="0" strike="noStrike" spc="-1" dirty="0">
              <a:latin typeface="Arial"/>
            </a:endParaRPr>
          </a:p>
          <a:p>
            <a:pPr algn="ctr">
              <a:lnSpc>
                <a:spcPct val="150000"/>
              </a:lnSpc>
            </a:pPr>
            <a:r>
              <a:rPr lang="pt-BR" sz="3300" b="0" strike="noStrike" spc="-1" dirty="0">
                <a:solidFill>
                  <a:srgbClr val="FFFFFF"/>
                </a:solidFill>
                <a:latin typeface="Arial Black"/>
                <a:ea typeface="DejaVu Sans"/>
              </a:rPr>
              <a:t> </a:t>
            </a:r>
            <a:endParaRPr lang="pt-BR" sz="3300" b="0" strike="noStrike" spc="-1" dirty="0">
              <a:latin typeface="Arial"/>
            </a:endParaRPr>
          </a:p>
        </p:txBody>
      </p:sp>
      <p:sp>
        <p:nvSpPr>
          <p:cNvPr id="166" name="CustomShape 6"/>
          <p:cNvSpPr/>
          <p:nvPr/>
        </p:nvSpPr>
        <p:spPr>
          <a:xfrm>
            <a:off x="1044000" y="8837640"/>
            <a:ext cx="10406520" cy="3986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t-BR" sz="2000" b="0" strike="noStrike" spc="-1" dirty="0">
                <a:solidFill>
                  <a:srgbClr val="000000"/>
                </a:solidFill>
                <a:latin typeface="Calibri" panose="020F0502020204030204" pitchFamily="34" charset="0"/>
                <a:ea typeface="DejaVu Sans"/>
                <a:cs typeface="Calibri" panose="020F0502020204030204" pitchFamily="34" charset="0"/>
              </a:rPr>
              <a:t>FONTE: Sistema de Informação Hospitalar - SIH</a:t>
            </a:r>
            <a:endParaRPr lang="pt-BR" sz="2000" b="0" strike="noStrike" spc="-1" dirty="0">
              <a:latin typeface="Calibri" panose="020F0502020204030204" pitchFamily="34" charset="0"/>
              <a:cs typeface="Calibri" panose="020F0502020204030204" pitchFamily="34" charset="0"/>
            </a:endParaRPr>
          </a:p>
        </p:txBody>
      </p:sp>
      <p:graphicFrame>
        <p:nvGraphicFramePr>
          <p:cNvPr id="3" name="Gráfico 2">
            <a:extLst>
              <a:ext uri="{FF2B5EF4-FFF2-40B4-BE49-F238E27FC236}">
                <a16:creationId xmlns:a16="http://schemas.microsoft.com/office/drawing/2014/main" id="{2155669F-E1B9-BE37-EEF3-4F75816BEC90}"/>
              </a:ext>
            </a:extLst>
          </p:cNvPr>
          <p:cNvGraphicFramePr>
            <a:graphicFrameLocks/>
          </p:cNvGraphicFramePr>
          <p:nvPr>
            <p:extLst>
              <p:ext uri="{D42A27DB-BD31-4B8C-83A1-F6EECF244321}">
                <p14:modId xmlns:p14="http://schemas.microsoft.com/office/powerpoint/2010/main" val="3503584441"/>
              </p:ext>
            </p:extLst>
          </p:nvPr>
        </p:nvGraphicFramePr>
        <p:xfrm>
          <a:off x="1556288" y="2340225"/>
          <a:ext cx="15969711" cy="6358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1885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 y="4176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68" name="Imagem 8"/>
          <p:cNvPicPr/>
          <p:nvPr/>
        </p:nvPicPr>
        <p:blipFill>
          <a:blip r:embed="rId2"/>
          <a:stretch/>
        </p:blipFill>
        <p:spPr>
          <a:xfrm>
            <a:off x="0" y="0"/>
            <a:ext cx="2241720" cy="2045880"/>
          </a:xfrm>
          <a:prstGeom prst="rect">
            <a:avLst/>
          </a:prstGeom>
          <a:ln w="0">
            <a:noFill/>
          </a:ln>
        </p:spPr>
      </p:pic>
      <p:sp>
        <p:nvSpPr>
          <p:cNvPr id="169" name="CustomShape 2"/>
          <p:cNvSpPr/>
          <p:nvPr/>
        </p:nvSpPr>
        <p:spPr>
          <a:xfrm>
            <a:off x="4121063" y="0"/>
            <a:ext cx="12422916" cy="371494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50000"/>
              </a:lnSpc>
            </a:pPr>
            <a:r>
              <a:rPr lang="pt-BR" sz="3300" spc="-1" dirty="0">
                <a:solidFill>
                  <a:srgbClr val="FFFFFF"/>
                </a:solidFill>
                <a:latin typeface="Arial Black"/>
              </a:rPr>
              <a:t>ABSENTEÍSMO – ATENÇÃO BÁSICA</a:t>
            </a:r>
          </a:p>
          <a:p>
            <a:pPr algn="ctr">
              <a:lnSpc>
                <a:spcPct val="150000"/>
              </a:lnSpc>
            </a:pPr>
            <a:r>
              <a:rPr lang="pt-BR" sz="3600" b="1" spc="-1" dirty="0">
                <a:solidFill>
                  <a:srgbClr val="FFFFFF"/>
                </a:solidFill>
              </a:rPr>
              <a:t>3º QUADRIMESTRE 2024</a:t>
            </a:r>
            <a:endParaRPr lang="pt-BR" sz="3600" spc="-1" dirty="0"/>
          </a:p>
          <a:p>
            <a:pPr algn="ctr">
              <a:lnSpc>
                <a:spcPct val="150000"/>
              </a:lnSpc>
            </a:pPr>
            <a:endParaRPr lang="pt-BR" sz="3300" spc="-1" dirty="0">
              <a:solidFill>
                <a:srgbClr val="FFFFFF"/>
              </a:solidFill>
              <a:latin typeface="Arial Black"/>
            </a:endParaRPr>
          </a:p>
          <a:p>
            <a:pPr algn="ctr">
              <a:lnSpc>
                <a:spcPct val="150000"/>
              </a:lnSpc>
            </a:pPr>
            <a:r>
              <a:rPr lang="pt-BR" sz="3300" spc="-1" dirty="0">
                <a:solidFill>
                  <a:srgbClr val="FFFFFF"/>
                </a:solidFill>
                <a:latin typeface="Arial Black"/>
                <a:ea typeface="DejaVu Sans"/>
              </a:rPr>
              <a:t>1</a:t>
            </a:r>
            <a:r>
              <a:rPr lang="pt-BR" sz="3300" b="0" strike="noStrike" spc="-1" dirty="0">
                <a:solidFill>
                  <a:srgbClr val="FFFFFF"/>
                </a:solidFill>
                <a:latin typeface="Arial Black"/>
                <a:ea typeface="DejaVu Sans"/>
              </a:rPr>
              <a:t>º Quadrimestre 2024</a:t>
            </a:r>
            <a:endParaRPr lang="pt-BR" sz="3300" b="0" strike="noStrike" spc="-1" dirty="0">
              <a:latin typeface="Arial"/>
            </a:endParaRPr>
          </a:p>
          <a:p>
            <a:pPr algn="ctr">
              <a:lnSpc>
                <a:spcPct val="100000"/>
              </a:lnSpc>
            </a:pPr>
            <a:endParaRPr lang="pt-BR" sz="3300" b="0" strike="noStrike" spc="-1" dirty="0">
              <a:latin typeface="Arial"/>
            </a:endParaRPr>
          </a:p>
        </p:txBody>
      </p:sp>
      <p:sp>
        <p:nvSpPr>
          <p:cNvPr id="2" name="CaixaDeTexto 1"/>
          <p:cNvSpPr txBox="1"/>
          <p:nvPr/>
        </p:nvSpPr>
        <p:spPr>
          <a:xfrm>
            <a:off x="816995" y="6189113"/>
            <a:ext cx="15464852" cy="369332"/>
          </a:xfrm>
          <a:prstGeom prst="rect">
            <a:avLst/>
          </a:prstGeom>
          <a:noFill/>
        </p:spPr>
        <p:txBody>
          <a:bodyPr wrap="square" rtlCol="0">
            <a:spAutoFit/>
          </a:bodyPr>
          <a:lstStyle/>
          <a:p>
            <a:r>
              <a:rPr lang="pt-BR" dirty="0"/>
              <a:t>FONTE: Coordenação da Atenção Básica</a:t>
            </a:r>
          </a:p>
        </p:txBody>
      </p:sp>
      <p:pic>
        <p:nvPicPr>
          <p:cNvPr id="6" name="Imagem 5">
            <a:extLst>
              <a:ext uri="{FF2B5EF4-FFF2-40B4-BE49-F238E27FC236}">
                <a16:creationId xmlns:a16="http://schemas.microsoft.com/office/drawing/2014/main" id="{0F0C4841-F382-1889-3EE6-BA801BEB5AC1}"/>
              </a:ext>
            </a:extLst>
          </p:cNvPr>
          <p:cNvPicPr>
            <a:picLocks noChangeAspect="1"/>
          </p:cNvPicPr>
          <p:nvPr/>
        </p:nvPicPr>
        <p:blipFill>
          <a:blip r:embed="rId3"/>
          <a:srcRect t="3783" r="695" b="8201"/>
          <a:stretch/>
        </p:blipFill>
        <p:spPr>
          <a:xfrm>
            <a:off x="812901" y="2466419"/>
            <a:ext cx="16645995" cy="2580578"/>
          </a:xfrm>
          <a:prstGeom prst="rect">
            <a:avLst/>
          </a:prstGeom>
        </p:spPr>
      </p:pic>
    </p:spTree>
    <p:extLst>
      <p:ext uri="{BB962C8B-B14F-4D97-AF65-F5344CB8AC3E}">
        <p14:creationId xmlns:p14="http://schemas.microsoft.com/office/powerpoint/2010/main" val="578805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68" name="Imagem 8"/>
          <p:cNvPicPr/>
          <p:nvPr/>
        </p:nvPicPr>
        <p:blipFill>
          <a:blip r:embed="rId2"/>
          <a:stretch/>
        </p:blipFill>
        <p:spPr>
          <a:xfrm>
            <a:off x="0" y="0"/>
            <a:ext cx="2241720" cy="2045880"/>
          </a:xfrm>
          <a:prstGeom prst="rect">
            <a:avLst/>
          </a:prstGeom>
          <a:ln w="0">
            <a:noFill/>
          </a:ln>
        </p:spPr>
      </p:pic>
      <p:sp>
        <p:nvSpPr>
          <p:cNvPr id="169" name="CustomShape 2"/>
          <p:cNvSpPr/>
          <p:nvPr/>
        </p:nvSpPr>
        <p:spPr>
          <a:xfrm>
            <a:off x="4343400" y="41760"/>
            <a:ext cx="12574440" cy="44766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pPr>
            <a:r>
              <a:rPr lang="pt-BR" sz="3300" spc="-1" dirty="0">
                <a:solidFill>
                  <a:srgbClr val="FFFFFF"/>
                </a:solidFill>
                <a:latin typeface="Arial Black"/>
              </a:rPr>
              <a:t>ATENÇÃO ESPECIALIZADA</a:t>
            </a:r>
          </a:p>
          <a:p>
            <a:pPr algn="ctr">
              <a:lnSpc>
                <a:spcPct val="150000"/>
              </a:lnSpc>
            </a:pPr>
            <a:r>
              <a:rPr lang="pt-BR" sz="3600" b="1" spc="-1" dirty="0">
                <a:solidFill>
                  <a:srgbClr val="FFFFFF"/>
                </a:solidFill>
              </a:rPr>
              <a:t>3º QUADRIMESTRE 2024</a:t>
            </a:r>
            <a:endParaRPr lang="pt-BR" sz="3600" spc="-1" dirty="0"/>
          </a:p>
          <a:p>
            <a:pPr algn="ctr">
              <a:lnSpc>
                <a:spcPct val="150000"/>
              </a:lnSpc>
            </a:pPr>
            <a:endParaRPr lang="pt-BR" sz="3300" spc="-1" dirty="0">
              <a:solidFill>
                <a:srgbClr val="FFFFFF"/>
              </a:solidFill>
              <a:latin typeface="Arial Black"/>
            </a:endParaRPr>
          </a:p>
          <a:p>
            <a:pPr algn="ctr">
              <a:lnSpc>
                <a:spcPct val="150000"/>
              </a:lnSpc>
            </a:pPr>
            <a:endParaRPr lang="pt-BR" sz="3300" b="0" strike="noStrike" spc="-1" dirty="0">
              <a:latin typeface="Arial"/>
            </a:endParaRPr>
          </a:p>
          <a:p>
            <a:pPr algn="ctr">
              <a:lnSpc>
                <a:spcPct val="150000"/>
              </a:lnSpc>
            </a:pPr>
            <a:r>
              <a:rPr lang="pt-BR" sz="3300" spc="-1" dirty="0">
                <a:solidFill>
                  <a:srgbClr val="FFFFFF"/>
                </a:solidFill>
                <a:latin typeface="Arial Black"/>
                <a:ea typeface="DejaVu Sans"/>
              </a:rPr>
              <a:t>1</a:t>
            </a:r>
            <a:r>
              <a:rPr lang="pt-BR" sz="3300" b="0" strike="noStrike" spc="-1" dirty="0">
                <a:solidFill>
                  <a:srgbClr val="FFFFFF"/>
                </a:solidFill>
                <a:latin typeface="Arial Black"/>
                <a:ea typeface="DejaVu Sans"/>
              </a:rPr>
              <a:t>º Quadrimestre 2024</a:t>
            </a:r>
            <a:endParaRPr lang="pt-BR" sz="3300" b="0" strike="noStrike" spc="-1" dirty="0">
              <a:latin typeface="Arial"/>
            </a:endParaRPr>
          </a:p>
          <a:p>
            <a:pPr algn="ctr">
              <a:lnSpc>
                <a:spcPct val="100000"/>
              </a:lnSpc>
            </a:pPr>
            <a:endParaRPr lang="pt-BR" sz="3300" b="0" strike="noStrike" spc="-1" dirty="0">
              <a:latin typeface="Arial"/>
            </a:endParaRPr>
          </a:p>
        </p:txBody>
      </p:sp>
      <p:sp>
        <p:nvSpPr>
          <p:cNvPr id="7" name="CaixaDeTexto 6">
            <a:extLst>
              <a:ext uri="{FF2B5EF4-FFF2-40B4-BE49-F238E27FC236}">
                <a16:creationId xmlns:a16="http://schemas.microsoft.com/office/drawing/2014/main" id="{38A3B3C4-BF02-E1B1-354E-03E354FCCF94}"/>
              </a:ext>
            </a:extLst>
          </p:cNvPr>
          <p:cNvSpPr txBox="1"/>
          <p:nvPr/>
        </p:nvSpPr>
        <p:spPr>
          <a:xfrm>
            <a:off x="1120860" y="9305754"/>
            <a:ext cx="15464852" cy="400110"/>
          </a:xfrm>
          <a:prstGeom prst="rect">
            <a:avLst/>
          </a:prstGeom>
          <a:noFill/>
        </p:spPr>
        <p:txBody>
          <a:bodyPr wrap="square" rtlCol="0">
            <a:spAutoFit/>
          </a:bodyPr>
          <a:lstStyle/>
          <a:p>
            <a:r>
              <a:rPr lang="pt-BR" sz="2000" dirty="0"/>
              <a:t>Fonte: Setor Regulação, 2024</a:t>
            </a:r>
          </a:p>
        </p:txBody>
      </p:sp>
      <p:graphicFrame>
        <p:nvGraphicFramePr>
          <p:cNvPr id="2" name="Gráfico 1">
            <a:extLst>
              <a:ext uri="{FF2B5EF4-FFF2-40B4-BE49-F238E27FC236}">
                <a16:creationId xmlns:a16="http://schemas.microsoft.com/office/drawing/2014/main" id="{4BB9084A-2A48-DF16-A055-939D37F4930D}"/>
              </a:ext>
            </a:extLst>
          </p:cNvPr>
          <p:cNvGraphicFramePr>
            <a:graphicFrameLocks/>
          </p:cNvGraphicFramePr>
          <p:nvPr>
            <p:extLst>
              <p:ext uri="{D42A27DB-BD31-4B8C-83A1-F6EECF244321}">
                <p14:modId xmlns:p14="http://schemas.microsoft.com/office/powerpoint/2010/main" val="1814834662"/>
              </p:ext>
            </p:extLst>
          </p:nvPr>
        </p:nvGraphicFramePr>
        <p:xfrm>
          <a:off x="106680" y="2054998"/>
          <a:ext cx="9037320" cy="7006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0D19E1C5-BB16-F8DF-8C6B-B193F28C60DF}"/>
              </a:ext>
            </a:extLst>
          </p:cNvPr>
          <p:cNvGraphicFramePr>
            <a:graphicFrameLocks/>
          </p:cNvGraphicFramePr>
          <p:nvPr>
            <p:extLst>
              <p:ext uri="{D42A27DB-BD31-4B8C-83A1-F6EECF244321}">
                <p14:modId xmlns:p14="http://schemas.microsoft.com/office/powerpoint/2010/main" val="321903867"/>
              </p:ext>
            </p:extLst>
          </p:nvPr>
        </p:nvGraphicFramePr>
        <p:xfrm>
          <a:off x="8853286" y="2054998"/>
          <a:ext cx="9865995" cy="70157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004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solidFill>
        </p:spPr>
        <p:txBody>
          <a:bodyPr/>
          <a:lstStyle/>
          <a:p>
            <a:pPr algn="ctr"/>
            <a:r>
              <a:rPr lang="pt-BR" dirty="0">
                <a:solidFill>
                  <a:schemeClr val="bg1"/>
                </a:solidFill>
              </a:rPr>
              <a:t>Identificação</a:t>
            </a:r>
          </a:p>
        </p:txBody>
      </p:sp>
      <p:sp>
        <p:nvSpPr>
          <p:cNvPr id="3" name="Subtítulo 2"/>
          <p:cNvSpPr>
            <a:spLocks noGrp="1"/>
          </p:cNvSpPr>
          <p:nvPr>
            <p:ph type="subTitle"/>
          </p:nvPr>
        </p:nvSpPr>
        <p:spPr>
          <a:xfrm>
            <a:off x="914399" y="2433710"/>
            <a:ext cx="16698351" cy="7160456"/>
          </a:xfrm>
        </p:spPr>
        <p:txBody>
          <a:bodyPr/>
          <a:lstStyle/>
          <a:p>
            <a:pPr marL="0" indent="0" algn="ctr">
              <a:buNone/>
            </a:pPr>
            <a:r>
              <a:rPr lang="pt-BR" sz="4000" dirty="0">
                <a:solidFill>
                  <a:schemeClr val="tx2"/>
                </a:solidFill>
              </a:rPr>
              <a:t>SECRETARIA MUNICIPAL DE SAÚDE</a:t>
            </a:r>
          </a:p>
          <a:p>
            <a:pPr marL="0" indent="0" algn="ctr">
              <a:buNone/>
            </a:pPr>
            <a:endParaRPr lang="pt-BR" dirty="0"/>
          </a:p>
          <a:p>
            <a:pPr algn="ctr"/>
            <a:r>
              <a:rPr lang="pt-BR" sz="2800" dirty="0">
                <a:latin typeface="+mn-lt"/>
              </a:rPr>
              <a:t>CNES: 6360548</a:t>
            </a:r>
            <a:endParaRPr lang="pt-BR" sz="2800" b="1" dirty="0">
              <a:latin typeface="+mn-lt"/>
            </a:endParaRPr>
          </a:p>
          <a:p>
            <a:pPr marL="0" indent="0" algn="ctr">
              <a:buNone/>
            </a:pPr>
            <a:endParaRPr lang="pt-BR" sz="2800" dirty="0">
              <a:latin typeface="+mn-lt"/>
            </a:endParaRPr>
          </a:p>
          <a:p>
            <a:pPr algn="ctr"/>
            <a:r>
              <a:rPr lang="pt-BR" sz="2800" dirty="0">
                <a:latin typeface="+mn-lt"/>
              </a:rPr>
              <a:t>CNPJ: 45.780.061/0001-57</a:t>
            </a:r>
            <a:r>
              <a:rPr lang="pt-BR" sz="2800" b="1" dirty="0">
                <a:latin typeface="+mn-lt"/>
              </a:rPr>
              <a:t> </a:t>
            </a:r>
          </a:p>
          <a:p>
            <a:pPr marL="0" indent="0" algn="ctr">
              <a:buNone/>
            </a:pPr>
            <a:endParaRPr lang="pt-BR" sz="2800" dirty="0">
              <a:latin typeface="+mn-lt"/>
            </a:endParaRPr>
          </a:p>
          <a:p>
            <a:pPr algn="ctr"/>
            <a:r>
              <a:rPr lang="pt-BR" sz="2800" dirty="0">
                <a:latin typeface="+mn-lt"/>
              </a:rPr>
              <a:t>Endereço: Av. Eduardo Aníbal Lourençon, 74 - Pq. das Vinhas</a:t>
            </a:r>
          </a:p>
          <a:p>
            <a:pPr algn="ctr"/>
            <a:endParaRPr lang="pt-BR" sz="2800" dirty="0">
              <a:latin typeface="+mn-lt"/>
            </a:endParaRPr>
          </a:p>
          <a:p>
            <a:pPr algn="ctr"/>
            <a:r>
              <a:rPr lang="pt-BR" sz="2800" dirty="0">
                <a:latin typeface="+mn-lt"/>
              </a:rPr>
              <a:t>Fones.: 4593-2371 /4591-2483</a:t>
            </a:r>
          </a:p>
          <a:p>
            <a:pPr algn="ctr"/>
            <a:endParaRPr lang="pt-BR" sz="2800" dirty="0">
              <a:latin typeface="+mn-lt"/>
            </a:endParaRPr>
          </a:p>
          <a:p>
            <a:pPr algn="ctr"/>
            <a:r>
              <a:rPr lang="pt-BR" sz="2800" dirty="0">
                <a:latin typeface="+mn-lt"/>
              </a:rPr>
              <a:t>E-mail: </a:t>
            </a:r>
            <a:r>
              <a:rPr lang="pt-BR" sz="2800" dirty="0">
                <a:latin typeface="+mn-lt"/>
                <a:hlinkClick r:id="rId2"/>
              </a:rPr>
              <a:t>sec.saude@itupeva.sp.gov.br</a:t>
            </a:r>
            <a:endParaRPr lang="pt-BR" sz="2800" dirty="0">
              <a:latin typeface="+mn-lt"/>
            </a:endParaRPr>
          </a:p>
          <a:p>
            <a:pPr algn="ctr"/>
            <a:endParaRPr lang="pt-BR" sz="2800" b="1" dirty="0">
              <a:latin typeface="+mn-lt"/>
            </a:endParaRPr>
          </a:p>
          <a:p>
            <a:pPr algn="ctr"/>
            <a:r>
              <a:rPr lang="pt-BR" sz="2800" dirty="0">
                <a:latin typeface="+mn-lt"/>
              </a:rPr>
              <a:t>Secretária de Saúde: </a:t>
            </a:r>
            <a:r>
              <a:rPr lang="it-IT" sz="2800" dirty="0">
                <a:latin typeface="+mn-lt"/>
              </a:rPr>
              <a:t>Catarina Hass Lopes Di Giovanni</a:t>
            </a:r>
            <a:endParaRPr lang="pt-BR" sz="2800" dirty="0">
              <a:latin typeface="+mn-lt"/>
            </a:endParaRPr>
          </a:p>
          <a:p>
            <a:pPr marL="0" indent="0">
              <a:buNone/>
            </a:pPr>
            <a:endParaRPr lang="pt-BR" dirty="0"/>
          </a:p>
        </p:txBody>
      </p:sp>
    </p:spTree>
    <p:extLst>
      <p:ext uri="{BB962C8B-B14F-4D97-AF65-F5344CB8AC3E}">
        <p14:creationId xmlns:p14="http://schemas.microsoft.com/office/powerpoint/2010/main" val="720420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a:p>
        </p:txBody>
      </p:sp>
      <p:pic>
        <p:nvPicPr>
          <p:cNvPr id="168" name="Imagem 8"/>
          <p:cNvPicPr/>
          <p:nvPr/>
        </p:nvPicPr>
        <p:blipFill>
          <a:blip r:embed="rId2"/>
          <a:stretch/>
        </p:blipFill>
        <p:spPr>
          <a:xfrm>
            <a:off x="0" y="0"/>
            <a:ext cx="2241720" cy="2045880"/>
          </a:xfrm>
          <a:prstGeom prst="rect">
            <a:avLst/>
          </a:prstGeom>
          <a:ln w="0">
            <a:noFill/>
          </a:ln>
        </p:spPr>
      </p:pic>
      <p:sp>
        <p:nvSpPr>
          <p:cNvPr id="169" name="CustomShape 2"/>
          <p:cNvSpPr/>
          <p:nvPr/>
        </p:nvSpPr>
        <p:spPr>
          <a:xfrm>
            <a:off x="4343400" y="353503"/>
            <a:ext cx="12574440" cy="136045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pPr>
            <a:r>
              <a:rPr lang="pt-BR" sz="3300" spc="-1" dirty="0">
                <a:solidFill>
                  <a:srgbClr val="FFFFFF"/>
                </a:solidFill>
                <a:latin typeface="Arial Black"/>
              </a:rPr>
              <a:t>ABSENTEÍSMO - ATENÇÃO ESPECIALIZADA</a:t>
            </a:r>
            <a:endParaRPr lang="pt-BR" sz="3300" b="0" strike="noStrike" spc="-1" dirty="0">
              <a:latin typeface="Arial"/>
            </a:endParaRPr>
          </a:p>
          <a:p>
            <a:pPr algn="ctr">
              <a:lnSpc>
                <a:spcPct val="100000"/>
              </a:lnSpc>
            </a:pPr>
            <a:endParaRPr lang="pt-BR" sz="3300" b="0" strike="noStrike" spc="-1" dirty="0">
              <a:latin typeface="Arial"/>
            </a:endParaRPr>
          </a:p>
        </p:txBody>
      </p:sp>
      <p:sp>
        <p:nvSpPr>
          <p:cNvPr id="7" name="CaixaDeTexto 6">
            <a:extLst>
              <a:ext uri="{FF2B5EF4-FFF2-40B4-BE49-F238E27FC236}">
                <a16:creationId xmlns:a16="http://schemas.microsoft.com/office/drawing/2014/main" id="{38A3B3C4-BF02-E1B1-354E-03E354FCCF94}"/>
              </a:ext>
            </a:extLst>
          </p:cNvPr>
          <p:cNvSpPr txBox="1"/>
          <p:nvPr/>
        </p:nvSpPr>
        <p:spPr>
          <a:xfrm>
            <a:off x="0" y="9665824"/>
            <a:ext cx="15464852" cy="323165"/>
          </a:xfrm>
          <a:prstGeom prst="rect">
            <a:avLst/>
          </a:prstGeom>
          <a:noFill/>
        </p:spPr>
        <p:txBody>
          <a:bodyPr wrap="square" rtlCol="0">
            <a:spAutoFit/>
          </a:bodyPr>
          <a:lstStyle/>
          <a:p>
            <a:r>
              <a:rPr lang="pt-BR" sz="1500" dirty="0"/>
              <a:t>Fonte: Setor Regulação, 2024</a:t>
            </a:r>
          </a:p>
        </p:txBody>
      </p:sp>
      <p:graphicFrame>
        <p:nvGraphicFramePr>
          <p:cNvPr id="6" name="Tabela 5"/>
          <p:cNvGraphicFramePr>
            <a:graphicFrameLocks noGrp="1"/>
          </p:cNvGraphicFramePr>
          <p:nvPr>
            <p:extLst>
              <p:ext uri="{D42A27DB-BD31-4B8C-83A1-F6EECF244321}">
                <p14:modId xmlns:p14="http://schemas.microsoft.com/office/powerpoint/2010/main" val="2741024641"/>
              </p:ext>
            </p:extLst>
          </p:nvPr>
        </p:nvGraphicFramePr>
        <p:xfrm>
          <a:off x="2241720" y="1980007"/>
          <a:ext cx="15717667" cy="7581353"/>
        </p:xfrm>
        <a:graphic>
          <a:graphicData uri="http://schemas.openxmlformats.org/drawingml/2006/table">
            <a:tbl>
              <a:tblPr/>
              <a:tblGrid>
                <a:gridCol w="5211318">
                  <a:extLst>
                    <a:ext uri="{9D8B030D-6E8A-4147-A177-3AD203B41FA5}">
                      <a16:colId xmlns:a16="http://schemas.microsoft.com/office/drawing/2014/main" val="2457141839"/>
                    </a:ext>
                  </a:extLst>
                </a:gridCol>
                <a:gridCol w="3599785">
                  <a:extLst>
                    <a:ext uri="{9D8B030D-6E8A-4147-A177-3AD203B41FA5}">
                      <a16:colId xmlns:a16="http://schemas.microsoft.com/office/drawing/2014/main" val="3801493599"/>
                    </a:ext>
                  </a:extLst>
                </a:gridCol>
                <a:gridCol w="2323117">
                  <a:extLst>
                    <a:ext uri="{9D8B030D-6E8A-4147-A177-3AD203B41FA5}">
                      <a16:colId xmlns:a16="http://schemas.microsoft.com/office/drawing/2014/main" val="3254808485"/>
                    </a:ext>
                  </a:extLst>
                </a:gridCol>
                <a:gridCol w="1716176">
                  <a:extLst>
                    <a:ext uri="{9D8B030D-6E8A-4147-A177-3AD203B41FA5}">
                      <a16:colId xmlns:a16="http://schemas.microsoft.com/office/drawing/2014/main" val="634309739"/>
                    </a:ext>
                  </a:extLst>
                </a:gridCol>
                <a:gridCol w="2867271">
                  <a:extLst>
                    <a:ext uri="{9D8B030D-6E8A-4147-A177-3AD203B41FA5}">
                      <a16:colId xmlns:a16="http://schemas.microsoft.com/office/drawing/2014/main" val="516223336"/>
                    </a:ext>
                  </a:extLst>
                </a:gridCol>
              </a:tblGrid>
              <a:tr h="368178">
                <a:tc>
                  <a:txBody>
                    <a:bodyPr/>
                    <a:lstStyle/>
                    <a:p>
                      <a:pPr algn="l" rtl="0" fontAlgn="b"/>
                      <a:r>
                        <a:rPr lang="pt-BR" sz="2000" b="1" i="0" u="none" strike="noStrike">
                          <a:solidFill>
                            <a:srgbClr val="000000"/>
                          </a:solidFill>
                          <a:effectLst/>
                          <a:latin typeface="Arial" panose="020B0604020202020204" pitchFamily="34" charset="0"/>
                        </a:rPr>
                        <a:t>CROSS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489928"/>
                  </a:ext>
                </a:extLst>
              </a:tr>
              <a:tr h="724085">
                <a:tc>
                  <a:txBody>
                    <a:bodyPr/>
                    <a:lstStyle/>
                    <a:p>
                      <a:pPr algn="ctr" fontAlgn="ctr"/>
                      <a:r>
                        <a:rPr lang="pt-BR" sz="2000" b="1" i="0" u="none" strike="noStrike">
                          <a:solidFill>
                            <a:srgbClr val="000000"/>
                          </a:solidFill>
                          <a:effectLst/>
                          <a:latin typeface="Arial" panose="020B0604020202020204" pitchFamily="34" charset="0"/>
                        </a:rPr>
                        <a:t>Especialidade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TOTAL DE AGENDAMENTO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TOTAL DE ATENDIMENTO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FALTA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 ABSENTÍSMO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316489950"/>
                  </a:ext>
                </a:extLst>
              </a:tr>
              <a:tr h="253635">
                <a:tc>
                  <a:txBody>
                    <a:bodyPr/>
                    <a:lstStyle/>
                    <a:p>
                      <a:pPr algn="l" fontAlgn="b"/>
                      <a:r>
                        <a:rPr lang="pt-BR" sz="2000" b="0" i="0" u="none" strike="noStrike">
                          <a:solidFill>
                            <a:srgbClr val="000000"/>
                          </a:solidFill>
                          <a:effectLst/>
                          <a:latin typeface="Arial" panose="020B0604020202020204" pitchFamily="34" charset="0"/>
                        </a:rPr>
                        <a:t>Consulta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1.556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1.189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367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23,59%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400285"/>
                  </a:ext>
                </a:extLst>
              </a:tr>
              <a:tr h="253635">
                <a:tc>
                  <a:txBody>
                    <a:bodyPr/>
                    <a:lstStyle/>
                    <a:p>
                      <a:pPr algn="l" fontAlgn="b"/>
                      <a:r>
                        <a:rPr lang="pt-BR" sz="2000" b="0" i="0" u="none" strike="noStrike">
                          <a:solidFill>
                            <a:srgbClr val="000000"/>
                          </a:solidFill>
                          <a:effectLst/>
                          <a:latin typeface="Arial" panose="020B0604020202020204" pitchFamily="34" charset="0"/>
                        </a:rPr>
                        <a:t>Exame Media e Alta Complexidade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1.851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1.368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483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26,09%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145394"/>
                  </a:ext>
                </a:extLst>
              </a:tr>
              <a:tr h="368178">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3643927"/>
                  </a:ext>
                </a:extLst>
              </a:tr>
              <a:tr h="368178">
                <a:tc>
                  <a:txBody>
                    <a:bodyPr/>
                    <a:lstStyle/>
                    <a:p>
                      <a:pPr algn="l" rtl="0" fontAlgn="b"/>
                      <a:r>
                        <a:rPr lang="pt-BR" sz="2000" b="1" i="0" u="none" strike="noStrike">
                          <a:solidFill>
                            <a:srgbClr val="000000"/>
                          </a:solidFill>
                          <a:effectLst/>
                          <a:latin typeface="Arial" panose="020B0604020202020204" pitchFamily="34" charset="0"/>
                        </a:rPr>
                        <a:t>SERVIÇOS PRÓPRIOS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pt-BR" sz="2000" b="1"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958408"/>
                  </a:ext>
                </a:extLst>
              </a:tr>
              <a:tr h="507268">
                <a:tc>
                  <a:txBody>
                    <a:bodyPr/>
                    <a:lstStyle/>
                    <a:p>
                      <a:pPr algn="ctr" fontAlgn="ctr"/>
                      <a:r>
                        <a:rPr lang="pt-BR" sz="2000" b="1" i="0" u="none" strike="noStrike">
                          <a:solidFill>
                            <a:srgbClr val="000000"/>
                          </a:solidFill>
                          <a:effectLst/>
                          <a:latin typeface="Arial" panose="020B0604020202020204" pitchFamily="34" charset="0"/>
                        </a:rPr>
                        <a:t>Especialidade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TOTAL DE AGENDAMENTO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TOTAL DE ATENDIMENTO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FALTA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 ABSENTÍSMO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121804380"/>
                  </a:ext>
                </a:extLst>
              </a:tr>
              <a:tr h="294543">
                <a:tc>
                  <a:txBody>
                    <a:bodyPr/>
                    <a:lstStyle/>
                    <a:p>
                      <a:pPr algn="l" fontAlgn="b"/>
                      <a:r>
                        <a:rPr lang="pt-BR" sz="2000" b="0" i="0" u="none" strike="noStrike">
                          <a:solidFill>
                            <a:srgbClr val="000000"/>
                          </a:solidFill>
                          <a:effectLst/>
                          <a:latin typeface="Arial" panose="020B0604020202020204" pitchFamily="34" charset="0"/>
                        </a:rPr>
                        <a:t>Consulta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8.891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7.688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1.203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13,53%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080385"/>
                  </a:ext>
                </a:extLst>
              </a:tr>
              <a:tr h="294543">
                <a:tc>
                  <a:txBody>
                    <a:bodyPr/>
                    <a:lstStyle/>
                    <a:p>
                      <a:pPr algn="l" fontAlgn="b"/>
                      <a:r>
                        <a:rPr lang="pt-BR" sz="2000" b="0" i="0" u="none" strike="noStrike">
                          <a:solidFill>
                            <a:srgbClr val="000000"/>
                          </a:solidFill>
                          <a:effectLst/>
                          <a:latin typeface="Arial" panose="020B0604020202020204" pitchFamily="34" charset="0"/>
                        </a:rPr>
                        <a:t>Exame Media e Alta Complexidade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3.259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3.152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3,28%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368072"/>
                  </a:ext>
                </a:extLst>
              </a:tr>
              <a:tr h="294543">
                <a:tc>
                  <a:txBody>
                    <a:bodyPr/>
                    <a:lstStyle/>
                    <a:p>
                      <a:pPr algn="l" fontAlgn="b"/>
                      <a:endParaRPr lang="pt-BR" sz="20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pt-BR" sz="20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pt-BR" sz="20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pt-BR" sz="20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97132283"/>
                  </a:ext>
                </a:extLst>
              </a:tr>
              <a:tr h="368178">
                <a:tc>
                  <a:txBody>
                    <a:bodyPr/>
                    <a:lstStyle/>
                    <a:p>
                      <a:pPr algn="l" rtl="0" fontAlgn="b"/>
                      <a:r>
                        <a:rPr lang="pt-BR" sz="2000" b="1" i="0" u="none" strike="noStrike">
                          <a:solidFill>
                            <a:srgbClr val="000000"/>
                          </a:solidFill>
                          <a:effectLst/>
                          <a:latin typeface="Arial" panose="020B0604020202020204" pitchFamily="34" charset="0"/>
                        </a:rPr>
                        <a:t>SERVIÇOS COMPRADOS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pt-BR" sz="2000" b="1"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81725"/>
                  </a:ext>
                </a:extLst>
              </a:tr>
              <a:tr h="507268">
                <a:tc>
                  <a:txBody>
                    <a:bodyPr/>
                    <a:lstStyle/>
                    <a:p>
                      <a:pPr algn="ctr" fontAlgn="ctr"/>
                      <a:r>
                        <a:rPr lang="pt-BR" sz="2000" b="1" i="0" u="none" strike="noStrike">
                          <a:solidFill>
                            <a:srgbClr val="000000"/>
                          </a:solidFill>
                          <a:effectLst/>
                          <a:latin typeface="Arial" panose="020B0604020202020204" pitchFamily="34" charset="0"/>
                        </a:rPr>
                        <a:t>Especialidade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TOTAL DE AGENDAMENTO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TOTAL DE ATENDIMENTO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FALTA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 ABSENTÍSMO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419151613"/>
                  </a:ext>
                </a:extLst>
              </a:tr>
              <a:tr h="253635">
                <a:tc>
                  <a:txBody>
                    <a:bodyPr/>
                    <a:lstStyle/>
                    <a:p>
                      <a:pPr algn="l" fontAlgn="b"/>
                      <a:r>
                        <a:rPr lang="pt-BR" sz="2000" b="0" i="0" u="none" strike="noStrike">
                          <a:solidFill>
                            <a:srgbClr val="000000"/>
                          </a:solidFill>
                          <a:effectLst/>
                          <a:latin typeface="Arial" panose="020B0604020202020204" pitchFamily="34" charset="0"/>
                        </a:rPr>
                        <a:t>Consulta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2.762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2.261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501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18,14%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060120"/>
                  </a:ext>
                </a:extLst>
              </a:tr>
              <a:tr h="253635">
                <a:tc>
                  <a:txBody>
                    <a:bodyPr/>
                    <a:lstStyle/>
                    <a:p>
                      <a:pPr algn="l" fontAlgn="b"/>
                      <a:r>
                        <a:rPr lang="pt-BR" sz="2000" b="0" i="0" u="none" strike="noStrike">
                          <a:solidFill>
                            <a:srgbClr val="000000"/>
                          </a:solidFill>
                          <a:effectLst/>
                          <a:latin typeface="Arial" panose="020B0604020202020204" pitchFamily="34" charset="0"/>
                        </a:rPr>
                        <a:t>Exame Media e Alta Complexidade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6.473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5.222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1.251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19,33%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913996"/>
                  </a:ext>
                </a:extLst>
              </a:tr>
              <a:tr h="368178">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2000" b="0" i="0" u="none" strike="noStrike">
                        <a:solidFill>
                          <a:srgbClr val="000000"/>
                        </a:solidFill>
                        <a:effectLst/>
                        <a:latin typeface="Arial" panose="020B06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70725489"/>
                  </a:ext>
                </a:extLst>
              </a:tr>
              <a:tr h="368178">
                <a:tc>
                  <a:txBody>
                    <a:bodyPr/>
                    <a:lstStyle/>
                    <a:p>
                      <a:pPr algn="l" rtl="0" fontAlgn="b"/>
                      <a:r>
                        <a:rPr lang="pt-BR" sz="2000" b="1" i="0" u="none" strike="noStrike">
                          <a:solidFill>
                            <a:srgbClr val="000000"/>
                          </a:solidFill>
                          <a:effectLst/>
                          <a:latin typeface="Arial" panose="020B0604020202020204" pitchFamily="34" charset="0"/>
                        </a:rPr>
                        <a:t>GERAL</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pt-BR" sz="2000" b="1"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2000" b="0" i="0" u="none" strike="noStrike">
                          <a:solidFill>
                            <a:srgbClr val="000000"/>
                          </a:solidFill>
                          <a:effectLst/>
                          <a:latin typeface="Arial" panose="020B060402020202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177252"/>
                  </a:ext>
                </a:extLst>
              </a:tr>
              <a:tr h="507268">
                <a:tc>
                  <a:txBody>
                    <a:bodyPr/>
                    <a:lstStyle/>
                    <a:p>
                      <a:pPr algn="ctr" fontAlgn="ctr"/>
                      <a:r>
                        <a:rPr lang="pt-BR" sz="2000" b="1" i="0" u="none" strike="noStrike">
                          <a:solidFill>
                            <a:srgbClr val="000000"/>
                          </a:solidFill>
                          <a:effectLst/>
                          <a:latin typeface="Arial" panose="020B0604020202020204" pitchFamily="34" charset="0"/>
                        </a:rPr>
                        <a:t>Especialidade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TOTAL DE AGENDAMENTO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TOTAL DE ATENDIMENTO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FALTA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2000" b="1" i="0" u="none" strike="noStrike">
                          <a:solidFill>
                            <a:srgbClr val="000000"/>
                          </a:solidFill>
                          <a:effectLst/>
                          <a:latin typeface="Arial" panose="020B0604020202020204" pitchFamily="34" charset="0"/>
                        </a:rPr>
                        <a:t>% ABSENTÍSMO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8663944"/>
                  </a:ext>
                </a:extLst>
              </a:tr>
              <a:tr h="253635">
                <a:tc>
                  <a:txBody>
                    <a:bodyPr/>
                    <a:lstStyle/>
                    <a:p>
                      <a:pPr algn="l" fontAlgn="b"/>
                      <a:r>
                        <a:rPr lang="pt-BR" sz="2000" b="0" i="0" u="none" strike="noStrike">
                          <a:solidFill>
                            <a:srgbClr val="000000"/>
                          </a:solidFill>
                          <a:effectLst/>
                          <a:latin typeface="Arial" panose="020B0604020202020204" pitchFamily="34" charset="0"/>
                        </a:rPr>
                        <a:t>Consulta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13.209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11.138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2.071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15,68%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744315"/>
                  </a:ext>
                </a:extLst>
              </a:tr>
              <a:tr h="253635">
                <a:tc>
                  <a:txBody>
                    <a:bodyPr/>
                    <a:lstStyle/>
                    <a:p>
                      <a:pPr algn="l" fontAlgn="b"/>
                      <a:r>
                        <a:rPr lang="pt-BR" sz="2000" b="0" i="0" u="none" strike="noStrike">
                          <a:solidFill>
                            <a:srgbClr val="000000"/>
                          </a:solidFill>
                          <a:effectLst/>
                          <a:latin typeface="Arial" panose="020B0604020202020204" pitchFamily="34" charset="0"/>
                        </a:rPr>
                        <a:t>Exame Media e Alta Complexidade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11.583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9.742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Arial" panose="020B0604020202020204" pitchFamily="34" charset="0"/>
                        </a:rPr>
                        <a:t>1.841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Arial" panose="020B0604020202020204" pitchFamily="34" charset="0"/>
                        </a:rPr>
                        <a:t>15,89%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399803"/>
                  </a:ext>
                </a:extLst>
              </a:tr>
            </a:tbl>
          </a:graphicData>
        </a:graphic>
      </p:graphicFrame>
    </p:spTree>
    <p:extLst>
      <p:ext uri="{BB962C8B-B14F-4D97-AF65-F5344CB8AC3E}">
        <p14:creationId xmlns:p14="http://schemas.microsoft.com/office/powerpoint/2010/main" val="516321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p:cNvPicPr/>
          <p:nvPr/>
        </p:nvPicPr>
        <p:blipFill>
          <a:blip r:embed="rId2"/>
          <a:stretch/>
        </p:blipFill>
        <p:spPr>
          <a:xfrm>
            <a:off x="0" y="0"/>
            <a:ext cx="2241720" cy="2045880"/>
          </a:xfrm>
          <a:prstGeom prst="rect">
            <a:avLst/>
          </a:prstGeom>
          <a:ln w="0">
            <a:noFill/>
          </a:ln>
        </p:spPr>
      </p:pic>
      <p:sp>
        <p:nvSpPr>
          <p:cNvPr id="177" name="CustomShape 2"/>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pic>
        <p:nvPicPr>
          <p:cNvPr id="2" name="Imagem 1"/>
          <p:cNvPicPr>
            <a:picLocks noChangeAspect="1"/>
          </p:cNvPicPr>
          <p:nvPr/>
        </p:nvPicPr>
        <p:blipFill>
          <a:blip r:embed="rId3"/>
          <a:stretch>
            <a:fillRect/>
          </a:stretch>
        </p:blipFill>
        <p:spPr>
          <a:xfrm>
            <a:off x="3215755" y="2280339"/>
            <a:ext cx="14237358" cy="758533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p:cNvPicPr/>
          <p:nvPr/>
        </p:nvPicPr>
        <p:blipFill>
          <a:blip r:embed="rId2"/>
          <a:stretch/>
        </p:blipFill>
        <p:spPr>
          <a:xfrm>
            <a:off x="0" y="0"/>
            <a:ext cx="2241720" cy="2045880"/>
          </a:xfrm>
          <a:prstGeom prst="rect">
            <a:avLst/>
          </a:prstGeom>
          <a:ln w="0">
            <a:noFill/>
          </a:ln>
        </p:spPr>
      </p:pic>
      <p:sp>
        <p:nvSpPr>
          <p:cNvPr id="177" name="CustomShape 2"/>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graphicFrame>
        <p:nvGraphicFramePr>
          <p:cNvPr id="7" name="Tabela 6">
            <a:extLst>
              <a:ext uri="{FF2B5EF4-FFF2-40B4-BE49-F238E27FC236}">
                <a16:creationId xmlns:a16="http://schemas.microsoft.com/office/drawing/2014/main" id="{E10AB3E5-E9B2-FAE4-41D5-195C54494AF7}"/>
              </a:ext>
            </a:extLst>
          </p:cNvPr>
          <p:cNvGraphicFramePr>
            <a:graphicFrameLocks noGrp="1"/>
          </p:cNvGraphicFramePr>
          <p:nvPr>
            <p:extLst>
              <p:ext uri="{D42A27DB-BD31-4B8C-83A1-F6EECF244321}">
                <p14:modId xmlns:p14="http://schemas.microsoft.com/office/powerpoint/2010/main" val="3847961059"/>
              </p:ext>
            </p:extLst>
          </p:nvPr>
        </p:nvGraphicFramePr>
        <p:xfrm>
          <a:off x="426720" y="2045880"/>
          <a:ext cx="17419320" cy="8110172"/>
        </p:xfrm>
        <a:graphic>
          <a:graphicData uri="http://schemas.openxmlformats.org/drawingml/2006/table">
            <a:tbl>
              <a:tblPr/>
              <a:tblGrid>
                <a:gridCol w="761256">
                  <a:extLst>
                    <a:ext uri="{9D8B030D-6E8A-4147-A177-3AD203B41FA5}">
                      <a16:colId xmlns:a16="http://schemas.microsoft.com/office/drawing/2014/main" val="3298767456"/>
                    </a:ext>
                  </a:extLst>
                </a:gridCol>
                <a:gridCol w="5273784">
                  <a:extLst>
                    <a:ext uri="{9D8B030D-6E8A-4147-A177-3AD203B41FA5}">
                      <a16:colId xmlns:a16="http://schemas.microsoft.com/office/drawing/2014/main" val="2083498131"/>
                    </a:ext>
                  </a:extLst>
                </a:gridCol>
                <a:gridCol w="2070093">
                  <a:extLst>
                    <a:ext uri="{9D8B030D-6E8A-4147-A177-3AD203B41FA5}">
                      <a16:colId xmlns:a16="http://schemas.microsoft.com/office/drawing/2014/main" val="526019746"/>
                    </a:ext>
                  </a:extLst>
                </a:gridCol>
                <a:gridCol w="9314187">
                  <a:extLst>
                    <a:ext uri="{9D8B030D-6E8A-4147-A177-3AD203B41FA5}">
                      <a16:colId xmlns:a16="http://schemas.microsoft.com/office/drawing/2014/main" val="1758817136"/>
                    </a:ext>
                  </a:extLst>
                </a:gridCol>
              </a:tblGrid>
              <a:tr h="1238665">
                <a:tc>
                  <a:txBody>
                    <a:bodyPr/>
                    <a:lstStyle/>
                    <a:p>
                      <a:pPr algn="ctr" fontAlgn="ctr"/>
                      <a:r>
                        <a:rPr lang="pt-BR" sz="2200" b="1" i="0" u="none" strike="noStrike">
                          <a:solidFill>
                            <a:srgbClr val="000000"/>
                          </a:solidFill>
                          <a:effectLst/>
                          <a:latin typeface="Calibri" panose="020F0502020204030204" pitchFamily="34" charset="0"/>
                        </a:rPr>
                        <a:t>ITEM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DESCRIÇÃO DA META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STATUS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JUSTIFICATIVA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370122"/>
                  </a:ext>
                </a:extLst>
              </a:tr>
              <a:tr h="1238665">
                <a:tc>
                  <a:txBody>
                    <a:bodyPr/>
                    <a:lstStyle/>
                    <a:p>
                      <a:pPr algn="l" fontAlgn="ctr"/>
                      <a:r>
                        <a:rPr lang="pt-BR" sz="2200" b="0" i="0" u="none" strike="noStrike">
                          <a:solidFill>
                            <a:srgbClr val="000000"/>
                          </a:solidFill>
                          <a:effectLst/>
                          <a:latin typeface="Calibri" panose="020F0502020204030204" pitchFamily="34" charset="0"/>
                        </a:rPr>
                        <a:t>1.1.1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Construir 400 M2 da base do Serviço de Atendimento Pré-Hospitalar Móvel de Urgência e Emergência.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apuração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Há um espaço público reservado para construção da base, mas a verba destinada para o projeto não é suficiente para os 400m², razão pela qual seguimos aguardando o complemento de verba para iniciar a obra.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8447124"/>
                  </a:ext>
                </a:extLst>
              </a:tr>
              <a:tr h="412888">
                <a:tc>
                  <a:txBody>
                    <a:bodyPr/>
                    <a:lstStyle/>
                    <a:p>
                      <a:pPr algn="l" fontAlgn="ctr"/>
                      <a:r>
                        <a:rPr lang="pt-BR" sz="2200" b="0" i="0" u="none" strike="noStrike">
                          <a:solidFill>
                            <a:srgbClr val="000000"/>
                          </a:solidFill>
                          <a:effectLst/>
                          <a:latin typeface="Calibri" panose="020F0502020204030204" pitchFamily="34" charset="0"/>
                        </a:rPr>
                        <a:t>1.1.2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Construir 400 M2 da base do Transporte Sanitário.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apuração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Iniciado o levantamento das necessidades.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8992323"/>
                  </a:ext>
                </a:extLst>
              </a:tr>
              <a:tr h="2477331">
                <a:tc>
                  <a:txBody>
                    <a:bodyPr/>
                    <a:lstStyle/>
                    <a:p>
                      <a:pPr algn="l" fontAlgn="ctr"/>
                      <a:r>
                        <a:rPr lang="pt-BR" sz="2200" b="0" i="0" u="none" strike="noStrike">
                          <a:solidFill>
                            <a:srgbClr val="000000"/>
                          </a:solidFill>
                          <a:effectLst/>
                          <a:latin typeface="Calibri" panose="020F0502020204030204" pitchFamily="34" charset="0"/>
                        </a:rPr>
                        <a:t>1.1.3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Construir 375 M2 da nova Unidade Básica de Saúde no Bairro das Pedras e/ou Jardim Angélica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Em apuração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O projeto foi contemplado no Plano</a:t>
                      </a:r>
                      <a:r>
                        <a:rPr lang="pt-BR" sz="2200" b="0" i="0" u="none" strike="noStrike" baseline="0" dirty="0">
                          <a:solidFill>
                            <a:srgbClr val="000000"/>
                          </a:solidFill>
                          <a:effectLst/>
                          <a:latin typeface="Calibri" panose="020F0502020204030204" pitchFamily="34" charset="0"/>
                        </a:rPr>
                        <a:t> de Aceleração do Crescimento (PAC), e está em trâmite junto ao Ministério da Saúde. </a:t>
                      </a:r>
                      <a:endParaRPr lang="pt-BR" sz="2200" b="0" i="0" u="none" strike="noStrike" dirty="0">
                        <a:solidFill>
                          <a:srgbClr val="000000"/>
                        </a:solidFill>
                        <a:effectLst/>
                        <a:highlight>
                          <a:srgbClr val="FFFF00"/>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883661"/>
                  </a:ext>
                </a:extLst>
              </a:tr>
              <a:tr h="2477331">
                <a:tc>
                  <a:txBody>
                    <a:bodyPr/>
                    <a:lstStyle/>
                    <a:p>
                      <a:pPr algn="l" fontAlgn="ctr"/>
                      <a:r>
                        <a:rPr lang="pt-BR" sz="2200" b="0" i="0" u="none" strike="noStrike">
                          <a:solidFill>
                            <a:srgbClr val="000000"/>
                          </a:solidFill>
                          <a:effectLst/>
                          <a:latin typeface="Calibri" panose="020F0502020204030204" pitchFamily="34" charset="0"/>
                        </a:rPr>
                        <a:t>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Construir 1.130 M2 da UPA 24h.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Não 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Foi implantado serviço de pronto atendimento na Unidade de Saúde Central, bem como serviço de atendimento de demanda espontânea nas Unidades de Saúde do Portal Santa Fé, Hortênsias, Vila São João e Nova Monte Serrat.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3919826"/>
                  </a:ext>
                </a:extLst>
              </a:tr>
            </a:tbl>
          </a:graphicData>
        </a:graphic>
      </p:graphicFrame>
    </p:spTree>
    <p:extLst>
      <p:ext uri="{BB962C8B-B14F-4D97-AF65-F5344CB8AC3E}">
        <p14:creationId xmlns:p14="http://schemas.microsoft.com/office/powerpoint/2010/main" val="3646865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C8654-3F60-CA03-814D-E1609B1C7ACF}"/>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398B63BD-C165-077D-7540-82D7E3CAF824}"/>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E6EA1B39-5238-A6FA-91FC-54BDA035E224}"/>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F03BF07B-8F8D-3EF0-E1D6-7142B2DEC4E8}"/>
              </a:ext>
            </a:extLst>
          </p:cNvPr>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a:extLst>
              <a:ext uri="{FF2B5EF4-FFF2-40B4-BE49-F238E27FC236}">
                <a16:creationId xmlns:a16="http://schemas.microsoft.com/office/drawing/2014/main" id="{D43D2B23-CD8B-392F-679B-A7E8A0B45C7E}"/>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graphicFrame>
        <p:nvGraphicFramePr>
          <p:cNvPr id="3" name="Tabela 2">
            <a:extLst>
              <a:ext uri="{FF2B5EF4-FFF2-40B4-BE49-F238E27FC236}">
                <a16:creationId xmlns:a16="http://schemas.microsoft.com/office/drawing/2014/main" id="{14D0745D-49DC-E97E-7585-DD9CEC9514F3}"/>
              </a:ext>
            </a:extLst>
          </p:cNvPr>
          <p:cNvGraphicFramePr>
            <a:graphicFrameLocks noGrp="1"/>
          </p:cNvGraphicFramePr>
          <p:nvPr>
            <p:extLst>
              <p:ext uri="{D42A27DB-BD31-4B8C-83A1-F6EECF244321}">
                <p14:modId xmlns:p14="http://schemas.microsoft.com/office/powerpoint/2010/main" val="2975208307"/>
              </p:ext>
            </p:extLst>
          </p:nvPr>
        </p:nvGraphicFramePr>
        <p:xfrm>
          <a:off x="487680" y="2045879"/>
          <a:ext cx="17358360" cy="8006661"/>
        </p:xfrm>
        <a:graphic>
          <a:graphicData uri="http://schemas.openxmlformats.org/drawingml/2006/table">
            <a:tbl>
              <a:tblPr/>
              <a:tblGrid>
                <a:gridCol w="758592">
                  <a:extLst>
                    <a:ext uri="{9D8B030D-6E8A-4147-A177-3AD203B41FA5}">
                      <a16:colId xmlns:a16="http://schemas.microsoft.com/office/drawing/2014/main" val="3024282542"/>
                    </a:ext>
                  </a:extLst>
                </a:gridCol>
                <a:gridCol w="5078328">
                  <a:extLst>
                    <a:ext uri="{9D8B030D-6E8A-4147-A177-3AD203B41FA5}">
                      <a16:colId xmlns:a16="http://schemas.microsoft.com/office/drawing/2014/main" val="1628897440"/>
                    </a:ext>
                  </a:extLst>
                </a:gridCol>
                <a:gridCol w="2239849">
                  <a:extLst>
                    <a:ext uri="{9D8B030D-6E8A-4147-A177-3AD203B41FA5}">
                      <a16:colId xmlns:a16="http://schemas.microsoft.com/office/drawing/2014/main" val="842382115"/>
                    </a:ext>
                  </a:extLst>
                </a:gridCol>
                <a:gridCol w="9281591">
                  <a:extLst>
                    <a:ext uri="{9D8B030D-6E8A-4147-A177-3AD203B41FA5}">
                      <a16:colId xmlns:a16="http://schemas.microsoft.com/office/drawing/2014/main" val="1500903186"/>
                    </a:ext>
                  </a:extLst>
                </a:gridCol>
              </a:tblGrid>
              <a:tr h="1412941">
                <a:tc>
                  <a:txBody>
                    <a:bodyPr/>
                    <a:lstStyle/>
                    <a:p>
                      <a:pPr algn="ctr" fontAlgn="ctr"/>
                      <a:r>
                        <a:rPr lang="pt-BR" sz="2200" b="1" i="0" u="none" strike="noStrike">
                          <a:solidFill>
                            <a:srgbClr val="000000"/>
                          </a:solidFill>
                          <a:effectLst/>
                          <a:latin typeface="Calibri" panose="020F0502020204030204" pitchFamily="34" charset="0"/>
                        </a:rPr>
                        <a:t>ITEM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DESCRIÇÃO DA META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STATUS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JUSTIFICATIVA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7072547"/>
                  </a:ext>
                </a:extLst>
              </a:tr>
              <a:tr h="1412941">
                <a:tc>
                  <a:txBody>
                    <a:bodyPr/>
                    <a:lstStyle/>
                    <a:p>
                      <a:pPr algn="l" fontAlgn="ctr"/>
                      <a:r>
                        <a:rPr lang="pt-BR" sz="2200" b="0" i="0" u="none" strike="noStrike">
                          <a:solidFill>
                            <a:srgbClr val="000000"/>
                          </a:solidFill>
                          <a:effectLst/>
                          <a:latin typeface="Calibri" panose="020F0502020204030204" pitchFamily="34" charset="0"/>
                        </a:rPr>
                        <a:t>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Construir 276 M2 CEO tipo 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Aguardando a entrada dos profissionais de Endodontia e Periodontia para compor a equipe do CEO Tipo I. Ambos começaram suas atividades em Janeiro de 2025.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8422797"/>
                  </a:ext>
                </a:extLst>
              </a:tr>
              <a:tr h="941959">
                <a:tc>
                  <a:txBody>
                    <a:bodyPr/>
                    <a:lstStyle/>
                    <a:p>
                      <a:pPr algn="l" fontAlgn="ctr"/>
                      <a:r>
                        <a:rPr lang="pt-BR" sz="2200" b="0" i="0" u="none" strike="noStrike">
                          <a:solidFill>
                            <a:srgbClr val="000000"/>
                          </a:solidFill>
                          <a:effectLst/>
                          <a:latin typeface="Calibri" panose="020F0502020204030204" pitchFamily="34" charset="0"/>
                        </a:rPr>
                        <a:t>1.1.6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Construir 276 M2 do novo prédio para o Núcleo das Práticas Integrativas – PICS.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apuração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Iniciado o levantamento das necessidades.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9134251"/>
                  </a:ext>
                </a:extLst>
              </a:tr>
              <a:tr h="1883920">
                <a:tc>
                  <a:txBody>
                    <a:bodyPr/>
                    <a:lstStyle/>
                    <a:p>
                      <a:pPr algn="l" fontAlgn="ctr"/>
                      <a:r>
                        <a:rPr lang="pt-BR" sz="2200" b="0" i="0" u="none" strike="noStrike">
                          <a:solidFill>
                            <a:srgbClr val="000000"/>
                          </a:solidFill>
                          <a:effectLst/>
                          <a:latin typeface="Calibri" panose="020F0502020204030204" pitchFamily="34" charset="0"/>
                        </a:rPr>
                        <a:t>1.1.8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Ampliar 100 M2 do prédio da Unidade de Fisioterapia.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O Ambulatório de Fisioterapia não pôde ser ampliado em razão da inviabilidade técnica. Existe</a:t>
                      </a:r>
                      <a:r>
                        <a:rPr lang="pt-BR" sz="2200" b="0" i="0" u="none" strike="noStrike" baseline="0" dirty="0">
                          <a:solidFill>
                            <a:srgbClr val="000000"/>
                          </a:solidFill>
                          <a:effectLst/>
                          <a:latin typeface="Calibri" panose="020F0502020204030204" pitchFamily="34" charset="0"/>
                        </a:rPr>
                        <a:t> um projeto de implantação </a:t>
                      </a:r>
                      <a:r>
                        <a:rPr lang="pt-BR" sz="2200" b="0" i="0" u="none" strike="noStrike" kern="1200" baseline="0" dirty="0">
                          <a:solidFill>
                            <a:srgbClr val="000000"/>
                          </a:solidFill>
                          <a:effectLst/>
                          <a:latin typeface="Calibri" panose="020F0502020204030204" pitchFamily="34" charset="0"/>
                          <a:ea typeface="+mn-ea"/>
                          <a:cs typeface="+mn-cs"/>
                        </a:rPr>
                        <a:t>de novo Centro de Reabilitação de Itupeva, em parceria com o Instituto Morgan para ampliar os atendimentos em fisioterapia. Foram contratados 3 novos fisioterapeutas.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741915"/>
                  </a:ext>
                </a:extLst>
              </a:tr>
              <a:tr h="1412941">
                <a:tc>
                  <a:txBody>
                    <a:bodyPr/>
                    <a:lstStyle/>
                    <a:p>
                      <a:pPr algn="l" fontAlgn="ctr"/>
                      <a:r>
                        <a:rPr lang="pt-BR" sz="2200" b="0" i="0" u="none" strike="noStrike">
                          <a:solidFill>
                            <a:srgbClr val="000000"/>
                          </a:solidFill>
                          <a:effectLst/>
                          <a:latin typeface="Calibri" panose="020F0502020204030204" pitchFamily="34" charset="0"/>
                        </a:rPr>
                        <a:t>1.1.9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Executar reformas, manutenção predial e melhorias em 100% dos prédios pertencentes à Secretaria de Saúde. Total de 26 equipamentos de saúde.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As reformas e manutenções têm sido realizadas de acordo com a necessidade dos equipamentos de saúde. No 3º quadrimestre, houve melhoria no Centro de Especialidades e nas Unidades de Saúde Hortênsias, Portal Santa Fé, Rio das Pedras e Monte Serrat.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486266"/>
                  </a:ext>
                </a:extLst>
              </a:tr>
              <a:tr h="941959">
                <a:tc>
                  <a:txBody>
                    <a:bodyPr/>
                    <a:lstStyle/>
                    <a:p>
                      <a:pPr algn="l" fontAlgn="ctr"/>
                      <a:r>
                        <a:rPr lang="pt-BR" sz="2200" b="0" i="0" u="none" strike="noStrike">
                          <a:solidFill>
                            <a:srgbClr val="000000"/>
                          </a:solidFill>
                          <a:effectLst/>
                          <a:latin typeface="Calibri" panose="020F0502020204030204" pitchFamily="34" charset="0"/>
                        </a:rPr>
                        <a:t>1.1.10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Construir 375 m2 da nova Unidade Básica de Saúde no Bairro São João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apuração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Inicio de levantamento das necessidades de acordo com a demanda de atendimentos realizados pela Unidade de Saúde.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6204308"/>
                  </a:ext>
                </a:extLst>
              </a:tr>
            </a:tbl>
          </a:graphicData>
        </a:graphic>
      </p:graphicFrame>
    </p:spTree>
    <p:extLst>
      <p:ext uri="{BB962C8B-B14F-4D97-AF65-F5344CB8AC3E}">
        <p14:creationId xmlns:p14="http://schemas.microsoft.com/office/powerpoint/2010/main" val="844761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19735-0460-B3B1-4F21-1AB6BCE4777B}"/>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EECC26C1-C7F7-F619-1EBE-3F74B2070268}"/>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577DC664-4838-D619-6347-37B5C9ECE062}"/>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7B74B60D-201F-2981-5062-84A4FB52AE45}"/>
              </a:ext>
            </a:extLst>
          </p:cNvPr>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a:extLst>
              <a:ext uri="{FF2B5EF4-FFF2-40B4-BE49-F238E27FC236}">
                <a16:creationId xmlns:a16="http://schemas.microsoft.com/office/drawing/2014/main" id="{2105062D-39D8-7DC8-473F-3A18C9E0EB30}"/>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graphicFrame>
        <p:nvGraphicFramePr>
          <p:cNvPr id="2" name="Tabela 1">
            <a:extLst>
              <a:ext uri="{FF2B5EF4-FFF2-40B4-BE49-F238E27FC236}">
                <a16:creationId xmlns:a16="http://schemas.microsoft.com/office/drawing/2014/main" id="{A92256D3-6A66-B7D3-6E80-E87E984A0956}"/>
              </a:ext>
            </a:extLst>
          </p:cNvPr>
          <p:cNvGraphicFramePr>
            <a:graphicFrameLocks noGrp="1"/>
          </p:cNvGraphicFramePr>
          <p:nvPr>
            <p:extLst>
              <p:ext uri="{D42A27DB-BD31-4B8C-83A1-F6EECF244321}">
                <p14:modId xmlns:p14="http://schemas.microsoft.com/office/powerpoint/2010/main" val="4182581622"/>
              </p:ext>
            </p:extLst>
          </p:nvPr>
        </p:nvGraphicFramePr>
        <p:xfrm>
          <a:off x="640080" y="2045880"/>
          <a:ext cx="17084041" cy="8250894"/>
        </p:xfrm>
        <a:graphic>
          <a:graphicData uri="http://schemas.openxmlformats.org/drawingml/2006/table">
            <a:tbl>
              <a:tblPr/>
              <a:tblGrid>
                <a:gridCol w="746604">
                  <a:extLst>
                    <a:ext uri="{9D8B030D-6E8A-4147-A177-3AD203B41FA5}">
                      <a16:colId xmlns:a16="http://schemas.microsoft.com/office/drawing/2014/main" val="3236306830"/>
                    </a:ext>
                  </a:extLst>
                </a:gridCol>
                <a:gridCol w="5014116">
                  <a:extLst>
                    <a:ext uri="{9D8B030D-6E8A-4147-A177-3AD203B41FA5}">
                      <a16:colId xmlns:a16="http://schemas.microsoft.com/office/drawing/2014/main" val="1731895380"/>
                    </a:ext>
                  </a:extLst>
                </a:gridCol>
                <a:gridCol w="2188410">
                  <a:extLst>
                    <a:ext uri="{9D8B030D-6E8A-4147-A177-3AD203B41FA5}">
                      <a16:colId xmlns:a16="http://schemas.microsoft.com/office/drawing/2014/main" val="3642677749"/>
                    </a:ext>
                  </a:extLst>
                </a:gridCol>
                <a:gridCol w="9134911">
                  <a:extLst>
                    <a:ext uri="{9D8B030D-6E8A-4147-A177-3AD203B41FA5}">
                      <a16:colId xmlns:a16="http://schemas.microsoft.com/office/drawing/2014/main" val="200420234"/>
                    </a:ext>
                  </a:extLst>
                </a:gridCol>
              </a:tblGrid>
              <a:tr h="1287258">
                <a:tc>
                  <a:txBody>
                    <a:bodyPr/>
                    <a:lstStyle/>
                    <a:p>
                      <a:pPr algn="ctr" fontAlgn="ctr"/>
                      <a:r>
                        <a:rPr lang="pt-BR" sz="2200" b="1" i="0" u="none" strike="noStrike">
                          <a:solidFill>
                            <a:srgbClr val="000000"/>
                          </a:solidFill>
                          <a:effectLst/>
                          <a:latin typeface="Calibri" panose="020F0502020204030204" pitchFamily="34" charset="0"/>
                        </a:rPr>
                        <a:t>ITEM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DESCRIÇÃO DA META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STATUS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JUSTIFICATIVA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5319848"/>
                  </a:ext>
                </a:extLst>
              </a:tr>
              <a:tr h="999728">
                <a:tc>
                  <a:txBody>
                    <a:bodyPr/>
                    <a:lstStyle/>
                    <a:p>
                      <a:pPr algn="l" fontAlgn="ctr"/>
                      <a:r>
                        <a:rPr lang="pt-BR" sz="2200" b="0" i="0" u="none" strike="noStrike">
                          <a:solidFill>
                            <a:srgbClr val="000000"/>
                          </a:solidFill>
                          <a:effectLst/>
                          <a:latin typeface="Calibri" panose="020F0502020204030204" pitchFamily="34" charset="0"/>
                        </a:rPr>
                        <a:t>1.1.11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Ampliar e reformar o Prédio do Hospital Nossa Senhora Aparecida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chemeClr val="tx1"/>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A Secretaria Municipal de Saúde reformou a recepção do Hospital Municipal Nossa Senhora Aparecida e está em execução a implantação de mais um consultório de pediatria.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9787427"/>
                  </a:ext>
                </a:extLst>
              </a:tr>
              <a:tr h="999728">
                <a:tc>
                  <a:txBody>
                    <a:bodyPr/>
                    <a:lstStyle/>
                    <a:p>
                      <a:pPr algn="l" fontAlgn="ctr"/>
                      <a:r>
                        <a:rPr lang="pt-BR" sz="2200" b="0" i="0" u="none" strike="noStrike">
                          <a:solidFill>
                            <a:srgbClr val="000000"/>
                          </a:solidFill>
                          <a:effectLst/>
                          <a:latin typeface="Calibri" panose="020F0502020204030204" pitchFamily="34" charset="0"/>
                        </a:rPr>
                        <a:t>1.2.1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Implantação do Serviço de Saúde Auditiva, com fornecimento anual de 96 Próteses Auditiva.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kern="1200" dirty="0">
                          <a:solidFill>
                            <a:srgbClr val="000000"/>
                          </a:solidFill>
                          <a:effectLst/>
                          <a:latin typeface="Calibri" panose="020F0502020204030204" pitchFamily="34" charset="0"/>
                          <a:ea typeface="+mn-ea"/>
                          <a:cs typeface="+mn-cs"/>
                        </a:rPr>
                        <a:t>Processo no estágio de formalização da parceria.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5979507"/>
                  </a:ext>
                </a:extLst>
              </a:tr>
              <a:tr h="858172">
                <a:tc>
                  <a:txBody>
                    <a:bodyPr/>
                    <a:lstStyle/>
                    <a:p>
                      <a:pPr algn="l" fontAlgn="ctr"/>
                      <a:r>
                        <a:rPr lang="pt-BR" sz="2200" b="0" i="0" u="none" strike="noStrike">
                          <a:solidFill>
                            <a:srgbClr val="000000"/>
                          </a:solidFill>
                          <a:effectLst/>
                          <a:latin typeface="Calibri" panose="020F0502020204030204" pitchFamily="34" charset="0"/>
                        </a:rPr>
                        <a:t>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Implantação do Centro de Referência de Saúde da Mulher.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Iniciado o projeto com a implantação dos protocolos e procedimentos relacionados ao pré-natal de alto risco, com previsão de realização</a:t>
                      </a:r>
                      <a:r>
                        <a:rPr lang="pt-BR" sz="2200" b="0" i="0" u="none" strike="noStrike" baseline="0" dirty="0">
                          <a:solidFill>
                            <a:srgbClr val="000000"/>
                          </a:solidFill>
                          <a:effectLst/>
                          <a:latin typeface="Calibri" panose="020F0502020204030204" pitchFamily="34" charset="0"/>
                        </a:rPr>
                        <a:t> de exames de </a:t>
                      </a:r>
                      <a:r>
                        <a:rPr lang="pt-BR" sz="2200" b="0" i="0" u="none" strike="noStrike" baseline="0" dirty="0" err="1">
                          <a:solidFill>
                            <a:srgbClr val="000000"/>
                          </a:solidFill>
                          <a:effectLst/>
                          <a:latin typeface="Calibri" panose="020F0502020204030204" pitchFamily="34" charset="0"/>
                        </a:rPr>
                        <a:t>Colposcopia</a:t>
                      </a:r>
                      <a:r>
                        <a:rPr lang="pt-BR" sz="2200" b="0" i="0" u="none" strike="noStrike" baseline="0" dirty="0">
                          <a:solidFill>
                            <a:srgbClr val="000000"/>
                          </a:solidFill>
                          <a:effectLst/>
                          <a:latin typeface="Calibri" panose="020F0502020204030204" pitchFamily="34" charset="0"/>
                        </a:rPr>
                        <a:t> e biópsias</a:t>
                      </a:r>
                      <a:r>
                        <a:rPr lang="pt-BR" sz="22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0283842"/>
                  </a:ext>
                </a:extLst>
              </a:tr>
              <a:tr h="1716344">
                <a:tc>
                  <a:txBody>
                    <a:bodyPr/>
                    <a:lstStyle/>
                    <a:p>
                      <a:pPr algn="l" fontAlgn="ctr"/>
                      <a:r>
                        <a:rPr lang="pt-BR" sz="2200" b="0" i="0" u="none" strike="noStrike">
                          <a:solidFill>
                            <a:srgbClr val="000000"/>
                          </a:solidFill>
                          <a:effectLst/>
                          <a:latin typeface="Calibri" panose="020F0502020204030204" pitchFamily="34" charset="0"/>
                        </a:rPr>
                        <a:t>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Implantar o CER - Centro de Especialidade em Reabilitação nas dependências do prédio da Fisioterapia.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Os atendimentos de reabilitação têm sido ofertados pelo Ambulatório de Fisioterapia. Existe</a:t>
                      </a:r>
                      <a:r>
                        <a:rPr lang="pt-BR" sz="2200" b="0" i="0" u="none" strike="noStrike" baseline="0" dirty="0">
                          <a:solidFill>
                            <a:srgbClr val="000000"/>
                          </a:solidFill>
                          <a:effectLst/>
                          <a:latin typeface="Calibri" panose="020F0502020204030204" pitchFamily="34" charset="0"/>
                        </a:rPr>
                        <a:t> um projeto de implantação </a:t>
                      </a:r>
                      <a:r>
                        <a:rPr lang="pt-BR" sz="2200" b="0" i="0" u="none" strike="noStrike" kern="1200" baseline="0" dirty="0">
                          <a:solidFill>
                            <a:srgbClr val="000000"/>
                          </a:solidFill>
                          <a:effectLst/>
                          <a:latin typeface="Calibri" panose="020F0502020204030204" pitchFamily="34" charset="0"/>
                          <a:ea typeface="+mn-ea"/>
                          <a:cs typeface="+mn-cs"/>
                        </a:rPr>
                        <a:t>de novo Centro de Reabilitação de Itupeva, em parceria com o Instituto Morgan para ampliar os atendimentos em fisioterapia.</a:t>
                      </a:r>
                      <a:endParaRPr lang="pt-BR" sz="2200" b="0" i="0" u="none" strike="noStrike" dirty="0">
                        <a:solidFill>
                          <a:srgbClr val="000000"/>
                        </a:solidFill>
                        <a:effectLst/>
                        <a:highlight>
                          <a:srgbClr val="FFFF00"/>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3278471"/>
                  </a:ext>
                </a:extLst>
              </a:tr>
              <a:tr h="858172">
                <a:tc>
                  <a:txBody>
                    <a:bodyPr/>
                    <a:lstStyle/>
                    <a:p>
                      <a:pPr algn="l" fontAlgn="ctr"/>
                      <a:r>
                        <a:rPr lang="pt-BR" sz="2200" b="0" i="0" u="none" strike="noStrike">
                          <a:solidFill>
                            <a:srgbClr val="000000"/>
                          </a:solidFill>
                          <a:effectLst/>
                          <a:latin typeface="Calibri" panose="020F0502020204030204" pitchFamily="34" charset="0"/>
                        </a:rPr>
                        <a:t>1.2.4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Contratação de 01 Fisioterapeuta na Especialidade em Neurologia.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Fisioterapeuta contratada e exercendo as atividades no Ambulatório de Fisioterapia.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7861097"/>
                  </a:ext>
                </a:extLst>
              </a:tr>
              <a:tr h="1287258">
                <a:tc>
                  <a:txBody>
                    <a:bodyPr/>
                    <a:lstStyle/>
                    <a:p>
                      <a:pPr algn="l" fontAlgn="ctr"/>
                      <a:r>
                        <a:rPr lang="pt-BR" sz="2200" b="0" i="0" u="none" strike="noStrike">
                          <a:solidFill>
                            <a:srgbClr val="000000"/>
                          </a:solidFill>
                          <a:effectLst/>
                          <a:latin typeface="Calibri" panose="020F0502020204030204" pitchFamily="34" charset="0"/>
                        </a:rPr>
                        <a:t>1.2.6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Ampliar em 20% o número de consultas em especialidades ofertadas pelo município.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No terceiro quadrimestre de 2024, a meta seria de 10.250 consultas para se alcançar 20% de ampliação em relação a 2019. Foram agendadas 13.209 consultas, o que supera a meta proposta na PAS</a:t>
                      </a:r>
                      <a:r>
                        <a:rPr lang="pt-BR" dirty="0"/>
                        <a:t>. </a:t>
                      </a:r>
                      <a:r>
                        <a:rPr lang="pt-BR" sz="2200" b="0" i="0" u="none" strike="noStrike" kern="1200" dirty="0">
                          <a:solidFill>
                            <a:srgbClr val="000000"/>
                          </a:solidFill>
                          <a:effectLst/>
                          <a:latin typeface="Calibri" panose="020F0502020204030204" pitchFamily="34" charset="0"/>
                          <a:ea typeface="+mn-ea"/>
                          <a:cs typeface="+mn-cs"/>
                        </a:rPr>
                        <a:t>Foram atendidas 37.028 consultas no ano de 2024.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7483434"/>
                  </a:ext>
                </a:extLst>
              </a:tr>
            </a:tbl>
          </a:graphicData>
        </a:graphic>
      </p:graphicFrame>
    </p:spTree>
    <p:extLst>
      <p:ext uri="{BB962C8B-B14F-4D97-AF65-F5344CB8AC3E}">
        <p14:creationId xmlns:p14="http://schemas.microsoft.com/office/powerpoint/2010/main" val="4231965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B4E40-3D54-E248-8BF9-00B80FB862CD}"/>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D73A5CCD-D0B5-669E-08A0-A816F0D2F634}"/>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0FC6005D-C3CD-08CB-69CE-42B15A22A04D}"/>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91E3C810-A08A-003C-0104-6DA62D76685D}"/>
              </a:ext>
            </a:extLst>
          </p:cNvPr>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a:extLst>
              <a:ext uri="{FF2B5EF4-FFF2-40B4-BE49-F238E27FC236}">
                <a16:creationId xmlns:a16="http://schemas.microsoft.com/office/drawing/2014/main" id="{F4C51225-2EFE-2EFA-9A60-8E8C292A6065}"/>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graphicFrame>
        <p:nvGraphicFramePr>
          <p:cNvPr id="3" name="Tabela 2">
            <a:extLst>
              <a:ext uri="{FF2B5EF4-FFF2-40B4-BE49-F238E27FC236}">
                <a16:creationId xmlns:a16="http://schemas.microsoft.com/office/drawing/2014/main" id="{AE6136CA-94E5-2D61-7385-8334CA6E4DE0}"/>
              </a:ext>
            </a:extLst>
          </p:cNvPr>
          <p:cNvGraphicFramePr>
            <a:graphicFrameLocks noGrp="1"/>
          </p:cNvGraphicFramePr>
          <p:nvPr>
            <p:extLst>
              <p:ext uri="{D42A27DB-BD31-4B8C-83A1-F6EECF244321}">
                <p14:modId xmlns:p14="http://schemas.microsoft.com/office/powerpoint/2010/main" val="2959603674"/>
              </p:ext>
            </p:extLst>
          </p:nvPr>
        </p:nvGraphicFramePr>
        <p:xfrm>
          <a:off x="579120" y="1948422"/>
          <a:ext cx="17236440" cy="8098057"/>
        </p:xfrm>
        <a:graphic>
          <a:graphicData uri="http://schemas.openxmlformats.org/drawingml/2006/table">
            <a:tbl>
              <a:tblPr/>
              <a:tblGrid>
                <a:gridCol w="753264">
                  <a:extLst>
                    <a:ext uri="{9D8B030D-6E8A-4147-A177-3AD203B41FA5}">
                      <a16:colId xmlns:a16="http://schemas.microsoft.com/office/drawing/2014/main" val="2309166005"/>
                    </a:ext>
                  </a:extLst>
                </a:gridCol>
                <a:gridCol w="5159856">
                  <a:extLst>
                    <a:ext uri="{9D8B030D-6E8A-4147-A177-3AD203B41FA5}">
                      <a16:colId xmlns:a16="http://schemas.microsoft.com/office/drawing/2014/main" val="4198997884"/>
                    </a:ext>
                  </a:extLst>
                </a:gridCol>
                <a:gridCol w="2106920">
                  <a:extLst>
                    <a:ext uri="{9D8B030D-6E8A-4147-A177-3AD203B41FA5}">
                      <a16:colId xmlns:a16="http://schemas.microsoft.com/office/drawing/2014/main" val="402774752"/>
                    </a:ext>
                  </a:extLst>
                </a:gridCol>
                <a:gridCol w="9216400">
                  <a:extLst>
                    <a:ext uri="{9D8B030D-6E8A-4147-A177-3AD203B41FA5}">
                      <a16:colId xmlns:a16="http://schemas.microsoft.com/office/drawing/2014/main" val="2948153418"/>
                    </a:ext>
                  </a:extLst>
                </a:gridCol>
              </a:tblGrid>
              <a:tr h="800246">
                <a:tc>
                  <a:txBody>
                    <a:bodyPr/>
                    <a:lstStyle/>
                    <a:p>
                      <a:pPr algn="ctr" fontAlgn="ctr"/>
                      <a:r>
                        <a:rPr lang="pt-BR" sz="2200" b="1" i="0" u="none" strike="noStrike">
                          <a:solidFill>
                            <a:srgbClr val="000000"/>
                          </a:solidFill>
                          <a:effectLst/>
                          <a:latin typeface="Calibri" panose="020F0502020204030204" pitchFamily="34" charset="0"/>
                        </a:rPr>
                        <a:t>ITEM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DESCRIÇÃO DA META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dirty="0">
                          <a:solidFill>
                            <a:srgbClr val="000000"/>
                          </a:solidFill>
                          <a:effectLst/>
                          <a:latin typeface="Calibri" panose="020F0502020204030204" pitchFamily="34" charset="0"/>
                        </a:rPr>
                        <a:t>STATUS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JUSTIFICATIVA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5677140"/>
                  </a:ext>
                </a:extLst>
              </a:tr>
              <a:tr h="654679">
                <a:tc>
                  <a:txBody>
                    <a:bodyPr/>
                    <a:lstStyle/>
                    <a:p>
                      <a:pPr algn="l" fontAlgn="ctr"/>
                      <a:r>
                        <a:rPr lang="pt-BR" sz="2200" b="0" i="0" u="none" strike="noStrike">
                          <a:solidFill>
                            <a:srgbClr val="000000"/>
                          </a:solidFill>
                          <a:effectLst/>
                          <a:latin typeface="Calibri" panose="020F0502020204030204" pitchFamily="34" charset="0"/>
                        </a:rPr>
                        <a:t>1.3.1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Implantar 05 Equipes de Estratégia de Saúde da Família.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apuração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kern="1200" dirty="0">
                          <a:solidFill>
                            <a:srgbClr val="000000"/>
                          </a:solidFill>
                          <a:effectLst/>
                          <a:latin typeface="Calibri" panose="020F0502020204030204" pitchFamily="34" charset="0"/>
                          <a:ea typeface="+mn-ea"/>
                          <a:cs typeface="+mn-cs"/>
                        </a:rPr>
                        <a:t>Foram implantadas 3 ESF e solicitadas mais 2 ESF ao Ministério da Saúde credenciadas em 2025. Em dezembro/24</a:t>
                      </a:r>
                      <a:r>
                        <a:rPr lang="pt-BR" sz="2200" b="0" i="0" u="none" strike="noStrike" kern="1200" baseline="0" dirty="0">
                          <a:solidFill>
                            <a:srgbClr val="000000"/>
                          </a:solidFill>
                          <a:effectLst/>
                          <a:latin typeface="Calibri" panose="020F0502020204030204" pitchFamily="34" charset="0"/>
                          <a:ea typeface="+mn-ea"/>
                          <a:cs typeface="+mn-cs"/>
                        </a:rPr>
                        <a:t> são 10 ESF em operação. </a:t>
                      </a:r>
                      <a:endParaRPr lang="pt-BR" sz="22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469154"/>
                  </a:ext>
                </a:extLst>
              </a:tr>
              <a:tr h="3243971">
                <a:tc>
                  <a:txBody>
                    <a:bodyPr/>
                    <a:lstStyle/>
                    <a:p>
                      <a:pPr algn="l" fontAlgn="ctr"/>
                      <a:r>
                        <a:rPr lang="pt-BR" sz="2200" b="0" i="0" u="none" strike="noStrike">
                          <a:solidFill>
                            <a:srgbClr val="000000"/>
                          </a:solidFill>
                          <a:effectLst/>
                          <a:latin typeface="Calibri" panose="020F0502020204030204" pitchFamily="34" charset="0"/>
                        </a:rPr>
                        <a:t>1.3.2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Aumentar em 20% o número de Primeira Consulta Odontológica Programática.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No ano de 2023 a meta para Primeira Consulta Odontológica Programática era de 3.813. Foram realizadas 1.948 (aproximadamente 162 Primeiras Consultas por mês). Para o ano de 2024, a meta seria de 3.987. A Equipe de Saúde Bucal realizou de Janeiro a Dezembro 3.563 Primeiras Consultas, perfazendo, em média, 296 Primeiras Consultas por mês. Foi atingido 89% da meta anual. Dois fatores prejudicaram o alcance da meta total: falecimento de um cirurgião-dentista (com carga horário de 20 horas semanais) em Maio e o afastamento de um cirurgião-dentista (com carga horária de 40 horas semanais) por problemas de saúde de agosto a dezembro.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9116711"/>
                  </a:ext>
                </a:extLst>
              </a:tr>
              <a:tr h="978340">
                <a:tc>
                  <a:txBody>
                    <a:bodyPr/>
                    <a:lstStyle/>
                    <a:p>
                      <a:pPr algn="l" fontAlgn="ctr"/>
                      <a:r>
                        <a:rPr lang="pt-BR" sz="2200" b="0" i="0" u="none" strike="noStrike">
                          <a:solidFill>
                            <a:srgbClr val="000000"/>
                          </a:solidFill>
                          <a:effectLst/>
                          <a:latin typeface="Calibri" panose="020F0502020204030204" pitchFamily="34" charset="0"/>
                        </a:rPr>
                        <a:t>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Aumentar para 60% o número da cobertura populacional estimada pela equipe de Atenção Básica.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Cobertura da atenção básica de 82,20% da população. </a:t>
                      </a:r>
                      <a:endParaRPr lang="pt-BR" sz="2200" b="1" i="0" u="none" strike="noStrike" dirty="0">
                        <a:solidFill>
                          <a:srgbClr val="FF0000"/>
                        </a:solidFill>
                        <a:effectLst/>
                        <a:highlight>
                          <a:srgbClr val="FF0000"/>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142813"/>
                  </a:ext>
                </a:extLst>
              </a:tr>
              <a:tr h="978340">
                <a:tc>
                  <a:txBody>
                    <a:bodyPr/>
                    <a:lstStyle/>
                    <a:p>
                      <a:pPr algn="l" fontAlgn="ctr"/>
                      <a:r>
                        <a:rPr lang="pt-BR" sz="2200" b="0" i="0" u="none" strike="noStrike">
                          <a:solidFill>
                            <a:srgbClr val="000000"/>
                          </a:solidFill>
                          <a:effectLst/>
                          <a:latin typeface="Calibri" panose="020F0502020204030204" pitchFamily="34" charset="0"/>
                        </a:rPr>
                        <a:t>1.4.1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Número de Ciclos que atingiram mínimo de 80% de cobertura de imóveis visitados para controle Vetorial da Dengue.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chemeClr val="tx1"/>
                          </a:solidFill>
                          <a:effectLst/>
                          <a:latin typeface="Calibri" panose="020F0502020204030204" pitchFamily="34" charset="0"/>
                        </a:rPr>
                        <a:t>Durante o último quadrimestre do ano de 2024, foi atingida 25% da meta em razão da realização de outras ações para combate da dengue, que têm apresentado resultados significativos e evitado o contágio no Município.</a:t>
                      </a:r>
                      <a:endParaRPr lang="pt-BR" b="0" dirty="0">
                        <a:solidFill>
                          <a:schemeClr val="tx1"/>
                        </a:solidFill>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306367"/>
                  </a:ext>
                </a:extLst>
              </a:tr>
              <a:tr h="1302002">
                <a:tc>
                  <a:txBody>
                    <a:bodyPr/>
                    <a:lstStyle/>
                    <a:p>
                      <a:pPr algn="l" fontAlgn="ctr"/>
                      <a:r>
                        <a:rPr lang="pt-BR" sz="2200" b="0" i="0" u="none" strike="noStrike">
                          <a:solidFill>
                            <a:srgbClr val="000000"/>
                          </a:solidFill>
                          <a:effectLst/>
                          <a:latin typeface="Calibri" panose="020F0502020204030204" pitchFamily="34" charset="0"/>
                        </a:rPr>
                        <a:t>1.4.2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Proporção de Análises realizadas em amostras de água para consumo Humano quanto aos parâmetros coliformes totais, cloro residual livre e turbidez.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No último quadrimestre, foi de 90% a proporção de análises realizadas em amostras de água para consumo humano quanto aos parâmetros coliformes totais, cloro residual livre e turbidez.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427006"/>
                  </a:ext>
                </a:extLst>
              </a:tr>
            </a:tbl>
          </a:graphicData>
        </a:graphic>
      </p:graphicFrame>
    </p:spTree>
    <p:extLst>
      <p:ext uri="{BB962C8B-B14F-4D97-AF65-F5344CB8AC3E}">
        <p14:creationId xmlns:p14="http://schemas.microsoft.com/office/powerpoint/2010/main" val="237509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7B76-8DFC-A618-582E-EC3EA2E550D6}"/>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D984A9F7-A552-ED4A-F974-2F950BBBCBF5}"/>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8E197B14-72A4-1FBE-AD06-5347174A2E25}"/>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C9F8ED9C-2AC1-2CBB-12EF-AB6B0EA42AF9}"/>
              </a:ext>
            </a:extLst>
          </p:cNvPr>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a:extLst>
              <a:ext uri="{FF2B5EF4-FFF2-40B4-BE49-F238E27FC236}">
                <a16:creationId xmlns:a16="http://schemas.microsoft.com/office/drawing/2014/main" id="{C5E5729D-022E-0911-6779-70D3CAF45612}"/>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graphicFrame>
        <p:nvGraphicFramePr>
          <p:cNvPr id="2" name="Tabela 1">
            <a:extLst>
              <a:ext uri="{FF2B5EF4-FFF2-40B4-BE49-F238E27FC236}">
                <a16:creationId xmlns:a16="http://schemas.microsoft.com/office/drawing/2014/main" id="{49B8AB0A-1CED-48C9-872E-1B0B53D7819A}"/>
              </a:ext>
            </a:extLst>
          </p:cNvPr>
          <p:cNvGraphicFramePr>
            <a:graphicFrameLocks noGrp="1"/>
          </p:cNvGraphicFramePr>
          <p:nvPr>
            <p:extLst>
              <p:ext uri="{D42A27DB-BD31-4B8C-83A1-F6EECF244321}">
                <p14:modId xmlns:p14="http://schemas.microsoft.com/office/powerpoint/2010/main" val="2249918118"/>
              </p:ext>
            </p:extLst>
          </p:nvPr>
        </p:nvGraphicFramePr>
        <p:xfrm>
          <a:off x="411480" y="2045879"/>
          <a:ext cx="17495520" cy="8158724"/>
        </p:xfrm>
        <a:graphic>
          <a:graphicData uri="http://schemas.openxmlformats.org/drawingml/2006/table">
            <a:tbl>
              <a:tblPr/>
              <a:tblGrid>
                <a:gridCol w="764586">
                  <a:extLst>
                    <a:ext uri="{9D8B030D-6E8A-4147-A177-3AD203B41FA5}">
                      <a16:colId xmlns:a16="http://schemas.microsoft.com/office/drawing/2014/main" val="1844556744"/>
                    </a:ext>
                  </a:extLst>
                </a:gridCol>
                <a:gridCol w="5041854">
                  <a:extLst>
                    <a:ext uri="{9D8B030D-6E8A-4147-A177-3AD203B41FA5}">
                      <a16:colId xmlns:a16="http://schemas.microsoft.com/office/drawing/2014/main" val="2031713864"/>
                    </a:ext>
                  </a:extLst>
                </a:gridCol>
                <a:gridCol w="2042160">
                  <a:extLst>
                    <a:ext uri="{9D8B030D-6E8A-4147-A177-3AD203B41FA5}">
                      <a16:colId xmlns:a16="http://schemas.microsoft.com/office/drawing/2014/main" val="1736377642"/>
                    </a:ext>
                  </a:extLst>
                </a:gridCol>
                <a:gridCol w="9646920">
                  <a:extLst>
                    <a:ext uri="{9D8B030D-6E8A-4147-A177-3AD203B41FA5}">
                      <a16:colId xmlns:a16="http://schemas.microsoft.com/office/drawing/2014/main" val="3743524335"/>
                    </a:ext>
                  </a:extLst>
                </a:gridCol>
              </a:tblGrid>
              <a:tr h="1091818">
                <a:tc>
                  <a:txBody>
                    <a:bodyPr/>
                    <a:lstStyle/>
                    <a:p>
                      <a:pPr algn="ctr" fontAlgn="ctr"/>
                      <a:r>
                        <a:rPr lang="pt-BR" sz="2100" b="1" i="0" u="none" strike="noStrike">
                          <a:solidFill>
                            <a:srgbClr val="000000"/>
                          </a:solidFill>
                          <a:effectLst/>
                          <a:latin typeface="Calibri" panose="020F0502020204030204" pitchFamily="34" charset="0"/>
                        </a:rPr>
                        <a:t>ITEM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100" b="1" i="0" u="none" strike="noStrike" dirty="0">
                          <a:solidFill>
                            <a:srgbClr val="000000"/>
                          </a:solidFill>
                          <a:effectLst/>
                          <a:latin typeface="Calibri" panose="020F0502020204030204" pitchFamily="34" charset="0"/>
                        </a:rPr>
                        <a:t>DESCRIÇÃO DA META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100" b="1" i="0" u="none" strike="noStrike" dirty="0">
                          <a:solidFill>
                            <a:srgbClr val="000000"/>
                          </a:solidFill>
                          <a:effectLst/>
                          <a:latin typeface="Calibri" panose="020F0502020204030204" pitchFamily="34" charset="0"/>
                        </a:rPr>
                        <a:t>STATUS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100" b="1" i="0" u="none" strike="noStrike">
                          <a:solidFill>
                            <a:srgbClr val="000000"/>
                          </a:solidFill>
                          <a:effectLst/>
                          <a:latin typeface="Calibri" panose="020F0502020204030204" pitchFamily="34" charset="0"/>
                        </a:rPr>
                        <a:t>JUSTIFICATIVA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8030155"/>
                  </a:ext>
                </a:extLst>
              </a:tr>
              <a:tr h="1455756">
                <a:tc>
                  <a:txBody>
                    <a:bodyPr/>
                    <a:lstStyle/>
                    <a:p>
                      <a:pPr algn="l" fontAlgn="ctr"/>
                      <a:r>
                        <a:rPr lang="pt-BR" sz="2100" b="0" i="0" u="none" strike="noStrike">
                          <a:solidFill>
                            <a:srgbClr val="000000"/>
                          </a:solidFill>
                          <a:effectLst/>
                          <a:latin typeface="Calibri" panose="020F0502020204030204" pitchFamily="34" charset="0"/>
                        </a:rPr>
                        <a:t>1.4.3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a:solidFill>
                            <a:srgbClr val="000000"/>
                          </a:solidFill>
                          <a:effectLst/>
                          <a:latin typeface="Calibri" panose="020F0502020204030204" pitchFamily="34" charset="0"/>
                        </a:rPr>
                        <a:t>Proporção de Vacinas Selecionadas do CNV para crianças menores de 02 anos. Cobertura Vacinal Preconizada.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dirty="0">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dirty="0" err="1">
                          <a:solidFill>
                            <a:srgbClr val="000000"/>
                          </a:solidFill>
                          <a:effectLst/>
                          <a:latin typeface="Calibri" panose="020F0502020204030204" pitchFamily="34" charset="0"/>
                        </a:rPr>
                        <a:t>Pentavalente</a:t>
                      </a:r>
                      <a:r>
                        <a:rPr lang="pt-BR" sz="2100" b="0" i="0" u="none" strike="noStrike" dirty="0">
                          <a:solidFill>
                            <a:srgbClr val="000000"/>
                          </a:solidFill>
                          <a:effectLst/>
                          <a:latin typeface="Calibri" panose="020F0502020204030204" pitchFamily="34" charset="0"/>
                        </a:rPr>
                        <a:t> 3ª dose: 93,83%; </a:t>
                      </a:r>
                      <a:r>
                        <a:rPr lang="pt-BR" sz="2100" b="0" i="0" u="none" strike="noStrike" dirty="0" err="1">
                          <a:solidFill>
                            <a:srgbClr val="000000"/>
                          </a:solidFill>
                          <a:effectLst/>
                          <a:latin typeface="Calibri" panose="020F0502020204030204" pitchFamily="34" charset="0"/>
                        </a:rPr>
                        <a:t>Pneumo</a:t>
                      </a:r>
                      <a:r>
                        <a:rPr lang="pt-BR" sz="2100" b="0" i="0" u="none" strike="noStrike" dirty="0">
                          <a:solidFill>
                            <a:srgbClr val="000000"/>
                          </a:solidFill>
                          <a:effectLst/>
                          <a:latin typeface="Calibri" panose="020F0502020204030204" pitchFamily="34" charset="0"/>
                        </a:rPr>
                        <a:t> 10 2ª dose: 94,20%; </a:t>
                      </a:r>
                      <a:r>
                        <a:rPr lang="pt-BR" sz="2100" b="0" i="0" u="none" strike="noStrike" dirty="0" err="1">
                          <a:solidFill>
                            <a:srgbClr val="000000"/>
                          </a:solidFill>
                          <a:effectLst/>
                          <a:latin typeface="Calibri" panose="020F0502020204030204" pitchFamily="34" charset="0"/>
                        </a:rPr>
                        <a:t>Polio</a:t>
                      </a:r>
                      <a:r>
                        <a:rPr lang="pt-BR" sz="2100" b="0" i="0" u="none" strike="noStrike" dirty="0">
                          <a:solidFill>
                            <a:srgbClr val="000000"/>
                          </a:solidFill>
                          <a:effectLst/>
                          <a:latin typeface="Calibri" panose="020F0502020204030204" pitchFamily="34" charset="0"/>
                        </a:rPr>
                        <a:t>/VIP: 3ª dose: 93,11%; SCR 1ª dose: 103,99%. Informações  atualizadas até 06 fevereiro de 2025.  Fonte:  Dados contidos na Rede Nacional de Dados em Saúde (RNDS) referentes às doses aplicadas até o dia 01/12/24.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3359629"/>
                  </a:ext>
                </a:extLst>
              </a:tr>
              <a:tr h="1455756">
                <a:tc>
                  <a:txBody>
                    <a:bodyPr/>
                    <a:lstStyle/>
                    <a:p>
                      <a:pPr algn="l" fontAlgn="ctr"/>
                      <a:r>
                        <a:rPr lang="pt-BR" sz="2100" b="0" i="0" u="none" strike="noStrike">
                          <a:solidFill>
                            <a:srgbClr val="000000"/>
                          </a:solidFill>
                          <a:effectLst/>
                          <a:latin typeface="Calibri" panose="020F0502020204030204" pitchFamily="34" charset="0"/>
                        </a:rPr>
                        <a:t>1.5.1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dirty="0">
                          <a:solidFill>
                            <a:srgbClr val="000000"/>
                          </a:solidFill>
                          <a:effectLst/>
                          <a:latin typeface="Calibri" panose="020F0502020204030204" pitchFamily="34" charset="0"/>
                        </a:rPr>
                        <a:t>Ampliar para 15 o número de farmacêuticos e manter o número de farmácias assistidas pela rede municipal.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dirty="0">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dirty="0">
                          <a:solidFill>
                            <a:schemeClr val="tx1"/>
                          </a:solidFill>
                          <a:effectLst/>
                          <a:latin typeface="Calibri" panose="020F0502020204030204" pitchFamily="34" charset="0"/>
                        </a:rPr>
                        <a:t>Hoje temos 7 farmacêuticos no município. Houve um concurso público no Município</a:t>
                      </a:r>
                      <a:r>
                        <a:rPr lang="pt-BR" sz="2100" b="0" i="0" u="none" strike="noStrike" baseline="0" dirty="0">
                          <a:solidFill>
                            <a:schemeClr val="tx1"/>
                          </a:solidFill>
                          <a:effectLst/>
                          <a:latin typeface="Calibri" panose="020F0502020204030204" pitchFamily="34" charset="0"/>
                        </a:rPr>
                        <a:t> para o cargo.</a:t>
                      </a:r>
                      <a:endParaRPr lang="pt-BR" sz="2100" b="0"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127747"/>
                  </a:ext>
                </a:extLst>
              </a:tr>
              <a:tr h="1091818">
                <a:tc>
                  <a:txBody>
                    <a:bodyPr/>
                    <a:lstStyle/>
                    <a:p>
                      <a:pPr algn="l" fontAlgn="ctr"/>
                      <a:r>
                        <a:rPr lang="pt-BR" sz="2100" b="0" i="0" u="none" strike="noStrike">
                          <a:solidFill>
                            <a:srgbClr val="000000"/>
                          </a:solidFill>
                          <a:effectLst/>
                          <a:latin typeface="Calibri" panose="020F0502020204030204" pitchFamily="34" charset="0"/>
                        </a:rPr>
                        <a:t>1.6.1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dirty="0">
                          <a:solidFill>
                            <a:srgbClr val="000000"/>
                          </a:solidFill>
                          <a:effectLst/>
                          <a:latin typeface="Calibri" panose="020F0502020204030204" pitchFamily="34" charset="0"/>
                        </a:rPr>
                        <a:t>Manter a media mensal de 40.000 exames mensais de diagnósticos, imagem e laboratoriais.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dirty="0">
                          <a:solidFill>
                            <a:schemeClr val="tx1"/>
                          </a:solidFill>
                          <a:effectLst/>
                          <a:latin typeface="Calibri" panose="020F0502020204030204" pitchFamily="34" charset="0"/>
                        </a:rPr>
                        <a:t>No último quadrimestre foram realizados 93.803 exames, com média mensal de 23.450. Em 2024, foram aproximadamente 454.456 exames, com média mensal de aproximadamente 37.871 exames.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9964648"/>
                  </a:ext>
                </a:extLst>
              </a:tr>
              <a:tr h="1455756">
                <a:tc>
                  <a:txBody>
                    <a:bodyPr/>
                    <a:lstStyle/>
                    <a:p>
                      <a:pPr algn="l" fontAlgn="ctr"/>
                      <a:r>
                        <a:rPr lang="pt-BR" sz="2100" b="0" i="0" u="none" strike="noStrike">
                          <a:solidFill>
                            <a:srgbClr val="000000"/>
                          </a:solidFill>
                          <a:effectLst/>
                          <a:latin typeface="Calibri" panose="020F0502020204030204" pitchFamily="34" charset="0"/>
                        </a:rPr>
                        <a:t>1.7.1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a:solidFill>
                            <a:srgbClr val="000000"/>
                          </a:solidFill>
                          <a:effectLst/>
                          <a:latin typeface="Calibri" panose="020F0502020204030204" pitchFamily="34" charset="0"/>
                        </a:rPr>
                        <a:t>Garantir que 100% dos pacientes que selecionam dietas especiais, incluindo aqueles com condições específicas (diabetes, insuficiência renal, alergias alimentares, etc.), recebam a nutrição adequada.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dirty="0">
                          <a:solidFill>
                            <a:srgbClr val="000000"/>
                          </a:solidFill>
                          <a:effectLst/>
                          <a:latin typeface="Calibri" panose="020F0502020204030204" pitchFamily="34" charset="0"/>
                        </a:rPr>
                        <a:t>100% dos pacientes foram atendidos.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9820361"/>
                  </a:ext>
                </a:extLst>
              </a:tr>
              <a:tr h="1455756">
                <a:tc>
                  <a:txBody>
                    <a:bodyPr/>
                    <a:lstStyle/>
                    <a:p>
                      <a:pPr algn="l" fontAlgn="ctr"/>
                      <a:r>
                        <a:rPr lang="pt-BR" sz="2100" b="0" i="0" u="none" strike="noStrike">
                          <a:solidFill>
                            <a:srgbClr val="000000"/>
                          </a:solidFill>
                          <a:effectLst/>
                          <a:latin typeface="Calibri" panose="020F0502020204030204" pitchFamily="34" charset="0"/>
                        </a:rPr>
                        <a:t>2.1.1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a:solidFill>
                            <a:srgbClr val="000000"/>
                          </a:solidFill>
                          <a:effectLst/>
                          <a:latin typeface="Calibri" panose="020F0502020204030204" pitchFamily="34" charset="0"/>
                        </a:rPr>
                        <a:t>Implantar e implementar o Programa de Desenvolvimento de Pessoas e Liderança em Saúde, em parceria com Recursos Humanos da Secretaria de Saúde.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100" b="0" i="0" u="none" strike="noStrike" dirty="0">
                          <a:solidFill>
                            <a:srgbClr val="000000"/>
                          </a:solidFill>
                          <a:effectLst/>
                          <a:latin typeface="Calibri" panose="020F0502020204030204" pitchFamily="34" charset="0"/>
                        </a:rPr>
                        <a:t>O Programa de Educação Permanente em Saúde foi conduzido em paralelo ao curso de Gestores, com realizações de reuniões técnicas, encontros temáticos, capacitações da equipe profissional, elaboração e implantação de protocolos, conforme as necessidades técnicas identificadas e voltadas para a qualificação dos processos de trabalho.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4124834"/>
                  </a:ext>
                </a:extLst>
              </a:tr>
            </a:tbl>
          </a:graphicData>
        </a:graphic>
      </p:graphicFrame>
    </p:spTree>
    <p:extLst>
      <p:ext uri="{BB962C8B-B14F-4D97-AF65-F5344CB8AC3E}">
        <p14:creationId xmlns:p14="http://schemas.microsoft.com/office/powerpoint/2010/main" val="902431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E00B-49A3-8247-847F-44402C28C373}"/>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92FB9A0D-5F50-BAC0-1A46-ED112EA3F10C}"/>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86941BA7-B9A6-C252-136B-70E3D7053ECB}"/>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7CDE7373-01DA-75D2-6992-1C793D96AA60}"/>
              </a:ext>
            </a:extLst>
          </p:cNvPr>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a:extLst>
              <a:ext uri="{FF2B5EF4-FFF2-40B4-BE49-F238E27FC236}">
                <a16:creationId xmlns:a16="http://schemas.microsoft.com/office/drawing/2014/main" id="{E3942433-370B-06EC-A72D-27A521BE98AD}"/>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graphicFrame>
        <p:nvGraphicFramePr>
          <p:cNvPr id="2" name="Tabela 1">
            <a:extLst>
              <a:ext uri="{FF2B5EF4-FFF2-40B4-BE49-F238E27FC236}">
                <a16:creationId xmlns:a16="http://schemas.microsoft.com/office/drawing/2014/main" id="{A748D784-2214-F8A8-E06C-3B0584F6CEC1}"/>
              </a:ext>
            </a:extLst>
          </p:cNvPr>
          <p:cNvGraphicFramePr>
            <a:graphicFrameLocks noGrp="1"/>
          </p:cNvGraphicFramePr>
          <p:nvPr>
            <p:extLst>
              <p:ext uri="{D42A27DB-BD31-4B8C-83A1-F6EECF244321}">
                <p14:modId xmlns:p14="http://schemas.microsoft.com/office/powerpoint/2010/main" val="1975818230"/>
              </p:ext>
            </p:extLst>
          </p:nvPr>
        </p:nvGraphicFramePr>
        <p:xfrm>
          <a:off x="518160" y="2045880"/>
          <a:ext cx="17205961" cy="8148948"/>
        </p:xfrm>
        <a:graphic>
          <a:graphicData uri="http://schemas.openxmlformats.org/drawingml/2006/table">
            <a:tbl>
              <a:tblPr/>
              <a:tblGrid>
                <a:gridCol w="751932">
                  <a:extLst>
                    <a:ext uri="{9D8B030D-6E8A-4147-A177-3AD203B41FA5}">
                      <a16:colId xmlns:a16="http://schemas.microsoft.com/office/drawing/2014/main" val="28864442"/>
                    </a:ext>
                  </a:extLst>
                </a:gridCol>
                <a:gridCol w="5267868">
                  <a:extLst>
                    <a:ext uri="{9D8B030D-6E8A-4147-A177-3AD203B41FA5}">
                      <a16:colId xmlns:a16="http://schemas.microsoft.com/office/drawing/2014/main" val="4249096937"/>
                    </a:ext>
                  </a:extLst>
                </a:gridCol>
                <a:gridCol w="1986059">
                  <a:extLst>
                    <a:ext uri="{9D8B030D-6E8A-4147-A177-3AD203B41FA5}">
                      <a16:colId xmlns:a16="http://schemas.microsoft.com/office/drawing/2014/main" val="3691121906"/>
                    </a:ext>
                  </a:extLst>
                </a:gridCol>
                <a:gridCol w="9200102">
                  <a:extLst>
                    <a:ext uri="{9D8B030D-6E8A-4147-A177-3AD203B41FA5}">
                      <a16:colId xmlns:a16="http://schemas.microsoft.com/office/drawing/2014/main" val="832153283"/>
                    </a:ext>
                  </a:extLst>
                </a:gridCol>
              </a:tblGrid>
              <a:tr h="1091818">
                <a:tc>
                  <a:txBody>
                    <a:bodyPr/>
                    <a:lstStyle/>
                    <a:p>
                      <a:pPr algn="ctr" fontAlgn="ctr"/>
                      <a:r>
                        <a:rPr lang="pt-BR" sz="2200" b="1" i="0" u="none" strike="noStrike">
                          <a:solidFill>
                            <a:srgbClr val="000000"/>
                          </a:solidFill>
                          <a:effectLst/>
                          <a:latin typeface="Calibri" panose="020F0502020204030204" pitchFamily="34" charset="0"/>
                        </a:rPr>
                        <a:t>ITEM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DESCRIÇÃO DA META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STATUS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JUSTIFICATIVA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158103"/>
                  </a:ext>
                </a:extLst>
              </a:tr>
              <a:tr h="2547574">
                <a:tc>
                  <a:txBody>
                    <a:bodyPr/>
                    <a:lstStyle/>
                    <a:p>
                      <a:pPr algn="l" fontAlgn="ctr"/>
                      <a:r>
                        <a:rPr lang="pt-BR" sz="2200" b="0" i="0" u="none" strike="noStrike">
                          <a:solidFill>
                            <a:srgbClr val="000000"/>
                          </a:solidFill>
                          <a:effectLst/>
                          <a:latin typeface="Calibri" panose="020F0502020204030204" pitchFamily="34" charset="0"/>
                        </a:rPr>
                        <a:t>2.1.2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Implantar e implementar o Curso para Gestores de Saúde, tendo em vista o fortalecimento do papel profissional e da Atenção Básica, de controle social e democrático, de direitos e deveres dos usuários, para melhoria constante da saúde no município, em parceria com Recursos Humanos da Secretaria de Saúde.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Cursado</a:t>
                      </a:r>
                      <a:r>
                        <a:rPr lang="pt-BR" sz="2200" b="0" i="0" u="none" strike="noStrike" baseline="0" dirty="0">
                          <a:solidFill>
                            <a:srgbClr val="000000"/>
                          </a:solidFill>
                          <a:effectLst/>
                          <a:latin typeface="Calibri" panose="020F0502020204030204" pitchFamily="34" charset="0"/>
                        </a:rPr>
                        <a:t> pelos </a:t>
                      </a:r>
                      <a:r>
                        <a:rPr lang="pt-BR" sz="2200" b="0" i="0" u="none" strike="noStrike" dirty="0">
                          <a:solidFill>
                            <a:srgbClr val="000000"/>
                          </a:solidFill>
                          <a:effectLst/>
                          <a:latin typeface="Calibri" panose="020F0502020204030204" pitchFamily="34" charset="0"/>
                        </a:rPr>
                        <a:t>Gestores e Profissionais atuantes nas unidades no período</a:t>
                      </a:r>
                      <a:r>
                        <a:rPr lang="pt-BR" sz="2200" b="0" i="0" u="none" strike="noStrike" baseline="0" dirty="0">
                          <a:solidFill>
                            <a:srgbClr val="000000"/>
                          </a:solidFill>
                          <a:effectLst/>
                          <a:latin typeface="Calibri" panose="020F0502020204030204" pitchFamily="34" charset="0"/>
                        </a:rPr>
                        <a:t> de </a:t>
                      </a:r>
                      <a:r>
                        <a:rPr lang="pt-BR" sz="2200" b="0" i="0" u="none" strike="noStrike" dirty="0">
                          <a:solidFill>
                            <a:srgbClr val="000000"/>
                          </a:solidFill>
                          <a:effectLst/>
                          <a:latin typeface="Calibri" panose="020F0502020204030204" pitchFamily="34" charset="0"/>
                        </a:rPr>
                        <a:t>Junho a Out./24.</a:t>
                      </a:r>
                      <a:r>
                        <a:rPr lang="pt-BR" sz="2200" b="0" i="0" u="none" strike="noStrike" baseline="0" dirty="0">
                          <a:solidFill>
                            <a:srgbClr val="000000"/>
                          </a:solidFill>
                          <a:effectLst/>
                          <a:latin typeface="Calibri" panose="020F0502020204030204" pitchFamily="34" charset="0"/>
                        </a:rPr>
                        <a:t> </a:t>
                      </a:r>
                      <a:endParaRPr lang="pt-BR" sz="2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263200"/>
                  </a:ext>
                </a:extLst>
              </a:tr>
              <a:tr h="1819696">
                <a:tc>
                  <a:txBody>
                    <a:bodyPr/>
                    <a:lstStyle/>
                    <a:p>
                      <a:pPr algn="l" fontAlgn="ctr"/>
                      <a:r>
                        <a:rPr lang="pt-BR" sz="2200" b="0" i="0" u="none" strike="noStrike">
                          <a:solidFill>
                            <a:srgbClr val="000000"/>
                          </a:solidFill>
                          <a:effectLst/>
                          <a:latin typeface="Calibri" panose="020F0502020204030204" pitchFamily="34" charset="0"/>
                        </a:rPr>
                        <a:t>2.1.3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Implementar atividades educativas em 90% das Unidades Básicas de Saúde, envolvendo a comunidade com vistas à promoção e à prevenção em saúde.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Todas as 12 UBS/USF realizam ações de campanhas e atividades educativas de atenção primária em saúde para a promoção e prevenção em saúde como:  rodas de conversa, palestras, orientações em grupos: Gestantes e estímulo ao aleitamento materno, Semana do Brincar e Semana do Bebê, Orientações e Ações preventivas em saúde bucal nas escolas. Grupo de Ginástica.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9277933"/>
                  </a:ext>
                </a:extLst>
              </a:tr>
              <a:tr h="1455756">
                <a:tc>
                  <a:txBody>
                    <a:bodyPr/>
                    <a:lstStyle/>
                    <a:p>
                      <a:pPr algn="l" fontAlgn="ctr"/>
                      <a:r>
                        <a:rPr lang="pt-BR" sz="2200" b="0" i="0" u="none" strike="noStrike">
                          <a:solidFill>
                            <a:srgbClr val="000000"/>
                          </a:solidFill>
                          <a:effectLst/>
                          <a:latin typeface="Calibri" panose="020F0502020204030204" pitchFamily="34" charset="0"/>
                        </a:rPr>
                        <a:t>2.2.1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Melhorar as condições de trabalho dos profissionais de saúde em 80% dos 26 equipamentos de Saúde.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Substituição dos mobiliário médicos realizada. </a:t>
                      </a:r>
                      <a:endParaRPr lang="pt-BR" sz="2200" b="0" i="0" u="none" strike="noStrike" dirty="0">
                        <a:solidFill>
                          <a:srgbClr val="000000"/>
                        </a:solidFill>
                        <a:effectLst/>
                        <a:highlight>
                          <a:srgbClr val="FFFF00"/>
                        </a:highligh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8638273"/>
                  </a:ext>
                </a:extLst>
              </a:tr>
              <a:tr h="1091818">
                <a:tc>
                  <a:txBody>
                    <a:bodyPr/>
                    <a:lstStyle/>
                    <a:p>
                      <a:pPr algn="l" fontAlgn="ctr"/>
                      <a:r>
                        <a:rPr lang="pt-BR" sz="2200" b="0" i="0" u="none" strike="noStrike">
                          <a:solidFill>
                            <a:srgbClr val="000000"/>
                          </a:solidFill>
                          <a:effectLst/>
                          <a:latin typeface="Calibri" panose="020F0502020204030204" pitchFamily="34" charset="0"/>
                        </a:rPr>
                        <a:t>3.1.1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Firmar/manter Parceria Público Privado para operacionalização do Hospital Nossa Senhora Aparecida, através de contrato de Gestão.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Meta atingida em janeiro de 2023, quando foi celebrado o Contrato de Gestão nº 001/2023 com Instituto Morgan, que atualmente administra o Hospital Municipal.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2930309"/>
                  </a:ext>
                </a:extLst>
              </a:tr>
            </a:tbl>
          </a:graphicData>
        </a:graphic>
      </p:graphicFrame>
    </p:spTree>
    <p:extLst>
      <p:ext uri="{BB962C8B-B14F-4D97-AF65-F5344CB8AC3E}">
        <p14:creationId xmlns:p14="http://schemas.microsoft.com/office/powerpoint/2010/main" val="1758849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D710B-D0AB-D828-2F99-FB9B0BC3D38D}"/>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02B1523D-7BF5-76F8-31D6-1F10299B845B}"/>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8C3B561D-8297-6B91-3749-2C2CBF7B866C}"/>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3922508C-B616-9BA2-E47E-52288ACF4595}"/>
              </a:ext>
            </a:extLst>
          </p:cNvPr>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a:extLst>
              <a:ext uri="{FF2B5EF4-FFF2-40B4-BE49-F238E27FC236}">
                <a16:creationId xmlns:a16="http://schemas.microsoft.com/office/drawing/2014/main" id="{59681134-1E4C-88C8-6D6C-85803D0C8D68}"/>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graphicFrame>
        <p:nvGraphicFramePr>
          <p:cNvPr id="2" name="Tabela 1">
            <a:extLst>
              <a:ext uri="{FF2B5EF4-FFF2-40B4-BE49-F238E27FC236}">
                <a16:creationId xmlns:a16="http://schemas.microsoft.com/office/drawing/2014/main" id="{CF3B2E44-14C6-08F2-6AE7-593866B28385}"/>
              </a:ext>
            </a:extLst>
          </p:cNvPr>
          <p:cNvGraphicFramePr>
            <a:graphicFrameLocks noGrp="1"/>
          </p:cNvGraphicFramePr>
          <p:nvPr>
            <p:extLst>
              <p:ext uri="{D42A27DB-BD31-4B8C-83A1-F6EECF244321}">
                <p14:modId xmlns:p14="http://schemas.microsoft.com/office/powerpoint/2010/main" val="736842783"/>
              </p:ext>
            </p:extLst>
          </p:nvPr>
        </p:nvGraphicFramePr>
        <p:xfrm>
          <a:off x="874642" y="1599119"/>
          <a:ext cx="16960658" cy="8718627"/>
        </p:xfrm>
        <a:graphic>
          <a:graphicData uri="http://schemas.openxmlformats.org/drawingml/2006/table">
            <a:tbl>
              <a:tblPr/>
              <a:tblGrid>
                <a:gridCol w="741212">
                  <a:extLst>
                    <a:ext uri="{9D8B030D-6E8A-4147-A177-3AD203B41FA5}">
                      <a16:colId xmlns:a16="http://schemas.microsoft.com/office/drawing/2014/main" val="2491302672"/>
                    </a:ext>
                  </a:extLst>
                </a:gridCol>
                <a:gridCol w="5239652">
                  <a:extLst>
                    <a:ext uri="{9D8B030D-6E8A-4147-A177-3AD203B41FA5}">
                      <a16:colId xmlns:a16="http://schemas.microsoft.com/office/drawing/2014/main" val="3268008690"/>
                    </a:ext>
                  </a:extLst>
                </a:gridCol>
                <a:gridCol w="1505377">
                  <a:extLst>
                    <a:ext uri="{9D8B030D-6E8A-4147-A177-3AD203B41FA5}">
                      <a16:colId xmlns:a16="http://schemas.microsoft.com/office/drawing/2014/main" val="936350959"/>
                    </a:ext>
                  </a:extLst>
                </a:gridCol>
                <a:gridCol w="9474417">
                  <a:extLst>
                    <a:ext uri="{9D8B030D-6E8A-4147-A177-3AD203B41FA5}">
                      <a16:colId xmlns:a16="http://schemas.microsoft.com/office/drawing/2014/main" val="1396538356"/>
                    </a:ext>
                  </a:extLst>
                </a:gridCol>
              </a:tblGrid>
              <a:tr h="1335067">
                <a:tc>
                  <a:txBody>
                    <a:bodyPr/>
                    <a:lstStyle/>
                    <a:p>
                      <a:pPr algn="ctr" fontAlgn="ctr"/>
                      <a:r>
                        <a:rPr lang="pt-BR" sz="2200" b="1" i="0" u="none" strike="noStrike">
                          <a:solidFill>
                            <a:srgbClr val="000000"/>
                          </a:solidFill>
                          <a:effectLst/>
                          <a:latin typeface="Calibri" panose="020F0502020204030204" pitchFamily="34" charset="0"/>
                        </a:rPr>
                        <a:t>ITEM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DESCRIÇÃO DA META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STATUS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JUSTIFICATIVA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6582792"/>
                  </a:ext>
                </a:extLst>
              </a:tr>
              <a:tr h="1527954">
                <a:tc>
                  <a:txBody>
                    <a:bodyPr/>
                    <a:lstStyle/>
                    <a:p>
                      <a:pPr algn="l" fontAlgn="ctr"/>
                      <a:r>
                        <a:rPr lang="pt-BR" sz="2200" b="0" i="0" u="none" strike="noStrike">
                          <a:solidFill>
                            <a:srgbClr val="000000"/>
                          </a:solidFill>
                          <a:effectLst/>
                          <a:latin typeface="Calibri" panose="020F0502020204030204" pitchFamily="34" charset="0"/>
                        </a:rPr>
                        <a:t>3.1.2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Firmar / Manter Parceria Público Privado para operacionalização do Centro de Atenção Psicossocial – CAPS, através de contrato de Gestão.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apuração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O CAPS tem sido reestruturado para que ocorra melhor avaliação a respeito da qualidade na prestação dos serviços.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6587694"/>
                  </a:ext>
                </a:extLst>
              </a:tr>
              <a:tr h="1357585">
                <a:tc>
                  <a:txBody>
                    <a:bodyPr/>
                    <a:lstStyle/>
                    <a:p>
                      <a:pPr algn="l" fontAlgn="ctr"/>
                      <a:r>
                        <a:rPr lang="pt-BR" sz="2200" b="0" i="0" u="none" strike="noStrike">
                          <a:solidFill>
                            <a:srgbClr val="000000"/>
                          </a:solidFill>
                          <a:effectLst/>
                          <a:latin typeface="Calibri" panose="020F0502020204030204" pitchFamily="34" charset="0"/>
                        </a:rPr>
                        <a:t>3.1.3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Firmar / Manter Parceria Público Privado para operacionalização da Atenção Básica, através de contrato de Gestão.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apuração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A atenção básica tem sido reestruturada de acordo com as necessidades de melhoria na prestação de serviços.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491536"/>
                  </a:ext>
                </a:extLst>
              </a:tr>
              <a:tr h="1810111">
                <a:tc>
                  <a:txBody>
                    <a:bodyPr/>
                    <a:lstStyle/>
                    <a:p>
                      <a:pPr algn="l" fontAlgn="ctr"/>
                      <a:r>
                        <a:rPr lang="pt-BR" sz="2200" b="0" i="0" u="none" strike="noStrike">
                          <a:solidFill>
                            <a:srgbClr val="000000"/>
                          </a:solidFill>
                          <a:effectLst/>
                          <a:latin typeface="Calibri" panose="020F0502020204030204" pitchFamily="34" charset="0"/>
                        </a:rPr>
                        <a:t>3.1.4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Firmar / Manter Parceria Público Privado para operacionalização do Serviço Móvel de Urgência e Emergência, através de contrato de Gestão.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Em</a:t>
                      </a:r>
                      <a:r>
                        <a:rPr lang="pt-BR" sz="2200" b="0" i="0" u="none" strike="noStrike" baseline="0" dirty="0">
                          <a:solidFill>
                            <a:srgbClr val="000000"/>
                          </a:solidFill>
                          <a:effectLst/>
                          <a:latin typeface="Calibri" panose="020F0502020204030204" pitchFamily="34" charset="0"/>
                        </a:rPr>
                        <a:t> apuração</a:t>
                      </a:r>
                      <a:endParaRPr lang="pt-BR" sz="2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Existe projeto em</a:t>
                      </a:r>
                      <a:r>
                        <a:rPr lang="pt-BR" sz="2200" b="0" i="0" u="none" strike="noStrike" baseline="0" dirty="0">
                          <a:solidFill>
                            <a:srgbClr val="000000"/>
                          </a:solidFill>
                          <a:effectLst/>
                          <a:latin typeface="Calibri" panose="020F0502020204030204" pitchFamily="34" charset="0"/>
                        </a:rPr>
                        <a:t> estudo. </a:t>
                      </a:r>
                      <a:endParaRPr lang="pt-BR" sz="2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831991"/>
                  </a:ext>
                </a:extLst>
              </a:tr>
              <a:tr h="990217">
                <a:tc>
                  <a:txBody>
                    <a:bodyPr/>
                    <a:lstStyle/>
                    <a:p>
                      <a:pPr algn="l" fontAlgn="ctr"/>
                      <a:r>
                        <a:rPr lang="pt-BR" sz="2200" b="0" i="0" u="none" strike="noStrike">
                          <a:solidFill>
                            <a:srgbClr val="000000"/>
                          </a:solidFill>
                          <a:effectLst/>
                          <a:latin typeface="Calibri" panose="020F0502020204030204" pitchFamily="34" charset="0"/>
                        </a:rPr>
                        <a:t>3.2.1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Normatizar o Transporte Sanitário do município.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Em elaboração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Elaborado e em</a:t>
                      </a:r>
                      <a:r>
                        <a:rPr lang="pt-BR" sz="2200" b="0" i="0" u="none" strike="noStrike" baseline="0" dirty="0">
                          <a:solidFill>
                            <a:srgbClr val="000000"/>
                          </a:solidFill>
                          <a:effectLst/>
                          <a:latin typeface="Calibri" panose="020F0502020204030204" pitchFamily="34" charset="0"/>
                        </a:rPr>
                        <a:t> análise</a:t>
                      </a:r>
                      <a:r>
                        <a:rPr lang="pt-BR" sz="2200" b="0" i="0" u="none" strike="noStrike" dirty="0">
                          <a:solidFill>
                            <a:srgbClr val="000000"/>
                          </a:solidFill>
                          <a:effectLst/>
                          <a:latin typeface="Calibri" panose="020F0502020204030204" pitchFamily="34" charset="0"/>
                        </a:rPr>
                        <a:t> o Protocolo do Transporte Sanitário.</a:t>
                      </a:r>
                      <a:r>
                        <a:rPr lang="pt-BR" sz="2200" b="0" i="0" u="none" strike="noStrike" baseline="0" dirty="0">
                          <a:solidFill>
                            <a:srgbClr val="000000"/>
                          </a:solidFill>
                          <a:effectLst/>
                          <a:latin typeface="Calibri" panose="020F0502020204030204" pitchFamily="34" charset="0"/>
                        </a:rPr>
                        <a:t> </a:t>
                      </a:r>
                      <a:endParaRPr lang="pt-BR" sz="2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4338642"/>
                  </a:ext>
                </a:extLst>
              </a:tr>
              <a:tr h="1666948">
                <a:tc>
                  <a:txBody>
                    <a:bodyPr/>
                    <a:lstStyle/>
                    <a:p>
                      <a:pPr algn="l" fontAlgn="ctr"/>
                      <a:r>
                        <a:rPr lang="pt-BR" sz="2200" b="0" i="0" u="none" strike="noStrike">
                          <a:solidFill>
                            <a:srgbClr val="000000"/>
                          </a:solidFill>
                          <a:effectLst/>
                          <a:latin typeface="Calibri" panose="020F0502020204030204" pitchFamily="34" charset="0"/>
                        </a:rPr>
                        <a:t>5.1.1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Implantar do Cartão Cidadão no município.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dirty="0"/>
                        <a:t> </a:t>
                      </a:r>
                      <a:r>
                        <a:rPr lang="pt-BR" sz="2200" b="0" i="0" u="none" strike="noStrike" kern="1200" dirty="0">
                          <a:solidFill>
                            <a:srgbClr val="000000"/>
                          </a:solidFill>
                          <a:effectLst/>
                          <a:latin typeface="Calibri" panose="020F0502020204030204" pitchFamily="34" charset="0"/>
                          <a:ea typeface="+mn-ea"/>
                          <a:cs typeface="+mn-cs"/>
                        </a:rPr>
                        <a:t>A implementação do cartão cidadão, foi substituída pela alimentação de informações no sistema </a:t>
                      </a:r>
                      <a:r>
                        <a:rPr lang="pt-BR" sz="2200" b="0" i="0" u="none" strike="noStrike" kern="1200" dirty="0" err="1">
                          <a:solidFill>
                            <a:srgbClr val="000000"/>
                          </a:solidFill>
                          <a:effectLst/>
                          <a:latin typeface="Calibri" panose="020F0502020204030204" pitchFamily="34" charset="0"/>
                          <a:ea typeface="+mn-ea"/>
                          <a:cs typeface="+mn-cs"/>
                        </a:rPr>
                        <a:t>Prescon</a:t>
                      </a:r>
                      <a:r>
                        <a:rPr lang="pt-BR" sz="2200" b="0" i="0" u="none" strike="noStrike" kern="1200" dirty="0">
                          <a:solidFill>
                            <a:srgbClr val="000000"/>
                          </a:solidFill>
                          <a:effectLst/>
                          <a:latin typeface="Calibri" panose="020F0502020204030204" pitchFamily="34" charset="0"/>
                          <a:ea typeface="+mn-ea"/>
                          <a:cs typeface="+mn-cs"/>
                        </a:rPr>
                        <a:t> e pela gradual implantação do prontuário </a:t>
                      </a:r>
                    </a:p>
                    <a:p>
                      <a:pPr algn="l" fontAlgn="ctr"/>
                      <a:r>
                        <a:rPr lang="pt-BR" sz="2200" b="0" i="0" u="none" strike="noStrike" kern="1200" dirty="0">
                          <a:solidFill>
                            <a:srgbClr val="000000"/>
                          </a:solidFill>
                          <a:effectLst/>
                          <a:latin typeface="Calibri" panose="020F0502020204030204" pitchFamily="34" charset="0"/>
                          <a:ea typeface="+mn-ea"/>
                          <a:cs typeface="+mn-cs"/>
                        </a:rPr>
                        <a:t>eletrônico, que vem sendo promovido com os recursos já  </a:t>
                      </a:r>
                      <a:r>
                        <a:rPr lang="pt-BR" sz="2200" b="0" i="0" u="none" strike="noStrike" kern="1200" dirty="0" err="1">
                          <a:solidFill>
                            <a:srgbClr val="000000"/>
                          </a:solidFill>
                          <a:effectLst/>
                          <a:latin typeface="Calibri" panose="020F0502020204030204" pitchFamily="34" charset="0"/>
                          <a:ea typeface="+mn-ea"/>
                          <a:cs typeface="+mn-cs"/>
                        </a:rPr>
                        <a:t>existentes.Em</a:t>
                      </a:r>
                      <a:r>
                        <a:rPr lang="pt-BR" sz="2200" b="0" i="0" u="none" strike="noStrike" kern="1200" dirty="0">
                          <a:solidFill>
                            <a:srgbClr val="000000"/>
                          </a:solidFill>
                          <a:effectLst/>
                          <a:latin typeface="Calibri" panose="020F0502020204030204" pitchFamily="34" charset="0"/>
                          <a:ea typeface="+mn-ea"/>
                          <a:cs typeface="+mn-cs"/>
                        </a:rPr>
                        <a:t> reunião extraordinária do CMS, realizada em 23/05/2024, deliberou e aprovou como meta realizada.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3792214"/>
                  </a:ext>
                </a:extLst>
              </a:tr>
            </a:tbl>
          </a:graphicData>
        </a:graphic>
      </p:graphicFrame>
    </p:spTree>
    <p:extLst>
      <p:ext uri="{BB962C8B-B14F-4D97-AF65-F5344CB8AC3E}">
        <p14:creationId xmlns:p14="http://schemas.microsoft.com/office/powerpoint/2010/main" val="197509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CCF2A-50D7-7126-F3AF-559A0F2FC9D8}"/>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0F1905E9-F20A-9B57-BD90-BDB8E8F5B19A}"/>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B4129F8E-21D1-2248-3C45-BCD00712E53B}"/>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C5519BCE-743D-9A13-867D-249D91CF8D02}"/>
              </a:ext>
            </a:extLst>
          </p:cNvPr>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a:extLst>
              <a:ext uri="{FF2B5EF4-FFF2-40B4-BE49-F238E27FC236}">
                <a16:creationId xmlns:a16="http://schemas.microsoft.com/office/drawing/2014/main" id="{0EC4A3F5-AF1E-670E-08F9-42460D0B2945}"/>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graphicFrame>
        <p:nvGraphicFramePr>
          <p:cNvPr id="2" name="Tabela 1">
            <a:extLst>
              <a:ext uri="{FF2B5EF4-FFF2-40B4-BE49-F238E27FC236}">
                <a16:creationId xmlns:a16="http://schemas.microsoft.com/office/drawing/2014/main" id="{630B1061-DD21-6C27-7FE3-AA6E65F86B86}"/>
              </a:ext>
            </a:extLst>
          </p:cNvPr>
          <p:cNvGraphicFramePr>
            <a:graphicFrameLocks noGrp="1"/>
          </p:cNvGraphicFramePr>
          <p:nvPr>
            <p:extLst>
              <p:ext uri="{D42A27DB-BD31-4B8C-83A1-F6EECF244321}">
                <p14:modId xmlns:p14="http://schemas.microsoft.com/office/powerpoint/2010/main" val="3369991927"/>
              </p:ext>
            </p:extLst>
          </p:nvPr>
        </p:nvGraphicFramePr>
        <p:xfrm>
          <a:off x="548640" y="2045880"/>
          <a:ext cx="17145001" cy="8006661"/>
        </p:xfrm>
        <a:graphic>
          <a:graphicData uri="http://schemas.openxmlformats.org/drawingml/2006/table">
            <a:tbl>
              <a:tblPr/>
              <a:tblGrid>
                <a:gridCol w="749268">
                  <a:extLst>
                    <a:ext uri="{9D8B030D-6E8A-4147-A177-3AD203B41FA5}">
                      <a16:colId xmlns:a16="http://schemas.microsoft.com/office/drawing/2014/main" val="3871132695"/>
                    </a:ext>
                  </a:extLst>
                </a:gridCol>
                <a:gridCol w="5194332">
                  <a:extLst>
                    <a:ext uri="{9D8B030D-6E8A-4147-A177-3AD203B41FA5}">
                      <a16:colId xmlns:a16="http://schemas.microsoft.com/office/drawing/2014/main" val="964725465"/>
                    </a:ext>
                  </a:extLst>
                </a:gridCol>
                <a:gridCol w="2033894">
                  <a:extLst>
                    <a:ext uri="{9D8B030D-6E8A-4147-A177-3AD203B41FA5}">
                      <a16:colId xmlns:a16="http://schemas.microsoft.com/office/drawing/2014/main" val="4198307588"/>
                    </a:ext>
                  </a:extLst>
                </a:gridCol>
                <a:gridCol w="9167507">
                  <a:extLst>
                    <a:ext uri="{9D8B030D-6E8A-4147-A177-3AD203B41FA5}">
                      <a16:colId xmlns:a16="http://schemas.microsoft.com/office/drawing/2014/main" val="40527537"/>
                    </a:ext>
                  </a:extLst>
                </a:gridCol>
              </a:tblGrid>
              <a:tr h="1601332">
                <a:tc>
                  <a:txBody>
                    <a:bodyPr/>
                    <a:lstStyle/>
                    <a:p>
                      <a:pPr algn="ctr" fontAlgn="ctr"/>
                      <a:r>
                        <a:rPr lang="pt-BR" sz="2200" b="1" i="0" u="none" strike="noStrike">
                          <a:solidFill>
                            <a:srgbClr val="000000"/>
                          </a:solidFill>
                          <a:effectLst/>
                          <a:latin typeface="Calibri" panose="020F0502020204030204" pitchFamily="34" charset="0"/>
                        </a:rPr>
                        <a:t>ITEM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DESCRIÇÃO DA META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STATUS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JUSTIFICATIVA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5995024"/>
                  </a:ext>
                </a:extLst>
              </a:tr>
              <a:tr h="1601332">
                <a:tc>
                  <a:txBody>
                    <a:bodyPr/>
                    <a:lstStyle/>
                    <a:p>
                      <a:pPr algn="l" fontAlgn="ctr"/>
                      <a:r>
                        <a:rPr lang="pt-BR" sz="2200" b="0" i="0" u="none" strike="noStrike">
                          <a:solidFill>
                            <a:srgbClr val="000000"/>
                          </a:solidFill>
                          <a:effectLst/>
                          <a:latin typeface="Calibri" panose="020F0502020204030204" pitchFamily="34" charset="0"/>
                        </a:rPr>
                        <a:t>5.1.2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Implantar Prontuário Eletrônico em 100% das Unidades Básicas de Saúde do município.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andamento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As unidades com prontuário eletrônico são: CSIII, São João, Hortênsias, Monte Serrat, Rio das Pedras, Quilombo, Santa Elisa e CEOM. As demais estão em fase de implantação, atingindo neste quadrimestre o percentual de 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385315"/>
                  </a:ext>
                </a:extLst>
              </a:tr>
              <a:tr h="4803997">
                <a:tc>
                  <a:txBody>
                    <a:bodyPr/>
                    <a:lstStyle/>
                    <a:p>
                      <a:pPr algn="l" fontAlgn="ctr"/>
                      <a:r>
                        <a:rPr lang="pt-BR" sz="2200" b="0" i="0" u="none" strike="noStrike">
                          <a:solidFill>
                            <a:srgbClr val="000000"/>
                          </a:solidFill>
                          <a:effectLst/>
                          <a:latin typeface="Calibri" panose="020F0502020204030204" pitchFamily="34" charset="0"/>
                        </a:rPr>
                        <a:t>5.1.3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Implantar um Servidor centralizado, rede única para todos os estabelecimentos de saúde, incluindo os administrativos e hospital.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Realizada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Em fevereiro de 2024, o Município de Itupeva assinou contrato com a empresa DOC Tecnologia para a prestação de serviços de solução integrada de processamento e armazenamento em nuvem, além do aluguel de </a:t>
                      </a:r>
                      <a:r>
                        <a:rPr lang="pt-BR" sz="2200" b="0" i="0" u="none" strike="noStrike" dirty="0" err="1">
                          <a:solidFill>
                            <a:srgbClr val="000000"/>
                          </a:solidFill>
                          <a:effectLst/>
                          <a:latin typeface="Calibri" panose="020F0502020204030204" pitchFamily="34" charset="0"/>
                        </a:rPr>
                        <a:t>thin</a:t>
                      </a:r>
                      <a:r>
                        <a:rPr lang="pt-BR" sz="2200" b="0" i="0" u="none" strike="noStrike" dirty="0">
                          <a:solidFill>
                            <a:srgbClr val="000000"/>
                          </a:solidFill>
                          <a:effectLst/>
                          <a:latin typeface="Calibri" panose="020F0502020204030204" pitchFamily="34" charset="0"/>
                        </a:rPr>
                        <a:t> </a:t>
                      </a:r>
                      <a:r>
                        <a:rPr lang="pt-BR" sz="2200" b="0" i="0" u="none" strike="noStrike" dirty="0" err="1">
                          <a:solidFill>
                            <a:srgbClr val="000000"/>
                          </a:solidFill>
                          <a:effectLst/>
                          <a:latin typeface="Calibri" panose="020F0502020204030204" pitchFamily="34" charset="0"/>
                        </a:rPr>
                        <a:t>clients</a:t>
                      </a:r>
                      <a:r>
                        <a:rPr lang="pt-BR" sz="2200" b="0" i="0" u="none" strike="noStrike" dirty="0">
                          <a:solidFill>
                            <a:srgbClr val="000000"/>
                          </a:solidFill>
                          <a:effectLst/>
                          <a:latin typeface="Calibri" panose="020F0502020204030204" pitchFamily="34" charset="0"/>
                        </a:rPr>
                        <a:t>. Esses dispositivos de baixo custo e alto desempenho estão conectados ao servidor centralizado, permitindo o acesso e a manipulação dos dados. Para os equipamentos patrimoniados, o acesso aos dados no servidor centralizado é feito por meio de aplicativo e credenciais específicas. Vale ressaltar que o Hospital não foi contemplado com este recurso, pois está sendo administrado por uma empresa terceira, o que impede o uso de recursos da prefeitura em razão da transferência de recursos públicos oriunda do Contrato de Gestão nº 001/2023.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446957"/>
                  </a:ext>
                </a:extLst>
              </a:tr>
            </a:tbl>
          </a:graphicData>
        </a:graphic>
      </p:graphicFrame>
    </p:spTree>
    <p:extLst>
      <p:ext uri="{BB962C8B-B14F-4D97-AF65-F5344CB8AC3E}">
        <p14:creationId xmlns:p14="http://schemas.microsoft.com/office/powerpoint/2010/main" val="395555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solidFill>
        </p:spPr>
        <p:txBody>
          <a:bodyPr/>
          <a:lstStyle/>
          <a:p>
            <a:pPr algn="ctr"/>
            <a:r>
              <a:rPr lang="pt-BR" dirty="0">
                <a:solidFill>
                  <a:schemeClr val="bg1"/>
                </a:solidFill>
              </a:rPr>
              <a:t>Identificação</a:t>
            </a:r>
          </a:p>
        </p:txBody>
      </p:sp>
      <p:sp>
        <p:nvSpPr>
          <p:cNvPr id="3" name="Subtítulo 2"/>
          <p:cNvSpPr>
            <a:spLocks noGrp="1"/>
          </p:cNvSpPr>
          <p:nvPr>
            <p:ph type="subTitle"/>
          </p:nvPr>
        </p:nvSpPr>
        <p:spPr>
          <a:xfrm>
            <a:off x="914399" y="2433710"/>
            <a:ext cx="16698351" cy="7160456"/>
          </a:xfrm>
        </p:spPr>
        <p:txBody>
          <a:bodyPr/>
          <a:lstStyle/>
          <a:p>
            <a:pPr marL="0" indent="0" algn="ctr">
              <a:buNone/>
            </a:pPr>
            <a:r>
              <a:rPr lang="pt-BR" sz="4000" dirty="0">
                <a:solidFill>
                  <a:schemeClr val="tx2"/>
                </a:solidFill>
              </a:rPr>
              <a:t>FUNDO MUNICIPAL DE SAÚDE</a:t>
            </a:r>
          </a:p>
          <a:p>
            <a:pPr marL="0" indent="0" algn="ctr">
              <a:buNone/>
            </a:pPr>
            <a:endParaRPr lang="pt-BR" dirty="0"/>
          </a:p>
          <a:p>
            <a:r>
              <a:rPr lang="pt-BR" sz="2800" dirty="0">
                <a:latin typeface="+mn-lt"/>
              </a:rPr>
              <a:t> Lei do Fundo Municipal de Saúde: nº 650 de 03/05/1991, alterada pelas leis nº 1.023 de 20/02/1998 e nº 1.741 de 21/07/2009.</a:t>
            </a:r>
          </a:p>
          <a:p>
            <a:endParaRPr lang="pt-BR" sz="2800" dirty="0">
              <a:latin typeface="+mn-lt"/>
            </a:endParaRPr>
          </a:p>
          <a:p>
            <a:r>
              <a:rPr lang="pt-BR" sz="2800" dirty="0">
                <a:latin typeface="+mn-lt"/>
              </a:rPr>
              <a:t> Gestora do Fundo Municipal de Saúde: </a:t>
            </a:r>
            <a:r>
              <a:rPr lang="it-IT" sz="2800" dirty="0"/>
              <a:t>Catarina Hass Lopes Di Giovanni</a:t>
            </a:r>
          </a:p>
          <a:p>
            <a:endParaRPr lang="pt-BR" sz="2800" dirty="0"/>
          </a:p>
          <a:p>
            <a:endParaRPr lang="pt-BR" dirty="0"/>
          </a:p>
          <a:p>
            <a:pPr algn="ctr"/>
            <a:endParaRPr lang="pt-BR" sz="2800" b="1" dirty="0">
              <a:latin typeface="+mn-lt"/>
            </a:endParaRPr>
          </a:p>
          <a:p>
            <a:pPr marL="0" indent="0" algn="ctr">
              <a:buNone/>
            </a:pPr>
            <a:endParaRPr lang="pt-BR" sz="2800" dirty="0">
              <a:latin typeface="+mn-lt"/>
            </a:endParaRPr>
          </a:p>
        </p:txBody>
      </p:sp>
    </p:spTree>
    <p:extLst>
      <p:ext uri="{BB962C8B-B14F-4D97-AF65-F5344CB8AC3E}">
        <p14:creationId xmlns:p14="http://schemas.microsoft.com/office/powerpoint/2010/main" val="2412739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9416F-4D8C-F51D-ABF0-535C63903436}"/>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0DC3CA9B-FFD2-C1B0-41D4-CFE3FA8A869D}"/>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F69F57DE-33B0-5E10-95E9-9FCF0DB6F180}"/>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F22295FE-BF46-A312-02A9-F0DFC91CD073}"/>
              </a:ext>
            </a:extLst>
          </p:cNvPr>
          <p:cNvSpPr/>
          <p:nvPr/>
        </p:nvSpPr>
        <p:spPr>
          <a:xfrm>
            <a:off x="4504091" y="234459"/>
            <a:ext cx="12807164" cy="12450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4500" b="1" spc="-1" dirty="0">
                <a:solidFill>
                  <a:srgbClr val="FFFFFF"/>
                </a:solidFill>
                <a:latin typeface="Arial"/>
              </a:rPr>
              <a:t>PROGRAMAÇÃO ANUAL DE SAÚDE – PAS</a:t>
            </a:r>
          </a:p>
          <a:p>
            <a:pPr algn="ctr">
              <a:lnSpc>
                <a:spcPct val="100000"/>
              </a:lnSpc>
            </a:pPr>
            <a:r>
              <a:rPr lang="pt-BR" sz="3000" b="1" strike="noStrike" spc="-1" dirty="0">
                <a:solidFill>
                  <a:srgbClr val="FFFFFF"/>
                </a:solidFill>
                <a:latin typeface="Arial"/>
              </a:rPr>
              <a:t>3º QUADRIMESTRE 2024</a:t>
            </a:r>
            <a:endParaRPr lang="pt-BR" sz="3000" b="0" strike="noStrike" spc="-1" dirty="0">
              <a:latin typeface="Arial"/>
            </a:endParaRPr>
          </a:p>
        </p:txBody>
      </p:sp>
      <p:sp>
        <p:nvSpPr>
          <p:cNvPr id="178" name="CustomShape 3">
            <a:extLst>
              <a:ext uri="{FF2B5EF4-FFF2-40B4-BE49-F238E27FC236}">
                <a16:creationId xmlns:a16="http://schemas.microsoft.com/office/drawing/2014/main" id="{79D4F8D3-2C27-46A1-5AA6-67DEA3982294}"/>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graphicFrame>
        <p:nvGraphicFramePr>
          <p:cNvPr id="2" name="Tabela 1">
            <a:extLst>
              <a:ext uri="{FF2B5EF4-FFF2-40B4-BE49-F238E27FC236}">
                <a16:creationId xmlns:a16="http://schemas.microsoft.com/office/drawing/2014/main" id="{CB9E9642-DCB5-588C-059D-712049020EF2}"/>
              </a:ext>
            </a:extLst>
          </p:cNvPr>
          <p:cNvGraphicFramePr>
            <a:graphicFrameLocks noGrp="1"/>
          </p:cNvGraphicFramePr>
          <p:nvPr>
            <p:extLst>
              <p:ext uri="{D42A27DB-BD31-4B8C-83A1-F6EECF244321}">
                <p14:modId xmlns:p14="http://schemas.microsoft.com/office/powerpoint/2010/main" val="4114956931"/>
              </p:ext>
            </p:extLst>
          </p:nvPr>
        </p:nvGraphicFramePr>
        <p:xfrm>
          <a:off x="853440" y="2045879"/>
          <a:ext cx="16457815" cy="8006661"/>
        </p:xfrm>
        <a:graphic>
          <a:graphicData uri="http://schemas.openxmlformats.org/drawingml/2006/table">
            <a:tbl>
              <a:tblPr/>
              <a:tblGrid>
                <a:gridCol w="719236">
                  <a:extLst>
                    <a:ext uri="{9D8B030D-6E8A-4147-A177-3AD203B41FA5}">
                      <a16:colId xmlns:a16="http://schemas.microsoft.com/office/drawing/2014/main" val="3127179655"/>
                    </a:ext>
                  </a:extLst>
                </a:gridCol>
                <a:gridCol w="4843364">
                  <a:extLst>
                    <a:ext uri="{9D8B030D-6E8A-4147-A177-3AD203B41FA5}">
                      <a16:colId xmlns:a16="http://schemas.microsoft.com/office/drawing/2014/main" val="1057036213"/>
                    </a:ext>
                  </a:extLst>
                </a:gridCol>
                <a:gridCol w="2095150">
                  <a:extLst>
                    <a:ext uri="{9D8B030D-6E8A-4147-A177-3AD203B41FA5}">
                      <a16:colId xmlns:a16="http://schemas.microsoft.com/office/drawing/2014/main" val="2933826693"/>
                    </a:ext>
                  </a:extLst>
                </a:gridCol>
                <a:gridCol w="8800065">
                  <a:extLst>
                    <a:ext uri="{9D8B030D-6E8A-4147-A177-3AD203B41FA5}">
                      <a16:colId xmlns:a16="http://schemas.microsoft.com/office/drawing/2014/main" val="1450436604"/>
                    </a:ext>
                  </a:extLst>
                </a:gridCol>
              </a:tblGrid>
              <a:tr h="1847691">
                <a:tc>
                  <a:txBody>
                    <a:bodyPr/>
                    <a:lstStyle/>
                    <a:p>
                      <a:pPr algn="ctr" fontAlgn="ctr"/>
                      <a:r>
                        <a:rPr lang="pt-BR" sz="2200" b="1" i="0" u="none" strike="noStrike">
                          <a:solidFill>
                            <a:srgbClr val="000000"/>
                          </a:solidFill>
                          <a:effectLst/>
                          <a:latin typeface="Calibri" panose="020F0502020204030204" pitchFamily="34" charset="0"/>
                        </a:rPr>
                        <a:t>ITEM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dirty="0">
                          <a:solidFill>
                            <a:srgbClr val="000000"/>
                          </a:solidFill>
                          <a:effectLst/>
                          <a:latin typeface="Calibri" panose="020F0502020204030204" pitchFamily="34" charset="0"/>
                        </a:rPr>
                        <a:t>DESCRIÇÃO DA META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STATUS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2200" b="1" i="0" u="none" strike="noStrike">
                          <a:solidFill>
                            <a:srgbClr val="000000"/>
                          </a:solidFill>
                          <a:effectLst/>
                          <a:latin typeface="Calibri" panose="020F0502020204030204" pitchFamily="34" charset="0"/>
                        </a:rPr>
                        <a:t>JUSTIFICATIVA DO 3º QUADRIMESTRE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7456499"/>
                  </a:ext>
                </a:extLst>
              </a:tr>
              <a:tr h="6158970">
                <a:tc>
                  <a:txBody>
                    <a:bodyPr/>
                    <a:lstStyle/>
                    <a:p>
                      <a:pPr algn="l" fontAlgn="ctr"/>
                      <a:r>
                        <a:rPr lang="pt-BR" sz="2200" b="0" i="0" u="none" strike="noStrike">
                          <a:solidFill>
                            <a:srgbClr val="000000"/>
                          </a:solidFill>
                          <a:effectLst/>
                          <a:latin typeface="Calibri" panose="020F0502020204030204" pitchFamily="34" charset="0"/>
                        </a:rPr>
                        <a:t>5.1.4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Capacitar de forma continuada, no mínimo, 90% dos colaboradores administrativos, em ferramentas básicas administrativas e sistemas operacionais.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a:solidFill>
                            <a:srgbClr val="000000"/>
                          </a:solidFill>
                          <a:effectLst/>
                          <a:latin typeface="Calibri" panose="020F0502020204030204" pitchFamily="34" charset="0"/>
                        </a:rPr>
                        <a:t>Em apuração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2200" b="0" i="0" u="none" strike="noStrike" dirty="0">
                          <a:solidFill>
                            <a:srgbClr val="000000"/>
                          </a:solidFill>
                          <a:effectLst/>
                          <a:latin typeface="Calibri" panose="020F0502020204030204" pitchFamily="34" charset="0"/>
                        </a:rPr>
                        <a:t>O</a:t>
                      </a:r>
                      <a:r>
                        <a:rPr lang="pt-BR" sz="2200" b="0" i="0" u="none" strike="noStrike" baseline="0" dirty="0">
                          <a:solidFill>
                            <a:srgbClr val="000000"/>
                          </a:solidFill>
                          <a:effectLst/>
                          <a:latin typeface="Calibri" panose="020F0502020204030204" pitchFamily="34" charset="0"/>
                        </a:rPr>
                        <a:t> </a:t>
                      </a:r>
                      <a:r>
                        <a:rPr lang="pt-BR" sz="2200" b="0" i="0" u="none" strike="noStrike" dirty="0">
                          <a:solidFill>
                            <a:srgbClr val="000000"/>
                          </a:solidFill>
                          <a:effectLst/>
                          <a:latin typeface="Calibri" panose="020F0502020204030204" pitchFamily="34" charset="0"/>
                        </a:rPr>
                        <a:t>Fundo Social ofereceu treinamentos gratuitos em ferramentas administrativas e sistemas operacionais a todos os munícipes, incluindo os servidores públicos. Além disso, em 2023, foi realizado um treinamento exclusivo para os servidores municipais, com foco no sistema operacional Windows e no Pacote Office, oferecido pela equipe da EGDS (Escola de Gestão e Desenvolvimento Social). A</a:t>
                      </a:r>
                      <a:r>
                        <a:rPr lang="pt-BR" sz="2200" b="0" i="0" u="none" strike="noStrike" baseline="0" dirty="0">
                          <a:solidFill>
                            <a:srgbClr val="000000"/>
                          </a:solidFill>
                          <a:effectLst/>
                          <a:latin typeface="Calibri" panose="020F0502020204030204" pitchFamily="34" charset="0"/>
                        </a:rPr>
                        <a:t> equipe recebe treinamento nos sistemas integrados no momento da contratação e reciclagem permanente. </a:t>
                      </a:r>
                      <a:endParaRPr lang="pt-BR" sz="2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8837103"/>
                  </a:ext>
                </a:extLst>
              </a:tr>
            </a:tbl>
          </a:graphicData>
        </a:graphic>
      </p:graphicFrame>
    </p:spTree>
    <p:extLst>
      <p:ext uri="{BB962C8B-B14F-4D97-AF65-F5344CB8AC3E}">
        <p14:creationId xmlns:p14="http://schemas.microsoft.com/office/powerpoint/2010/main" val="230833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p:cNvPicPr/>
          <p:nvPr/>
        </p:nvPicPr>
        <p:blipFill>
          <a:blip r:embed="rId2"/>
          <a:stretch/>
        </p:blipFill>
        <p:spPr>
          <a:xfrm>
            <a:off x="0" y="0"/>
            <a:ext cx="2241720" cy="2045880"/>
          </a:xfrm>
          <a:prstGeom prst="rect">
            <a:avLst/>
          </a:prstGeom>
          <a:ln w="0">
            <a:noFill/>
          </a:ln>
        </p:spPr>
      </p:pic>
      <p:sp>
        <p:nvSpPr>
          <p:cNvPr id="177" name="CustomShape 2"/>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a:t>
            </a:r>
            <a:endParaRPr lang="pt-BR" sz="3300" b="0" strike="noStrike" spc="-1" dirty="0">
              <a:latin typeface="Arial"/>
            </a:endParaRPr>
          </a:p>
        </p:txBody>
      </p:sp>
      <p:sp>
        <p:nvSpPr>
          <p:cNvPr id="178" name="CustomShape 3"/>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4" name="Retângulo 3"/>
          <p:cNvSpPr/>
          <p:nvPr/>
        </p:nvSpPr>
        <p:spPr>
          <a:xfrm>
            <a:off x="673820" y="2270160"/>
            <a:ext cx="10339620" cy="2258054"/>
          </a:xfrm>
          <a:prstGeom prst="rect">
            <a:avLst/>
          </a:prstGeom>
        </p:spPr>
        <p:txBody>
          <a:bodyPr wrap="square">
            <a:spAutoFit/>
          </a:bodyPr>
          <a:lstStyle/>
          <a:p>
            <a:pPr algn="ctr">
              <a:lnSpc>
                <a:spcPct val="150000"/>
              </a:lnSpc>
            </a:pPr>
            <a:r>
              <a:rPr lang="pt-BR" sz="5000" b="1" dirty="0"/>
              <a:t>Ampliação da oferta de próteses dentárias aos munícipes</a:t>
            </a:r>
            <a:endParaRPr lang="pt-BR" sz="4000" b="1" dirty="0"/>
          </a:p>
        </p:txBody>
      </p:sp>
      <p:pic>
        <p:nvPicPr>
          <p:cNvPr id="3" name="Imagem 2" descr="Homem com a boca aberta&#10;&#10;O conteúdo gerado por IA pode estar incorreto.">
            <a:extLst>
              <a:ext uri="{FF2B5EF4-FFF2-40B4-BE49-F238E27FC236}">
                <a16:creationId xmlns:a16="http://schemas.microsoft.com/office/drawing/2014/main" id="{7552A52C-E028-7FD3-01DF-B886A567F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0930" y="2045880"/>
            <a:ext cx="4313250" cy="7668000"/>
          </a:xfrm>
          <a:prstGeom prst="rect">
            <a:avLst/>
          </a:prstGeom>
        </p:spPr>
      </p:pic>
      <p:pic>
        <p:nvPicPr>
          <p:cNvPr id="7" name="Imagem 6" descr="Interface gráfica do usuário&#10;&#10;O conteúdo gerado por IA pode estar incorreto.">
            <a:extLst>
              <a:ext uri="{FF2B5EF4-FFF2-40B4-BE49-F238E27FC236}">
                <a16:creationId xmlns:a16="http://schemas.microsoft.com/office/drawing/2014/main" id="{C345D281-C8E8-4803-E751-501D61961699}"/>
              </a:ext>
            </a:extLst>
          </p:cNvPr>
          <p:cNvPicPr>
            <a:picLocks noChangeAspect="1"/>
          </p:cNvPicPr>
          <p:nvPr/>
        </p:nvPicPr>
        <p:blipFill>
          <a:blip r:embed="rId4">
            <a:extLst>
              <a:ext uri="{28A0092B-C50C-407E-A947-70E740481C1C}">
                <a14:useLocalDpi xmlns:a14="http://schemas.microsoft.com/office/drawing/2010/main" val="0"/>
              </a:ext>
            </a:extLst>
          </a:blip>
          <a:srcRect l="4649" t="11722" r="5253" b="19266"/>
          <a:stretch/>
        </p:blipFill>
        <p:spPr>
          <a:xfrm>
            <a:off x="7190929" y="5050800"/>
            <a:ext cx="6110001" cy="4680000"/>
          </a:xfrm>
          <a:prstGeom prst="rect">
            <a:avLst/>
          </a:prstGeom>
        </p:spPr>
      </p:pic>
      <p:sp>
        <p:nvSpPr>
          <p:cNvPr id="8" name="Retângulo 7">
            <a:extLst>
              <a:ext uri="{FF2B5EF4-FFF2-40B4-BE49-F238E27FC236}">
                <a16:creationId xmlns:a16="http://schemas.microsoft.com/office/drawing/2014/main" id="{0637EC70-DE82-6666-658A-8EA0CA053B51}"/>
              </a:ext>
            </a:extLst>
          </p:cNvPr>
          <p:cNvSpPr/>
          <p:nvPr/>
        </p:nvSpPr>
        <p:spPr>
          <a:xfrm>
            <a:off x="12600" y="5879880"/>
            <a:ext cx="7601330" cy="3671583"/>
          </a:xfrm>
          <a:prstGeom prst="rect">
            <a:avLst/>
          </a:prstGeom>
        </p:spPr>
        <p:txBody>
          <a:bodyPr wrap="square">
            <a:spAutoFit/>
          </a:bodyPr>
          <a:lstStyle/>
          <a:p>
            <a:pPr algn="ctr">
              <a:lnSpc>
                <a:spcPct val="150000"/>
              </a:lnSpc>
            </a:pPr>
            <a:r>
              <a:rPr lang="pt-BR" sz="4000" b="1" dirty="0"/>
              <a:t>97</a:t>
            </a:r>
            <a:r>
              <a:rPr lang="pt-BR" sz="4000" dirty="0"/>
              <a:t> próteses entregues no quadrimestre</a:t>
            </a:r>
          </a:p>
          <a:p>
            <a:pPr algn="ctr">
              <a:lnSpc>
                <a:spcPct val="150000"/>
              </a:lnSpc>
            </a:pPr>
            <a:r>
              <a:rPr lang="pt-BR" sz="4000" b="1" dirty="0"/>
              <a:t>172</a:t>
            </a:r>
            <a:r>
              <a:rPr lang="pt-BR" sz="4000" dirty="0"/>
              <a:t> próteses entregues em 2024</a:t>
            </a:r>
          </a:p>
        </p:txBody>
      </p:sp>
    </p:spTree>
    <p:extLst>
      <p:ext uri="{BB962C8B-B14F-4D97-AF65-F5344CB8AC3E}">
        <p14:creationId xmlns:p14="http://schemas.microsoft.com/office/powerpoint/2010/main" val="757281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41E34-E906-4C09-4ED4-4E478E86E0DB}"/>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5BF7F2A9-B423-355F-F4CC-1B7F04EC2E12}"/>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C35AFA43-776C-E10B-7B25-B0ED9D7DD7ED}"/>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00009033-5E34-6ADD-C4CD-700D4FC38C63}"/>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a:t>
            </a:r>
            <a:endParaRPr lang="pt-BR" sz="3300" b="0" strike="noStrike" spc="-1" dirty="0">
              <a:latin typeface="Arial"/>
            </a:endParaRPr>
          </a:p>
        </p:txBody>
      </p:sp>
      <p:sp>
        <p:nvSpPr>
          <p:cNvPr id="178" name="CustomShape 3">
            <a:extLst>
              <a:ext uri="{FF2B5EF4-FFF2-40B4-BE49-F238E27FC236}">
                <a16:creationId xmlns:a16="http://schemas.microsoft.com/office/drawing/2014/main" id="{89C37B4E-4B60-B73D-1A4B-A9C198A2C0DE}"/>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4" name="Retângulo 3">
            <a:extLst>
              <a:ext uri="{FF2B5EF4-FFF2-40B4-BE49-F238E27FC236}">
                <a16:creationId xmlns:a16="http://schemas.microsoft.com/office/drawing/2014/main" id="{A5E6A488-9A58-A235-94BA-68209C07E6B6}"/>
              </a:ext>
            </a:extLst>
          </p:cNvPr>
          <p:cNvSpPr/>
          <p:nvPr/>
        </p:nvSpPr>
        <p:spPr>
          <a:xfrm>
            <a:off x="294652" y="2270160"/>
            <a:ext cx="10339620" cy="2258054"/>
          </a:xfrm>
          <a:prstGeom prst="rect">
            <a:avLst/>
          </a:prstGeom>
        </p:spPr>
        <p:txBody>
          <a:bodyPr wrap="square">
            <a:spAutoFit/>
          </a:bodyPr>
          <a:lstStyle/>
          <a:p>
            <a:pPr algn="ctr">
              <a:lnSpc>
                <a:spcPct val="150000"/>
              </a:lnSpc>
            </a:pPr>
            <a:r>
              <a:rPr lang="pt-BR" sz="5000" b="1" dirty="0"/>
              <a:t>Ampliação das Atividades do Programa Saúde na Escola (PSE)</a:t>
            </a:r>
            <a:endParaRPr lang="pt-BR" sz="4000" b="1" dirty="0"/>
          </a:p>
        </p:txBody>
      </p:sp>
      <p:sp>
        <p:nvSpPr>
          <p:cNvPr id="8" name="Retângulo 7">
            <a:extLst>
              <a:ext uri="{FF2B5EF4-FFF2-40B4-BE49-F238E27FC236}">
                <a16:creationId xmlns:a16="http://schemas.microsoft.com/office/drawing/2014/main" id="{ACB2F99C-E17F-9BC8-BC18-C157D3E41C13}"/>
              </a:ext>
            </a:extLst>
          </p:cNvPr>
          <p:cNvSpPr/>
          <p:nvPr/>
        </p:nvSpPr>
        <p:spPr>
          <a:xfrm>
            <a:off x="12600" y="5879880"/>
            <a:ext cx="10621672" cy="3671583"/>
          </a:xfrm>
          <a:prstGeom prst="rect">
            <a:avLst/>
          </a:prstGeom>
        </p:spPr>
        <p:txBody>
          <a:bodyPr wrap="square">
            <a:spAutoFit/>
          </a:bodyPr>
          <a:lstStyle/>
          <a:p>
            <a:pPr algn="ctr">
              <a:lnSpc>
                <a:spcPct val="150000"/>
              </a:lnSpc>
            </a:pPr>
            <a:r>
              <a:rPr lang="pt-BR" sz="4000" dirty="0"/>
              <a:t>Mais de </a:t>
            </a:r>
            <a:r>
              <a:rPr lang="pt-BR" sz="4000" b="1" dirty="0"/>
              <a:t>2.000 ações </a:t>
            </a:r>
            <a:r>
              <a:rPr lang="pt-BR" sz="4000" dirty="0"/>
              <a:t>realizadas neste quadrimestre em 31 Escolas Municipais.</a:t>
            </a:r>
          </a:p>
          <a:p>
            <a:pPr algn="ctr">
              <a:lnSpc>
                <a:spcPct val="150000"/>
              </a:lnSpc>
            </a:pPr>
            <a:endParaRPr lang="pt-BR" sz="4000" dirty="0"/>
          </a:p>
          <a:p>
            <a:pPr algn="ctr">
              <a:lnSpc>
                <a:spcPct val="150000"/>
              </a:lnSpc>
            </a:pPr>
            <a:r>
              <a:rPr lang="pt-BR" sz="4000" dirty="0"/>
              <a:t>Mais de </a:t>
            </a:r>
            <a:r>
              <a:rPr lang="pt-BR" sz="4000" b="1" dirty="0"/>
              <a:t>13.000 ações</a:t>
            </a:r>
            <a:r>
              <a:rPr lang="pt-BR" sz="4000" dirty="0"/>
              <a:t> de PSE em 2024.</a:t>
            </a:r>
          </a:p>
        </p:txBody>
      </p:sp>
      <p:pic>
        <p:nvPicPr>
          <p:cNvPr id="5" name="Imagem 4" descr="Homem com criança no colo&#10;&#10;O conteúdo gerado por IA pode estar incorreto.">
            <a:extLst>
              <a:ext uri="{FF2B5EF4-FFF2-40B4-BE49-F238E27FC236}">
                <a16:creationId xmlns:a16="http://schemas.microsoft.com/office/drawing/2014/main" id="{168647B2-3219-8BE7-CB4D-83AA249AB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7287" y="2270160"/>
            <a:ext cx="4110750" cy="7308000"/>
          </a:xfrm>
          <a:prstGeom prst="rect">
            <a:avLst/>
          </a:prstGeom>
        </p:spPr>
      </p:pic>
      <p:pic>
        <p:nvPicPr>
          <p:cNvPr id="9" name="Imagem 8" descr="Criança com escova de dentes na boca&#10;&#10;O conteúdo gerado por IA pode estar incorreto.">
            <a:extLst>
              <a:ext uri="{FF2B5EF4-FFF2-40B4-BE49-F238E27FC236}">
                <a16:creationId xmlns:a16="http://schemas.microsoft.com/office/drawing/2014/main" id="{588440F8-198B-F905-9D81-D8C972585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6409" y="2156416"/>
            <a:ext cx="2697187" cy="3600000"/>
          </a:xfrm>
          <a:prstGeom prst="rect">
            <a:avLst/>
          </a:prstGeom>
        </p:spPr>
      </p:pic>
      <p:pic>
        <p:nvPicPr>
          <p:cNvPr id="11" name="Imagem 10" descr="Homem com criança nos braços&#10;&#10;O conteúdo gerado por IA pode estar incorreto.">
            <a:extLst>
              <a:ext uri="{FF2B5EF4-FFF2-40B4-BE49-F238E27FC236}">
                <a16:creationId xmlns:a16="http://schemas.microsoft.com/office/drawing/2014/main" id="{A2108A42-BD95-552E-DC74-D027F98255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13596" y="6130800"/>
            <a:ext cx="2700000" cy="3600000"/>
          </a:xfrm>
          <a:prstGeom prst="rect">
            <a:avLst/>
          </a:prstGeom>
        </p:spPr>
      </p:pic>
    </p:spTree>
    <p:extLst>
      <p:ext uri="{BB962C8B-B14F-4D97-AF65-F5344CB8AC3E}">
        <p14:creationId xmlns:p14="http://schemas.microsoft.com/office/powerpoint/2010/main" val="3633665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77E7B-0899-80E5-B474-E61967D0CF90}"/>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52BFA3BD-3463-2C24-BC61-D1C684159AA8}"/>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66C47508-7A84-FFC5-81AF-CF3674EE5964}"/>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8B70C8B2-F6DB-EFD5-8FE3-D652B180232E}"/>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a:t>
            </a:r>
            <a:endParaRPr lang="pt-BR" sz="3300" b="0" strike="noStrike" spc="-1" dirty="0">
              <a:latin typeface="Arial"/>
            </a:endParaRPr>
          </a:p>
        </p:txBody>
      </p:sp>
      <p:sp>
        <p:nvSpPr>
          <p:cNvPr id="178" name="CustomShape 3">
            <a:extLst>
              <a:ext uri="{FF2B5EF4-FFF2-40B4-BE49-F238E27FC236}">
                <a16:creationId xmlns:a16="http://schemas.microsoft.com/office/drawing/2014/main" id="{5AE7E2D1-C304-E7F5-384B-E65A00F87DBB}"/>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4" name="Retângulo 3">
            <a:extLst>
              <a:ext uri="{FF2B5EF4-FFF2-40B4-BE49-F238E27FC236}">
                <a16:creationId xmlns:a16="http://schemas.microsoft.com/office/drawing/2014/main" id="{ADE3898F-1636-BF2F-5F87-27B8C0F84D25}"/>
              </a:ext>
            </a:extLst>
          </p:cNvPr>
          <p:cNvSpPr/>
          <p:nvPr/>
        </p:nvSpPr>
        <p:spPr>
          <a:xfrm>
            <a:off x="12600" y="2270160"/>
            <a:ext cx="10621672" cy="2258054"/>
          </a:xfrm>
          <a:prstGeom prst="rect">
            <a:avLst/>
          </a:prstGeom>
        </p:spPr>
        <p:txBody>
          <a:bodyPr wrap="square">
            <a:spAutoFit/>
          </a:bodyPr>
          <a:lstStyle/>
          <a:p>
            <a:pPr algn="ctr">
              <a:lnSpc>
                <a:spcPct val="150000"/>
              </a:lnSpc>
            </a:pPr>
            <a:r>
              <a:rPr lang="pt-BR" sz="5000" b="1" dirty="0"/>
              <a:t>Workshop sobre manejo de conflitos no trabalho</a:t>
            </a:r>
            <a:endParaRPr lang="pt-BR" sz="4000" b="1" dirty="0"/>
          </a:p>
        </p:txBody>
      </p:sp>
      <p:sp>
        <p:nvSpPr>
          <p:cNvPr id="8" name="Retângulo 7">
            <a:extLst>
              <a:ext uri="{FF2B5EF4-FFF2-40B4-BE49-F238E27FC236}">
                <a16:creationId xmlns:a16="http://schemas.microsoft.com/office/drawing/2014/main" id="{260FB8BA-0B62-1B1E-2385-B4B28F41B3C9}"/>
              </a:ext>
            </a:extLst>
          </p:cNvPr>
          <p:cNvSpPr/>
          <p:nvPr/>
        </p:nvSpPr>
        <p:spPr>
          <a:xfrm>
            <a:off x="12600" y="5879880"/>
            <a:ext cx="10621672" cy="2748253"/>
          </a:xfrm>
          <a:prstGeom prst="rect">
            <a:avLst/>
          </a:prstGeom>
        </p:spPr>
        <p:txBody>
          <a:bodyPr wrap="square">
            <a:spAutoFit/>
          </a:bodyPr>
          <a:lstStyle/>
          <a:p>
            <a:pPr algn="ctr">
              <a:lnSpc>
                <a:spcPct val="150000"/>
              </a:lnSpc>
            </a:pPr>
            <a:r>
              <a:rPr lang="pt-BR" sz="4000" dirty="0"/>
              <a:t>Participação de dentistas, técnicos de saúde bucal e auxiliares de saúde bucal que trabalham na rede pública municipal.</a:t>
            </a:r>
          </a:p>
        </p:txBody>
      </p:sp>
      <p:pic>
        <p:nvPicPr>
          <p:cNvPr id="3" name="Imagem 2" descr="Grupo de pessoas em pé&#10;&#10;O conteúdo gerado por IA pode estar incorreto.">
            <a:extLst>
              <a:ext uri="{FF2B5EF4-FFF2-40B4-BE49-F238E27FC236}">
                <a16:creationId xmlns:a16="http://schemas.microsoft.com/office/drawing/2014/main" id="{C6F19962-5DAC-9A48-9084-38E494A7E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272" y="3697949"/>
            <a:ext cx="7358078" cy="4121676"/>
          </a:xfrm>
          <a:prstGeom prst="rect">
            <a:avLst/>
          </a:prstGeom>
        </p:spPr>
      </p:pic>
    </p:spTree>
    <p:extLst>
      <p:ext uri="{BB962C8B-B14F-4D97-AF65-F5344CB8AC3E}">
        <p14:creationId xmlns:p14="http://schemas.microsoft.com/office/powerpoint/2010/main" val="2063490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8D3DE-2400-2687-8501-01D21251D646}"/>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A0B467B3-C07C-3557-673B-8A84955D5899}"/>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5759C05B-1F1E-45EB-987E-079AE0F72C9D}"/>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33844A9F-D3C0-CC40-ACB3-304E039D8ABA}"/>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a:t>
            </a:r>
            <a:endParaRPr lang="pt-BR" sz="3300" b="0" strike="noStrike" spc="-1" dirty="0">
              <a:latin typeface="Arial"/>
            </a:endParaRPr>
          </a:p>
        </p:txBody>
      </p:sp>
      <p:sp>
        <p:nvSpPr>
          <p:cNvPr id="178" name="CustomShape 3">
            <a:extLst>
              <a:ext uri="{FF2B5EF4-FFF2-40B4-BE49-F238E27FC236}">
                <a16:creationId xmlns:a16="http://schemas.microsoft.com/office/drawing/2014/main" id="{0BEDC8D4-F2CE-DDC1-8C16-82923BF823E3}"/>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4" name="Retângulo 3">
            <a:extLst>
              <a:ext uri="{FF2B5EF4-FFF2-40B4-BE49-F238E27FC236}">
                <a16:creationId xmlns:a16="http://schemas.microsoft.com/office/drawing/2014/main" id="{C8DC7FE2-6536-9C97-B2DC-BFD37E7198A1}"/>
              </a:ext>
            </a:extLst>
          </p:cNvPr>
          <p:cNvSpPr/>
          <p:nvPr/>
        </p:nvSpPr>
        <p:spPr>
          <a:xfrm>
            <a:off x="12600" y="2270160"/>
            <a:ext cx="18041484" cy="2258054"/>
          </a:xfrm>
          <a:prstGeom prst="rect">
            <a:avLst/>
          </a:prstGeom>
        </p:spPr>
        <p:txBody>
          <a:bodyPr wrap="square">
            <a:spAutoFit/>
          </a:bodyPr>
          <a:lstStyle/>
          <a:p>
            <a:pPr algn="ctr">
              <a:lnSpc>
                <a:spcPct val="150000"/>
              </a:lnSpc>
            </a:pPr>
            <a:r>
              <a:rPr lang="pt-BR" sz="5000" b="1" dirty="0"/>
              <a:t>Atendimento Odontológico de PCD sob anestesia geral no Hospital Municipal de Itupeva.</a:t>
            </a:r>
            <a:endParaRPr lang="pt-BR" sz="4000" b="1" dirty="0"/>
          </a:p>
        </p:txBody>
      </p:sp>
      <p:sp>
        <p:nvSpPr>
          <p:cNvPr id="8" name="Retângulo 7">
            <a:extLst>
              <a:ext uri="{FF2B5EF4-FFF2-40B4-BE49-F238E27FC236}">
                <a16:creationId xmlns:a16="http://schemas.microsoft.com/office/drawing/2014/main" id="{6E2B14AB-2438-A712-199F-F3A9229EB42D}"/>
              </a:ext>
            </a:extLst>
          </p:cNvPr>
          <p:cNvSpPr/>
          <p:nvPr/>
        </p:nvSpPr>
        <p:spPr>
          <a:xfrm>
            <a:off x="650552" y="5007170"/>
            <a:ext cx="17807567" cy="1824923"/>
          </a:xfrm>
          <a:prstGeom prst="rect">
            <a:avLst/>
          </a:prstGeom>
        </p:spPr>
        <p:txBody>
          <a:bodyPr wrap="square">
            <a:spAutoFit/>
          </a:bodyPr>
          <a:lstStyle/>
          <a:p>
            <a:pPr marL="571500" indent="-571500" algn="ctr">
              <a:lnSpc>
                <a:spcPct val="150000"/>
              </a:lnSpc>
              <a:buFont typeface="Arial" panose="020B0604020202020204" pitchFamily="34" charset="0"/>
              <a:buChar char="•"/>
            </a:pPr>
            <a:r>
              <a:rPr lang="pt-BR" sz="4000" dirty="0"/>
              <a:t>5 Pacientes com Deficiência atendidos de setembro a dezembro /2024. </a:t>
            </a:r>
          </a:p>
          <a:p>
            <a:pPr marL="571500" indent="-571500" algn="ctr">
              <a:lnSpc>
                <a:spcPct val="150000"/>
              </a:lnSpc>
              <a:buFont typeface="Arial" panose="020B0604020202020204" pitchFamily="34" charset="0"/>
              <a:buChar char="•"/>
            </a:pPr>
            <a:r>
              <a:rPr lang="pt-BR" sz="4000" dirty="0"/>
              <a:t>7 pacientes no ano de 2024.</a:t>
            </a:r>
          </a:p>
        </p:txBody>
      </p:sp>
      <p:sp>
        <p:nvSpPr>
          <p:cNvPr id="2" name="Retângulo 1">
            <a:extLst>
              <a:ext uri="{FF2B5EF4-FFF2-40B4-BE49-F238E27FC236}">
                <a16:creationId xmlns:a16="http://schemas.microsoft.com/office/drawing/2014/main" id="{AE20AD65-1C0D-DC11-6F12-69B742ACD5C3}"/>
              </a:ext>
            </a:extLst>
          </p:cNvPr>
          <p:cNvSpPr/>
          <p:nvPr/>
        </p:nvSpPr>
        <p:spPr>
          <a:xfrm>
            <a:off x="383496" y="7667348"/>
            <a:ext cx="17807567" cy="1824923"/>
          </a:xfrm>
          <a:prstGeom prst="rect">
            <a:avLst/>
          </a:prstGeom>
        </p:spPr>
        <p:txBody>
          <a:bodyPr wrap="square">
            <a:spAutoFit/>
          </a:bodyPr>
          <a:lstStyle/>
          <a:p>
            <a:pPr algn="ctr">
              <a:lnSpc>
                <a:spcPct val="150000"/>
              </a:lnSpc>
            </a:pPr>
            <a:r>
              <a:rPr lang="pt-BR" sz="4000" dirty="0"/>
              <a:t>Procedimentos realizados: </a:t>
            </a:r>
          </a:p>
          <a:p>
            <a:pPr algn="ctr">
              <a:lnSpc>
                <a:spcPct val="150000"/>
              </a:lnSpc>
            </a:pPr>
            <a:r>
              <a:rPr lang="pt-BR" sz="4000" dirty="0"/>
              <a:t>profilaxia, restauração, selante, raspagem periodontal e exodontia.</a:t>
            </a:r>
          </a:p>
        </p:txBody>
      </p:sp>
    </p:spTree>
    <p:extLst>
      <p:ext uri="{BB962C8B-B14F-4D97-AF65-F5344CB8AC3E}">
        <p14:creationId xmlns:p14="http://schemas.microsoft.com/office/powerpoint/2010/main" val="2233402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8D3DE-2400-2687-8501-01D21251D646}"/>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A0B467B3-C07C-3557-673B-8A84955D5899}"/>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5759C05B-1F1E-45EB-987E-079AE0F72C9D}"/>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33844A9F-D3C0-CC40-ACB3-304E039D8ABA}"/>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a:t>
            </a:r>
            <a:endParaRPr lang="pt-BR" sz="3300" b="0" strike="noStrike" spc="-1" dirty="0">
              <a:latin typeface="Arial"/>
            </a:endParaRPr>
          </a:p>
        </p:txBody>
      </p:sp>
      <p:sp>
        <p:nvSpPr>
          <p:cNvPr id="178" name="CustomShape 3">
            <a:extLst>
              <a:ext uri="{FF2B5EF4-FFF2-40B4-BE49-F238E27FC236}">
                <a16:creationId xmlns:a16="http://schemas.microsoft.com/office/drawing/2014/main" id="{0BEDC8D4-F2CE-DDC1-8C16-82923BF823E3}"/>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4" name="Retângulo 3">
            <a:extLst>
              <a:ext uri="{FF2B5EF4-FFF2-40B4-BE49-F238E27FC236}">
                <a16:creationId xmlns:a16="http://schemas.microsoft.com/office/drawing/2014/main" id="{C8DC7FE2-6536-9C97-B2DC-BFD37E7198A1}"/>
              </a:ext>
            </a:extLst>
          </p:cNvPr>
          <p:cNvSpPr/>
          <p:nvPr/>
        </p:nvSpPr>
        <p:spPr>
          <a:xfrm>
            <a:off x="-1" y="2187341"/>
            <a:ext cx="9847017" cy="1103892"/>
          </a:xfrm>
          <a:prstGeom prst="rect">
            <a:avLst/>
          </a:prstGeom>
        </p:spPr>
        <p:txBody>
          <a:bodyPr wrap="square">
            <a:spAutoFit/>
          </a:bodyPr>
          <a:lstStyle/>
          <a:p>
            <a:pPr algn="ctr">
              <a:lnSpc>
                <a:spcPct val="150000"/>
              </a:lnSpc>
            </a:pPr>
            <a:r>
              <a:rPr lang="pt-BR" sz="5000" b="1" dirty="0"/>
              <a:t>PRONTO ATENDIMENTO</a:t>
            </a:r>
            <a:endParaRPr lang="pt-BR" sz="4000" b="1" dirty="0"/>
          </a:p>
        </p:txBody>
      </p:sp>
      <p:sp>
        <p:nvSpPr>
          <p:cNvPr id="10" name="Retângulo 9">
            <a:extLst>
              <a:ext uri="{FF2B5EF4-FFF2-40B4-BE49-F238E27FC236}">
                <a16:creationId xmlns:a16="http://schemas.microsoft.com/office/drawing/2014/main" id="{C8DC7FE2-6536-9C97-B2DC-BFD37E7198A1}"/>
              </a:ext>
            </a:extLst>
          </p:cNvPr>
          <p:cNvSpPr/>
          <p:nvPr/>
        </p:nvSpPr>
        <p:spPr>
          <a:xfrm>
            <a:off x="0" y="4225799"/>
            <a:ext cx="9847017" cy="1103892"/>
          </a:xfrm>
          <a:prstGeom prst="rect">
            <a:avLst/>
          </a:prstGeom>
        </p:spPr>
        <p:txBody>
          <a:bodyPr wrap="square">
            <a:spAutoFit/>
          </a:bodyPr>
          <a:lstStyle/>
          <a:p>
            <a:pPr algn="ctr">
              <a:lnSpc>
                <a:spcPct val="150000"/>
              </a:lnSpc>
            </a:pPr>
            <a:r>
              <a:rPr lang="pt-BR" sz="5000" b="1" dirty="0"/>
              <a:t>DEMANDA ESPONTÂNEA: </a:t>
            </a:r>
            <a:endParaRPr lang="pt-BR" sz="4000" b="1" dirty="0"/>
          </a:p>
        </p:txBody>
      </p:sp>
      <p:sp>
        <p:nvSpPr>
          <p:cNvPr id="11" name="Retângulo 10">
            <a:extLst>
              <a:ext uri="{FF2B5EF4-FFF2-40B4-BE49-F238E27FC236}">
                <a16:creationId xmlns:a16="http://schemas.microsoft.com/office/drawing/2014/main" id="{C8DC7FE2-6536-9C97-B2DC-BFD37E7198A1}"/>
              </a:ext>
            </a:extLst>
          </p:cNvPr>
          <p:cNvSpPr/>
          <p:nvPr/>
        </p:nvSpPr>
        <p:spPr>
          <a:xfrm>
            <a:off x="7070034" y="3183175"/>
            <a:ext cx="9847017" cy="1103892"/>
          </a:xfrm>
          <a:prstGeom prst="rect">
            <a:avLst/>
          </a:prstGeom>
        </p:spPr>
        <p:txBody>
          <a:bodyPr wrap="square">
            <a:spAutoFit/>
          </a:bodyPr>
          <a:lstStyle/>
          <a:p>
            <a:pPr algn="ctr">
              <a:lnSpc>
                <a:spcPct val="150000"/>
              </a:lnSpc>
            </a:pPr>
            <a:r>
              <a:rPr lang="pt-BR" sz="5000" dirty="0"/>
              <a:t>- UBS CENTRAL - CSIII</a:t>
            </a:r>
            <a:endParaRPr lang="pt-BR" sz="4000" dirty="0"/>
          </a:p>
        </p:txBody>
      </p:sp>
      <p:sp>
        <p:nvSpPr>
          <p:cNvPr id="12" name="Retângulo 11">
            <a:extLst>
              <a:ext uri="{FF2B5EF4-FFF2-40B4-BE49-F238E27FC236}">
                <a16:creationId xmlns:a16="http://schemas.microsoft.com/office/drawing/2014/main" id="{C8DC7FE2-6536-9C97-B2DC-BFD37E7198A1}"/>
              </a:ext>
            </a:extLst>
          </p:cNvPr>
          <p:cNvSpPr/>
          <p:nvPr/>
        </p:nvSpPr>
        <p:spPr>
          <a:xfrm>
            <a:off x="7361582" y="5438627"/>
            <a:ext cx="9847017" cy="4708981"/>
          </a:xfrm>
          <a:prstGeom prst="rect">
            <a:avLst/>
          </a:prstGeom>
        </p:spPr>
        <p:txBody>
          <a:bodyPr wrap="square">
            <a:spAutoFit/>
          </a:bodyPr>
          <a:lstStyle/>
          <a:p>
            <a:pPr marL="685800" indent="-685800" algn="ctr">
              <a:lnSpc>
                <a:spcPct val="150000"/>
              </a:lnSpc>
              <a:buFontTx/>
              <a:buChar char="-"/>
            </a:pPr>
            <a:r>
              <a:rPr lang="pt-BR" sz="5000" dirty="0"/>
              <a:t>PORTAL SANTA FÉ</a:t>
            </a:r>
          </a:p>
          <a:p>
            <a:pPr marL="571500" indent="-571500" algn="ctr">
              <a:lnSpc>
                <a:spcPct val="150000"/>
              </a:lnSpc>
              <a:buFontTx/>
              <a:buChar char="-"/>
            </a:pPr>
            <a:r>
              <a:rPr lang="pt-BR" sz="5000" dirty="0"/>
              <a:t>HORTÊNSIAS; </a:t>
            </a:r>
          </a:p>
          <a:p>
            <a:pPr marL="571500" indent="-571500" algn="ctr">
              <a:lnSpc>
                <a:spcPct val="150000"/>
              </a:lnSpc>
              <a:buFontTx/>
              <a:buChar char="-"/>
            </a:pPr>
            <a:r>
              <a:rPr lang="pt-BR" sz="5000" dirty="0"/>
              <a:t>VILA SÃO JOÃO</a:t>
            </a:r>
          </a:p>
          <a:p>
            <a:pPr marL="571500" indent="-571500" algn="ctr">
              <a:lnSpc>
                <a:spcPct val="150000"/>
              </a:lnSpc>
              <a:buFontTx/>
              <a:buChar char="-"/>
            </a:pPr>
            <a:r>
              <a:rPr lang="pt-BR" sz="5000" dirty="0"/>
              <a:t>NOVA MONTE SERRAT</a:t>
            </a:r>
            <a:endParaRPr lang="pt-BR" sz="4000" dirty="0"/>
          </a:p>
        </p:txBody>
      </p:sp>
    </p:spTree>
    <p:extLst>
      <p:ext uri="{BB962C8B-B14F-4D97-AF65-F5344CB8AC3E}">
        <p14:creationId xmlns:p14="http://schemas.microsoft.com/office/powerpoint/2010/main" val="3957678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5EDC83C3-ACB4-8FE6-455E-9129284180BB}"/>
              </a:ext>
            </a:extLst>
          </p:cNvPr>
          <p:cNvPicPr>
            <a:picLocks noChangeAspect="1"/>
          </p:cNvPicPr>
          <p:nvPr/>
        </p:nvPicPr>
        <p:blipFill>
          <a:blip r:embed="rId2" cstate="print">
            <a:extLst>
              <a:ext uri="{28A0092B-C50C-407E-A947-70E740481C1C}">
                <a14:useLocalDpi xmlns:a14="http://schemas.microsoft.com/office/drawing/2010/main" val="0"/>
              </a:ext>
            </a:extLst>
          </a:blip>
          <a:srcRect r="22690"/>
          <a:stretch/>
        </p:blipFill>
        <p:spPr bwMode="auto">
          <a:xfrm>
            <a:off x="14196488" y="2212668"/>
            <a:ext cx="3906906" cy="3790200"/>
          </a:xfrm>
          <a:prstGeom prst="rect">
            <a:avLst/>
          </a:prstGeom>
          <a:noFill/>
          <a:ln>
            <a:noFill/>
          </a:ln>
        </p:spPr>
      </p:pic>
      <p:sp>
        <p:nvSpPr>
          <p:cNvPr id="175" name="CustomShape 1"/>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p:cNvPicPr/>
          <p:nvPr/>
        </p:nvPicPr>
        <p:blipFill>
          <a:blip r:embed="rId3"/>
          <a:stretch/>
        </p:blipFill>
        <p:spPr>
          <a:xfrm>
            <a:off x="0" y="0"/>
            <a:ext cx="2241720" cy="2045880"/>
          </a:xfrm>
          <a:prstGeom prst="rect">
            <a:avLst/>
          </a:prstGeom>
          <a:ln w="0">
            <a:noFill/>
          </a:ln>
        </p:spPr>
      </p:pic>
      <p:sp>
        <p:nvSpPr>
          <p:cNvPr id="177" name="CustomShape 2"/>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p:cNvSpPr txBox="1"/>
          <p:nvPr/>
        </p:nvSpPr>
        <p:spPr>
          <a:xfrm>
            <a:off x="372108" y="2053977"/>
            <a:ext cx="10245290" cy="7894469"/>
          </a:xfrm>
          <a:prstGeom prst="rect">
            <a:avLst/>
          </a:prstGeom>
          <a:noFill/>
        </p:spPr>
        <p:txBody>
          <a:bodyPr wrap="square" rtlCol="0">
            <a:spAutoFit/>
          </a:bodyPr>
          <a:lstStyle/>
          <a:p>
            <a:r>
              <a:rPr lang="pt-BR" sz="5000" b="1" dirty="0"/>
              <a:t>MUTIRÕES DA DENGUE</a:t>
            </a:r>
          </a:p>
          <a:p>
            <a:endParaRPr lang="pt-BR" sz="5000" dirty="0"/>
          </a:p>
          <a:p>
            <a:r>
              <a:rPr lang="pt-BR" sz="3700" b="1" dirty="0"/>
              <a:t>Sete bairros </a:t>
            </a:r>
            <a:r>
              <a:rPr lang="pt-BR" sz="3700" dirty="0"/>
              <a:t>com o maior número de casos positivos no primeiro semestre do ano foram contemplados:</a:t>
            </a:r>
          </a:p>
          <a:p>
            <a:endParaRPr lang="pt-BR" sz="3700" dirty="0"/>
          </a:p>
          <a:p>
            <a:r>
              <a:rPr lang="pt-BR" sz="3700" dirty="0"/>
              <a:t>• Portal Santa Fé</a:t>
            </a:r>
          </a:p>
          <a:p>
            <a:r>
              <a:rPr lang="pt-BR" sz="3700" dirty="0"/>
              <a:t>• Parque das Hortênsias</a:t>
            </a:r>
          </a:p>
          <a:p>
            <a:r>
              <a:rPr lang="pt-BR" sz="3700" dirty="0"/>
              <a:t>• Quilombo</a:t>
            </a:r>
          </a:p>
          <a:p>
            <a:r>
              <a:rPr lang="pt-BR" sz="3700" dirty="0"/>
              <a:t>• Rio das Pedras</a:t>
            </a:r>
          </a:p>
          <a:p>
            <a:r>
              <a:rPr lang="pt-BR" sz="3700" dirty="0"/>
              <a:t>• Centro</a:t>
            </a:r>
          </a:p>
          <a:p>
            <a:r>
              <a:rPr lang="pt-BR" sz="3700" dirty="0"/>
              <a:t>• Jardim Ana </a:t>
            </a:r>
            <a:r>
              <a:rPr lang="pt-BR" sz="3700" dirty="0" err="1"/>
              <a:t>Luisa</a:t>
            </a:r>
            <a:endParaRPr lang="pt-BR" sz="3700" dirty="0"/>
          </a:p>
          <a:p>
            <a:r>
              <a:rPr lang="pt-BR" sz="3700" dirty="0"/>
              <a:t>• Jardim São Vicente</a:t>
            </a:r>
          </a:p>
        </p:txBody>
      </p:sp>
      <p:pic>
        <p:nvPicPr>
          <p:cNvPr id="4" name="Imagem 3">
            <a:extLst>
              <a:ext uri="{FF2B5EF4-FFF2-40B4-BE49-F238E27FC236}">
                <a16:creationId xmlns:a16="http://schemas.microsoft.com/office/drawing/2014/main" id="{C1060622-DF4E-73E7-7D10-5913CDB01A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6306" y="6091805"/>
            <a:ext cx="5372101" cy="3928598"/>
          </a:xfrm>
          <a:prstGeom prst="rect">
            <a:avLst/>
          </a:prstGeom>
          <a:noFill/>
          <a:ln>
            <a:noFill/>
          </a:ln>
        </p:spPr>
      </p:pic>
      <p:pic>
        <p:nvPicPr>
          <p:cNvPr id="5" name="Imagem 4">
            <a:extLst>
              <a:ext uri="{FF2B5EF4-FFF2-40B4-BE49-F238E27FC236}">
                <a16:creationId xmlns:a16="http://schemas.microsoft.com/office/drawing/2014/main" id="{806BDFEA-EB77-A707-7B2B-0987C5CADC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9917" y="1895776"/>
            <a:ext cx="3647099" cy="5003165"/>
          </a:xfrm>
          <a:prstGeom prst="rect">
            <a:avLst/>
          </a:prstGeom>
          <a:noFill/>
          <a:ln>
            <a:noFill/>
          </a:ln>
        </p:spPr>
      </p:pic>
      <p:pic>
        <p:nvPicPr>
          <p:cNvPr id="7" name="Imagem 6">
            <a:extLst>
              <a:ext uri="{FF2B5EF4-FFF2-40B4-BE49-F238E27FC236}">
                <a16:creationId xmlns:a16="http://schemas.microsoft.com/office/drawing/2014/main" id="{169B8CAB-2228-B6AD-5D46-302D8F916D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85453" y="6377784"/>
            <a:ext cx="4856825" cy="3642619"/>
          </a:xfrm>
          <a:prstGeom prst="rect">
            <a:avLst/>
          </a:prstGeom>
          <a:noFill/>
          <a:ln>
            <a:noFill/>
          </a:ln>
        </p:spPr>
      </p:pic>
    </p:spTree>
    <p:extLst>
      <p:ext uri="{BB962C8B-B14F-4D97-AF65-F5344CB8AC3E}">
        <p14:creationId xmlns:p14="http://schemas.microsoft.com/office/powerpoint/2010/main" val="3939959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747C0-8C7B-E328-F99A-744A8BFA88F5}"/>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5A8E8C33-D04F-5062-4CF1-942CA49F24B5}"/>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DA7621F6-1A65-C8C9-98B3-8301E1260FB3}"/>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FA53F8F2-94DC-E7A9-CDD0-FC355B709745}"/>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3A717C74-540D-1E7A-FB69-5C40AB6FAA83}"/>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02F396CD-26DC-F737-7B05-C53879E4603E}"/>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pic>
        <p:nvPicPr>
          <p:cNvPr id="2" name="Imagem 1">
            <a:extLst>
              <a:ext uri="{FF2B5EF4-FFF2-40B4-BE49-F238E27FC236}">
                <a16:creationId xmlns:a16="http://schemas.microsoft.com/office/drawing/2014/main" id="{B50971F2-DF65-411A-BEAC-AA5368A1A880}"/>
              </a:ext>
            </a:extLst>
          </p:cNvPr>
          <p:cNvPicPr>
            <a:picLocks noChangeAspect="1"/>
          </p:cNvPicPr>
          <p:nvPr/>
        </p:nvPicPr>
        <p:blipFill>
          <a:blip r:embed="rId3"/>
          <a:stretch>
            <a:fillRect/>
          </a:stretch>
        </p:blipFill>
        <p:spPr>
          <a:xfrm>
            <a:off x="7836382" y="3183511"/>
            <a:ext cx="10141665" cy="6840000"/>
          </a:xfrm>
          <a:prstGeom prst="rect">
            <a:avLst/>
          </a:prstGeom>
        </p:spPr>
      </p:pic>
      <p:sp>
        <p:nvSpPr>
          <p:cNvPr id="3" name="CaixaDeTexto 2">
            <a:extLst>
              <a:ext uri="{FF2B5EF4-FFF2-40B4-BE49-F238E27FC236}">
                <a16:creationId xmlns:a16="http://schemas.microsoft.com/office/drawing/2014/main" id="{8D2E8A43-556F-05B0-EB94-8EDDE004262D}"/>
              </a:ext>
            </a:extLst>
          </p:cNvPr>
          <p:cNvSpPr txBox="1"/>
          <p:nvPr/>
        </p:nvSpPr>
        <p:spPr>
          <a:xfrm>
            <a:off x="179451" y="2045880"/>
            <a:ext cx="7808609" cy="1169551"/>
          </a:xfrm>
          <a:prstGeom prst="rect">
            <a:avLst/>
          </a:prstGeom>
          <a:noFill/>
        </p:spPr>
        <p:txBody>
          <a:bodyPr wrap="square" rtlCol="0">
            <a:spAutoFit/>
          </a:bodyPr>
          <a:lstStyle/>
          <a:p>
            <a:r>
              <a:rPr lang="pt-BR" sz="7000" b="1" dirty="0"/>
              <a:t>OUTUBRO ROSA</a:t>
            </a:r>
          </a:p>
        </p:txBody>
      </p:sp>
      <p:sp>
        <p:nvSpPr>
          <p:cNvPr id="4" name="CaixaDeTexto 3">
            <a:extLst>
              <a:ext uri="{FF2B5EF4-FFF2-40B4-BE49-F238E27FC236}">
                <a16:creationId xmlns:a16="http://schemas.microsoft.com/office/drawing/2014/main" id="{B3F1327E-833C-7B1E-C5F7-BE43DAD14C8B}"/>
              </a:ext>
            </a:extLst>
          </p:cNvPr>
          <p:cNvSpPr txBox="1"/>
          <p:nvPr/>
        </p:nvSpPr>
        <p:spPr>
          <a:xfrm>
            <a:off x="300953" y="4439688"/>
            <a:ext cx="7399179" cy="3785652"/>
          </a:xfrm>
          <a:prstGeom prst="rect">
            <a:avLst/>
          </a:prstGeom>
          <a:noFill/>
        </p:spPr>
        <p:txBody>
          <a:bodyPr wrap="square" rtlCol="0">
            <a:spAutoFit/>
          </a:bodyPr>
          <a:lstStyle/>
          <a:p>
            <a:pPr algn="ctr"/>
            <a:r>
              <a:rPr lang="pt-BR" sz="6000" dirty="0"/>
              <a:t>Realização de </a:t>
            </a:r>
            <a:r>
              <a:rPr lang="pt-BR" sz="6000" b="1" dirty="0"/>
              <a:t>173 exames</a:t>
            </a:r>
            <a:r>
              <a:rPr lang="pt-BR" sz="6000" dirty="0"/>
              <a:t> de mamografia no mês 10/2024.</a:t>
            </a:r>
          </a:p>
        </p:txBody>
      </p:sp>
    </p:spTree>
    <p:extLst>
      <p:ext uri="{BB962C8B-B14F-4D97-AF65-F5344CB8AC3E}">
        <p14:creationId xmlns:p14="http://schemas.microsoft.com/office/powerpoint/2010/main" val="2091077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0E720-70C3-E83A-8FA5-7CB8A18D0984}"/>
            </a:ext>
          </a:extLst>
        </p:cNvPr>
        <p:cNvGrpSpPr/>
        <p:nvPr/>
      </p:nvGrpSpPr>
      <p:grpSpPr>
        <a:xfrm>
          <a:off x="0" y="0"/>
          <a:ext cx="0" cy="0"/>
          <a:chOff x="0" y="0"/>
          <a:chExt cx="0" cy="0"/>
        </a:xfrm>
      </p:grpSpPr>
      <p:pic>
        <p:nvPicPr>
          <p:cNvPr id="10" name="Imagem 9">
            <a:extLst>
              <a:ext uri="{FF2B5EF4-FFF2-40B4-BE49-F238E27FC236}">
                <a16:creationId xmlns:a16="http://schemas.microsoft.com/office/drawing/2014/main" id="{81E78917-0B4E-9CEF-015C-4D1109E368C1}"/>
              </a:ext>
            </a:extLst>
          </p:cNvPr>
          <p:cNvPicPr>
            <a:picLocks noChangeAspect="1"/>
          </p:cNvPicPr>
          <p:nvPr/>
        </p:nvPicPr>
        <p:blipFill>
          <a:blip r:embed="rId2" cstate="print">
            <a:extLst>
              <a:ext uri="{28A0092B-C50C-407E-A947-70E740481C1C}">
                <a14:useLocalDpi xmlns:a14="http://schemas.microsoft.com/office/drawing/2010/main" val="0"/>
              </a:ext>
            </a:extLst>
          </a:blip>
          <a:srcRect t="15463"/>
          <a:stretch/>
        </p:blipFill>
        <p:spPr bwMode="auto">
          <a:xfrm>
            <a:off x="10617398" y="1895776"/>
            <a:ext cx="6832833" cy="4331772"/>
          </a:xfrm>
          <a:prstGeom prst="rect">
            <a:avLst/>
          </a:prstGeom>
          <a:noFill/>
          <a:ln>
            <a:noFill/>
          </a:ln>
        </p:spPr>
      </p:pic>
      <p:sp>
        <p:nvSpPr>
          <p:cNvPr id="175" name="CustomShape 1">
            <a:extLst>
              <a:ext uri="{FF2B5EF4-FFF2-40B4-BE49-F238E27FC236}">
                <a16:creationId xmlns:a16="http://schemas.microsoft.com/office/drawing/2014/main" id="{2A2686B9-35C7-F4AE-2D6E-D4BDB2DCA541}"/>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67D8D2A0-77DE-4152-EF98-70FEC12139F9}"/>
              </a:ext>
            </a:extLst>
          </p:cNvPr>
          <p:cNvPicPr/>
          <p:nvPr/>
        </p:nvPicPr>
        <p:blipFill>
          <a:blip r:embed="rId3"/>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356260C1-2887-CFDC-D33F-7BD6E935505E}"/>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774F33EE-C87C-3499-202D-2A2B6574D0A9}"/>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AF0F40E6-4318-F889-E51A-F6B2CA6D1A97}"/>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5D45637A-D85C-1795-9A3C-0B72F1E7BA32}"/>
              </a:ext>
            </a:extLst>
          </p:cNvPr>
          <p:cNvSpPr txBox="1"/>
          <p:nvPr/>
        </p:nvSpPr>
        <p:spPr>
          <a:xfrm>
            <a:off x="372108" y="2053977"/>
            <a:ext cx="10245290" cy="3539430"/>
          </a:xfrm>
          <a:prstGeom prst="rect">
            <a:avLst/>
          </a:prstGeom>
          <a:noFill/>
        </p:spPr>
        <p:txBody>
          <a:bodyPr wrap="square" rtlCol="0">
            <a:spAutoFit/>
          </a:bodyPr>
          <a:lstStyle/>
          <a:p>
            <a:r>
              <a:rPr lang="pt-BR" sz="5000" b="1" dirty="0"/>
              <a:t>Treinamento da brigada de incêndio da Farmácia Central</a:t>
            </a:r>
          </a:p>
          <a:p>
            <a:endParaRPr lang="pt-BR" sz="5000" dirty="0"/>
          </a:p>
          <a:p>
            <a:r>
              <a:rPr lang="pt-BR" sz="3700" b="1" dirty="0"/>
              <a:t>07</a:t>
            </a:r>
            <a:r>
              <a:rPr lang="pt-BR" sz="3700" dirty="0"/>
              <a:t> funcionários participaram do treinamento em 30 de novembro de 2024</a:t>
            </a:r>
          </a:p>
        </p:txBody>
      </p:sp>
      <p:pic>
        <p:nvPicPr>
          <p:cNvPr id="2" name="Imagem 1">
            <a:extLst>
              <a:ext uri="{FF2B5EF4-FFF2-40B4-BE49-F238E27FC236}">
                <a16:creationId xmlns:a16="http://schemas.microsoft.com/office/drawing/2014/main" id="{DB142087-9620-18B2-87B2-53E5B18FE0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08" y="5933424"/>
            <a:ext cx="6401507" cy="3915011"/>
          </a:xfrm>
          <a:prstGeom prst="rect">
            <a:avLst/>
          </a:prstGeom>
          <a:noFill/>
          <a:ln>
            <a:noFill/>
          </a:ln>
        </p:spPr>
      </p:pic>
      <p:pic>
        <p:nvPicPr>
          <p:cNvPr id="8" name="Imagem 7">
            <a:extLst>
              <a:ext uri="{FF2B5EF4-FFF2-40B4-BE49-F238E27FC236}">
                <a16:creationId xmlns:a16="http://schemas.microsoft.com/office/drawing/2014/main" id="{CE73E75F-1D8A-B3BD-17BD-56A4B6C43B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320054" y="4675013"/>
            <a:ext cx="5586838" cy="5459738"/>
          </a:xfrm>
          <a:prstGeom prst="rect">
            <a:avLst/>
          </a:prstGeom>
          <a:noFill/>
          <a:ln>
            <a:noFill/>
          </a:ln>
        </p:spPr>
      </p:pic>
      <p:pic>
        <p:nvPicPr>
          <p:cNvPr id="11" name="Imagem 10">
            <a:extLst>
              <a:ext uri="{FF2B5EF4-FFF2-40B4-BE49-F238E27FC236}">
                <a16:creationId xmlns:a16="http://schemas.microsoft.com/office/drawing/2014/main" id="{81EFC554-F00A-944A-4939-7F2001053FC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3217" y="5789377"/>
            <a:ext cx="5586837" cy="4203103"/>
          </a:xfrm>
          <a:prstGeom prst="rect">
            <a:avLst/>
          </a:prstGeom>
          <a:noFill/>
          <a:ln>
            <a:noFill/>
          </a:ln>
        </p:spPr>
      </p:pic>
    </p:spTree>
    <p:extLst>
      <p:ext uri="{BB962C8B-B14F-4D97-AF65-F5344CB8AC3E}">
        <p14:creationId xmlns:p14="http://schemas.microsoft.com/office/powerpoint/2010/main" val="3718952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F85A-CDB3-662B-E710-EA2CCA7DE6D7}"/>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B60DFFFB-8305-F9A3-00AA-0F7990003602}"/>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C6D1E803-E9E4-5A41-5ACF-949474DD3F4F}"/>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6F31C704-B532-C69E-3945-F7E83F641101}"/>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170D9277-A8E5-37CB-06F3-535518C41886}"/>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48FB733C-2A2B-814A-11B5-D348A1B1A78D}"/>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C2D82AFB-0CC6-AFB3-6BE4-7165748189DB}"/>
              </a:ext>
            </a:extLst>
          </p:cNvPr>
          <p:cNvSpPr txBox="1"/>
          <p:nvPr/>
        </p:nvSpPr>
        <p:spPr>
          <a:xfrm>
            <a:off x="12600" y="2053977"/>
            <a:ext cx="18271800" cy="861774"/>
          </a:xfrm>
          <a:prstGeom prst="rect">
            <a:avLst/>
          </a:prstGeom>
          <a:noFill/>
        </p:spPr>
        <p:txBody>
          <a:bodyPr wrap="square" rtlCol="0">
            <a:spAutoFit/>
          </a:bodyPr>
          <a:lstStyle/>
          <a:p>
            <a:pPr algn="ctr"/>
            <a:r>
              <a:rPr lang="pt-BR" sz="5000" b="1" dirty="0"/>
              <a:t>Vigilância Epidemiológica</a:t>
            </a:r>
          </a:p>
        </p:txBody>
      </p:sp>
      <p:graphicFrame>
        <p:nvGraphicFramePr>
          <p:cNvPr id="7" name="Tabela 6">
            <a:extLst>
              <a:ext uri="{FF2B5EF4-FFF2-40B4-BE49-F238E27FC236}">
                <a16:creationId xmlns:a16="http://schemas.microsoft.com/office/drawing/2014/main" id="{14443F2D-71EB-E4F6-E89B-66AC94CF41DF}"/>
              </a:ext>
            </a:extLst>
          </p:cNvPr>
          <p:cNvGraphicFramePr>
            <a:graphicFrameLocks noGrp="1"/>
          </p:cNvGraphicFramePr>
          <p:nvPr>
            <p:extLst>
              <p:ext uri="{D42A27DB-BD31-4B8C-83A1-F6EECF244321}">
                <p14:modId xmlns:p14="http://schemas.microsoft.com/office/powerpoint/2010/main" val="140634213"/>
              </p:ext>
            </p:extLst>
          </p:nvPr>
        </p:nvGraphicFramePr>
        <p:xfrm>
          <a:off x="340557" y="3122762"/>
          <a:ext cx="17597886" cy="7085810"/>
        </p:xfrm>
        <a:graphic>
          <a:graphicData uri="http://schemas.openxmlformats.org/drawingml/2006/table">
            <a:tbl>
              <a:tblPr firstRow="1" firstCol="1" bandRow="1">
                <a:tableStyleId>{5C22544A-7EE6-4342-B048-85BDC9FD1C3A}</a:tableStyleId>
              </a:tblPr>
              <a:tblGrid>
                <a:gridCol w="5865271">
                  <a:extLst>
                    <a:ext uri="{9D8B030D-6E8A-4147-A177-3AD203B41FA5}">
                      <a16:colId xmlns:a16="http://schemas.microsoft.com/office/drawing/2014/main" val="3085762858"/>
                    </a:ext>
                  </a:extLst>
                </a:gridCol>
                <a:gridCol w="5865271">
                  <a:extLst>
                    <a:ext uri="{9D8B030D-6E8A-4147-A177-3AD203B41FA5}">
                      <a16:colId xmlns:a16="http://schemas.microsoft.com/office/drawing/2014/main" val="1483648353"/>
                    </a:ext>
                  </a:extLst>
                </a:gridCol>
                <a:gridCol w="5867344">
                  <a:extLst>
                    <a:ext uri="{9D8B030D-6E8A-4147-A177-3AD203B41FA5}">
                      <a16:colId xmlns:a16="http://schemas.microsoft.com/office/drawing/2014/main" val="2876006731"/>
                    </a:ext>
                  </a:extLst>
                </a:gridCol>
              </a:tblGrid>
              <a:tr h="421522">
                <a:tc>
                  <a:txBody>
                    <a:bodyPr/>
                    <a:lstStyle/>
                    <a:p>
                      <a:pPr algn="ctr">
                        <a:lnSpc>
                          <a:spcPct val="150000"/>
                        </a:lnSpc>
                        <a:spcAft>
                          <a:spcPts val="800"/>
                        </a:spcAft>
                      </a:pPr>
                      <a:r>
                        <a:rPr lang="pt-BR" sz="2000" kern="0" dirty="0">
                          <a:effectLst/>
                        </a:rPr>
                        <a:t>AÇÃO</a:t>
                      </a:r>
                      <a:endParaRPr lang="pt-B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dirty="0">
                          <a:effectLst/>
                        </a:rPr>
                        <a:t>DATA DA INÍCIO</a:t>
                      </a:r>
                      <a:endParaRPr lang="pt-B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dirty="0">
                          <a:effectLst/>
                        </a:rPr>
                        <a:t>QUANTIDADE ATINGIDA</a:t>
                      </a:r>
                      <a:endParaRPr lang="pt-B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8679853"/>
                  </a:ext>
                </a:extLst>
              </a:tr>
              <a:tr h="1115920">
                <a:tc>
                  <a:txBody>
                    <a:bodyPr/>
                    <a:lstStyle/>
                    <a:p>
                      <a:pPr>
                        <a:lnSpc>
                          <a:spcPct val="150000"/>
                        </a:lnSpc>
                        <a:spcAft>
                          <a:spcPts val="800"/>
                        </a:spcAft>
                      </a:pPr>
                      <a:r>
                        <a:rPr lang="pt-BR" sz="2000" kern="0" dirty="0">
                          <a:effectLst/>
                        </a:rPr>
                        <a:t>Monitoramento dos agravos de notificação compulsório  </a:t>
                      </a:r>
                      <a:endParaRPr lang="pt-BR" sz="2000" kern="100" dirty="0">
                        <a:effectLst/>
                      </a:endParaRPr>
                    </a:p>
                    <a:p>
                      <a:pPr>
                        <a:lnSpc>
                          <a:spcPct val="150000"/>
                        </a:lnSpc>
                        <a:spcAft>
                          <a:spcPts val="800"/>
                        </a:spcAft>
                      </a:pPr>
                      <a:r>
                        <a:rPr lang="pt-BR" sz="2000" kern="0" dirty="0">
                          <a:effectLst/>
                        </a:rPr>
                        <a:t> </a:t>
                      </a:r>
                      <a:endParaRPr lang="pt-B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Contínuo</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254649"/>
                  </a:ext>
                </a:extLst>
              </a:tr>
              <a:tr h="798817">
                <a:tc>
                  <a:txBody>
                    <a:bodyPr/>
                    <a:lstStyle/>
                    <a:p>
                      <a:pPr>
                        <a:lnSpc>
                          <a:spcPct val="150000"/>
                        </a:lnSpc>
                        <a:spcAft>
                          <a:spcPts val="800"/>
                        </a:spcAft>
                      </a:pPr>
                      <a:r>
                        <a:rPr lang="pt-BR" sz="2000" kern="0">
                          <a:effectLst/>
                        </a:rPr>
                        <a:t>Campanha de vacinação contra a influenza </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25/03/2024</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14.613 doses aplicadas</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4690792"/>
                  </a:ext>
                </a:extLst>
              </a:tr>
              <a:tr h="798817">
                <a:tc>
                  <a:txBody>
                    <a:bodyPr/>
                    <a:lstStyle/>
                    <a:p>
                      <a:pPr>
                        <a:lnSpc>
                          <a:spcPct val="150000"/>
                        </a:lnSpc>
                        <a:spcAft>
                          <a:spcPts val="800"/>
                        </a:spcAft>
                      </a:pPr>
                      <a:r>
                        <a:rPr lang="pt-BR" sz="2000" kern="0">
                          <a:effectLst/>
                        </a:rPr>
                        <a:t>Campanha nacional de vacinação contra a Pólio</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Maio/2024</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853 doses aplicadas</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1087212"/>
                  </a:ext>
                </a:extLst>
              </a:tr>
              <a:tr h="839734">
                <a:tc>
                  <a:txBody>
                    <a:bodyPr/>
                    <a:lstStyle/>
                    <a:p>
                      <a:pPr>
                        <a:lnSpc>
                          <a:spcPct val="150000"/>
                        </a:lnSpc>
                        <a:spcAft>
                          <a:spcPts val="800"/>
                        </a:spcAft>
                      </a:pPr>
                      <a:r>
                        <a:rPr lang="pt-BR" sz="2000" kern="0">
                          <a:effectLst/>
                        </a:rPr>
                        <a:t>Campanha Municipal de Multivacinação</a:t>
                      </a:r>
                      <a:endParaRPr lang="pt-BR" sz="2000" kern="100">
                        <a:effectLst/>
                      </a:endParaRPr>
                    </a:p>
                    <a:p>
                      <a:pPr>
                        <a:lnSpc>
                          <a:spcPct val="150000"/>
                        </a:lnSpc>
                        <a:spcAft>
                          <a:spcPts val="800"/>
                        </a:spcAft>
                      </a:pPr>
                      <a:r>
                        <a:rPr lang="pt-BR" sz="2000" kern="0">
                          <a:effectLst/>
                        </a:rPr>
                        <a:t> </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08/06/2024</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1.074 doses aplicadas de vacinas.</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6928535"/>
                  </a:ext>
                </a:extLst>
              </a:tr>
              <a:tr h="1351190">
                <a:tc>
                  <a:txBody>
                    <a:bodyPr/>
                    <a:lstStyle/>
                    <a:p>
                      <a:pPr>
                        <a:lnSpc>
                          <a:spcPct val="150000"/>
                        </a:lnSpc>
                        <a:spcAft>
                          <a:spcPts val="800"/>
                        </a:spcAft>
                      </a:pPr>
                      <a:r>
                        <a:rPr lang="pt-BR" sz="2000" kern="0">
                          <a:effectLst/>
                        </a:rPr>
                        <a:t>Monitoramento das estratégias de vacinação contra a poliomielite e o sarampo. </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Agosto/2024</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124 carteiras de vacinas avaliadas</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3671449"/>
                  </a:ext>
                </a:extLst>
              </a:tr>
              <a:tr h="1075003">
                <a:tc>
                  <a:txBody>
                    <a:bodyPr/>
                    <a:lstStyle/>
                    <a:p>
                      <a:pPr>
                        <a:lnSpc>
                          <a:spcPct val="150000"/>
                        </a:lnSpc>
                        <a:spcAft>
                          <a:spcPts val="800"/>
                        </a:spcAft>
                      </a:pPr>
                      <a:r>
                        <a:rPr lang="pt-BR" sz="2000" kern="0">
                          <a:effectLst/>
                        </a:rPr>
                        <a:t>Semana Fique Sabendo - Dezembro vermelho</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a:effectLst/>
                        </a:rPr>
                        <a:t>Dezembro/2024</a:t>
                      </a:r>
                      <a:endParaRPr lang="pt-B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pt-BR" sz="2000" kern="0" dirty="0">
                          <a:effectLst/>
                        </a:rPr>
                        <a:t>227 testes realizados para o diagnóstico precoce de HIV, VDRL, HEP B, HEP C</a:t>
                      </a:r>
                      <a:endParaRPr lang="pt-B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74162"/>
                  </a:ext>
                </a:extLst>
              </a:tr>
            </a:tbl>
          </a:graphicData>
        </a:graphic>
      </p:graphicFrame>
    </p:spTree>
    <p:extLst>
      <p:ext uri="{BB962C8B-B14F-4D97-AF65-F5344CB8AC3E}">
        <p14:creationId xmlns:p14="http://schemas.microsoft.com/office/powerpoint/2010/main" val="216432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solidFill>
        </p:spPr>
        <p:txBody>
          <a:bodyPr/>
          <a:lstStyle/>
          <a:p>
            <a:pPr algn="ctr"/>
            <a:r>
              <a:rPr lang="pt-BR" dirty="0">
                <a:solidFill>
                  <a:schemeClr val="bg1"/>
                </a:solidFill>
              </a:rPr>
              <a:t>Identificação</a:t>
            </a:r>
          </a:p>
        </p:txBody>
      </p:sp>
      <p:sp>
        <p:nvSpPr>
          <p:cNvPr id="3" name="Subtítulo 2"/>
          <p:cNvSpPr>
            <a:spLocks noGrp="1"/>
          </p:cNvSpPr>
          <p:nvPr>
            <p:ph type="subTitle"/>
          </p:nvPr>
        </p:nvSpPr>
        <p:spPr>
          <a:xfrm>
            <a:off x="914399" y="2433710"/>
            <a:ext cx="16698351" cy="7160456"/>
          </a:xfrm>
        </p:spPr>
        <p:txBody>
          <a:bodyPr/>
          <a:lstStyle/>
          <a:p>
            <a:pPr marL="0" indent="0" algn="ctr">
              <a:buNone/>
            </a:pPr>
            <a:r>
              <a:rPr lang="pt-BR" sz="4000" dirty="0">
                <a:solidFill>
                  <a:schemeClr val="tx2"/>
                </a:solidFill>
              </a:rPr>
              <a:t>CONSELHO MUNICIPAL DE SAÚDE</a:t>
            </a:r>
          </a:p>
          <a:p>
            <a:endParaRPr lang="pt-BR" dirty="0"/>
          </a:p>
          <a:p>
            <a:r>
              <a:rPr lang="pt-BR" sz="2800" dirty="0">
                <a:latin typeface="+mn-lt"/>
              </a:rPr>
              <a:t>Lei do Conselho Municipal de Saúde: nº 643 de 13/03/1991, alterada pela leis nº 1.022 de 20/02/1998</a:t>
            </a:r>
          </a:p>
          <a:p>
            <a:endParaRPr lang="pt-BR" sz="2800" dirty="0">
              <a:latin typeface="+mn-lt"/>
            </a:endParaRPr>
          </a:p>
          <a:p>
            <a:r>
              <a:rPr lang="pt-BR" sz="2800" dirty="0">
                <a:latin typeface="+mn-lt"/>
              </a:rPr>
              <a:t>Regimento Interno – Decreto nº 3.722 de 07/2/2024</a:t>
            </a:r>
          </a:p>
          <a:p>
            <a:endParaRPr lang="pt-BR" sz="2800" dirty="0">
              <a:latin typeface="+mn-lt"/>
            </a:endParaRPr>
          </a:p>
          <a:p>
            <a:r>
              <a:rPr lang="pt-BR" sz="2800" dirty="0">
                <a:latin typeface="+mn-lt"/>
              </a:rPr>
              <a:t>Presidente do Conselho: Mafalda M. M. P. C. Ramos </a:t>
            </a:r>
          </a:p>
          <a:p>
            <a:endParaRPr lang="pt-BR" sz="2800" dirty="0">
              <a:latin typeface="+mn-lt"/>
            </a:endParaRPr>
          </a:p>
          <a:p>
            <a:pPr>
              <a:lnSpc>
                <a:spcPct val="150000"/>
              </a:lnSpc>
            </a:pPr>
            <a:endParaRPr lang="pt-BR" sz="2800" dirty="0">
              <a:latin typeface="+mn-lt"/>
            </a:endParaRPr>
          </a:p>
          <a:p>
            <a:pPr>
              <a:lnSpc>
                <a:spcPct val="150000"/>
              </a:lnSpc>
            </a:pPr>
            <a:r>
              <a:rPr lang="pt-BR" sz="2800" dirty="0">
                <a:latin typeface="+mn-lt"/>
              </a:rPr>
              <a:t>Composição do Conselho Municipal de Saúde: </a:t>
            </a:r>
          </a:p>
          <a:p>
            <a:pPr marL="457200" indent="-457200">
              <a:lnSpc>
                <a:spcPct val="150000"/>
              </a:lnSpc>
              <a:buFont typeface="Arial" panose="020B0604020202020204" pitchFamily="34" charset="0"/>
              <a:buChar char="•"/>
            </a:pPr>
            <a:r>
              <a:rPr lang="pt-BR" sz="2800" dirty="0">
                <a:latin typeface="+mn-lt"/>
              </a:rPr>
              <a:t>Gestores / </a:t>
            </a:r>
            <a:r>
              <a:rPr lang="pt-BR" sz="2800" dirty="0"/>
              <a:t>Prestadores: 06 (25%)</a:t>
            </a:r>
            <a:endParaRPr lang="pt-BR" sz="2800" dirty="0">
              <a:latin typeface="+mn-lt"/>
            </a:endParaRPr>
          </a:p>
          <a:p>
            <a:pPr marL="457200" indent="-457200">
              <a:lnSpc>
                <a:spcPct val="150000"/>
              </a:lnSpc>
              <a:buFont typeface="Arial" panose="020B0604020202020204" pitchFamily="34" charset="0"/>
              <a:buChar char="•"/>
            </a:pPr>
            <a:r>
              <a:rPr lang="pt-BR" sz="2800" dirty="0">
                <a:latin typeface="+mn-lt"/>
              </a:rPr>
              <a:t>Funcionários: 06 (25%)</a:t>
            </a:r>
            <a:endParaRPr lang="pt-BR" sz="2800" dirty="0">
              <a:solidFill>
                <a:srgbClr val="FF0000"/>
              </a:solidFill>
              <a:latin typeface="+mn-lt"/>
            </a:endParaRPr>
          </a:p>
          <a:p>
            <a:pPr marL="457200" indent="-457200">
              <a:lnSpc>
                <a:spcPct val="150000"/>
              </a:lnSpc>
              <a:buFont typeface="Arial" panose="020B0604020202020204" pitchFamily="34" charset="0"/>
              <a:buChar char="•"/>
            </a:pPr>
            <a:r>
              <a:rPr lang="pt-BR" sz="2800" dirty="0">
                <a:latin typeface="+mn-lt"/>
              </a:rPr>
              <a:t>Usuários: 12 (50%)</a:t>
            </a:r>
            <a:endParaRPr lang="pt-BR" sz="2800" dirty="0">
              <a:solidFill>
                <a:srgbClr val="FF0000"/>
              </a:solidFill>
            </a:endParaRPr>
          </a:p>
          <a:p>
            <a:r>
              <a:rPr lang="pt-BR" dirty="0"/>
              <a:t> </a:t>
            </a:r>
            <a:endParaRPr lang="pt-BR" sz="2800" dirty="0">
              <a:latin typeface="+mn-lt"/>
            </a:endParaRPr>
          </a:p>
        </p:txBody>
      </p:sp>
    </p:spTree>
    <p:extLst>
      <p:ext uri="{BB962C8B-B14F-4D97-AF65-F5344CB8AC3E}">
        <p14:creationId xmlns:p14="http://schemas.microsoft.com/office/powerpoint/2010/main" val="2505814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45121-8CD5-AE51-B068-06791D270D55}"/>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B334B767-2989-FF51-9D47-34FA58AA5F89}"/>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00164792-F90E-9EB1-A869-83023F95125F}"/>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6233CADB-C4B0-C9F5-35F7-0FBE71F2E53E}"/>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75DDB3F3-31D7-99AA-E0C6-5322D162F967}"/>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2638DE16-BAB8-9F7E-553C-A7343D5562BC}"/>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8D897506-5EF2-4A85-25D8-6377DB4C7A2A}"/>
              </a:ext>
            </a:extLst>
          </p:cNvPr>
          <p:cNvSpPr txBox="1"/>
          <p:nvPr/>
        </p:nvSpPr>
        <p:spPr>
          <a:xfrm>
            <a:off x="372108" y="2053977"/>
            <a:ext cx="10245290" cy="2769989"/>
          </a:xfrm>
          <a:prstGeom prst="rect">
            <a:avLst/>
          </a:prstGeom>
          <a:noFill/>
        </p:spPr>
        <p:txBody>
          <a:bodyPr wrap="square" rtlCol="0">
            <a:spAutoFit/>
          </a:bodyPr>
          <a:lstStyle/>
          <a:p>
            <a:r>
              <a:rPr lang="pt-BR" sz="5000" b="1" dirty="0"/>
              <a:t>Campanha Setembro Amarelo</a:t>
            </a:r>
          </a:p>
          <a:p>
            <a:endParaRPr lang="pt-BR" sz="5000" dirty="0"/>
          </a:p>
          <a:p>
            <a:r>
              <a:rPr lang="pt-BR" sz="3700" dirty="0"/>
              <a:t>Realizada em setembro de 2024 com a participação de </a:t>
            </a:r>
            <a:r>
              <a:rPr lang="pt-BR" sz="3700" b="1" dirty="0"/>
              <a:t>20</a:t>
            </a:r>
            <a:r>
              <a:rPr lang="pt-BR" sz="3700" dirty="0"/>
              <a:t> pacientes</a:t>
            </a:r>
          </a:p>
        </p:txBody>
      </p:sp>
      <p:pic>
        <p:nvPicPr>
          <p:cNvPr id="4" name="Figura1">
            <a:extLst>
              <a:ext uri="{FF2B5EF4-FFF2-40B4-BE49-F238E27FC236}">
                <a16:creationId xmlns:a16="http://schemas.microsoft.com/office/drawing/2014/main" id="{067F5444-31B9-B600-6681-1308E3FE1F0D}"/>
              </a:ext>
            </a:extLst>
          </p:cNvPr>
          <p:cNvPicPr>
            <a:picLocks noChangeAspect="1"/>
          </p:cNvPicPr>
          <p:nvPr/>
        </p:nvPicPr>
        <p:blipFill>
          <a:blip r:embed="rId3"/>
          <a:stretch>
            <a:fillRect/>
          </a:stretch>
        </p:blipFill>
        <p:spPr bwMode="auto">
          <a:xfrm>
            <a:off x="10158265" y="2548925"/>
            <a:ext cx="7757627" cy="7570981"/>
          </a:xfrm>
          <a:prstGeom prst="rect">
            <a:avLst/>
          </a:prstGeom>
        </p:spPr>
      </p:pic>
      <p:pic>
        <p:nvPicPr>
          <p:cNvPr id="3074" name="Picture 2" descr="Entenda a importância do Setembro Amarelo">
            <a:extLst>
              <a:ext uri="{FF2B5EF4-FFF2-40B4-BE49-F238E27FC236}">
                <a16:creationId xmlns:a16="http://schemas.microsoft.com/office/drawing/2014/main" id="{20356109-91EB-9162-2D99-DC9FE8A2C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394" y="5286600"/>
            <a:ext cx="6987195" cy="465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95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1FF15-BD83-922F-6975-D14DF18A674D}"/>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6AC10618-8EDD-7C8D-C530-5DDC7C793A9B}"/>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40ADF18B-C4A5-7930-C210-EF24E1688EBE}"/>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1C45596B-EB3C-5D2D-79D0-05E95939A588}"/>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5AA82B44-4110-CF03-D7ED-A12B360FF0C5}"/>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C6EDE235-FEAA-844F-5EC5-543085F21866}"/>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34D33A88-ECC3-1D2C-F703-EF02E5021278}"/>
              </a:ext>
            </a:extLst>
          </p:cNvPr>
          <p:cNvSpPr txBox="1"/>
          <p:nvPr/>
        </p:nvSpPr>
        <p:spPr>
          <a:xfrm>
            <a:off x="372108" y="2053977"/>
            <a:ext cx="9884412" cy="3539430"/>
          </a:xfrm>
          <a:prstGeom prst="rect">
            <a:avLst/>
          </a:prstGeom>
          <a:noFill/>
        </p:spPr>
        <p:txBody>
          <a:bodyPr wrap="square" rtlCol="0">
            <a:spAutoFit/>
          </a:bodyPr>
          <a:lstStyle/>
          <a:p>
            <a:r>
              <a:rPr lang="pt-BR" sz="5000" b="1" dirty="0"/>
              <a:t>Campanha Setembro Amarelo</a:t>
            </a:r>
          </a:p>
          <a:p>
            <a:r>
              <a:rPr lang="pt-BR" sz="5000" b="1" dirty="0"/>
              <a:t>"Cuidando de quem cuida"</a:t>
            </a:r>
          </a:p>
          <a:p>
            <a:endParaRPr lang="pt-BR" sz="5000" dirty="0"/>
          </a:p>
          <a:p>
            <a:r>
              <a:rPr lang="pt-BR" sz="3700" dirty="0"/>
              <a:t>Ação de promoção e cuidados em </a:t>
            </a:r>
          </a:p>
          <a:p>
            <a:r>
              <a:rPr lang="pt-BR" sz="3700" dirty="0"/>
              <a:t>saúde mental e bem-estar do servidor</a:t>
            </a:r>
          </a:p>
        </p:txBody>
      </p:sp>
      <p:pic>
        <p:nvPicPr>
          <p:cNvPr id="5" name="Imagem 4">
            <a:extLst>
              <a:ext uri="{FF2B5EF4-FFF2-40B4-BE49-F238E27FC236}">
                <a16:creationId xmlns:a16="http://schemas.microsoft.com/office/drawing/2014/main" id="{E488258F-67AA-9956-D4E2-076DCC724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720" y="3104820"/>
            <a:ext cx="8640000" cy="6480000"/>
          </a:xfrm>
          <a:prstGeom prst="rect">
            <a:avLst/>
          </a:prstGeom>
        </p:spPr>
      </p:pic>
      <p:pic>
        <p:nvPicPr>
          <p:cNvPr id="8" name="Imagem 7">
            <a:extLst>
              <a:ext uri="{FF2B5EF4-FFF2-40B4-BE49-F238E27FC236}">
                <a16:creationId xmlns:a16="http://schemas.microsoft.com/office/drawing/2014/main" id="{A0E44FA2-0A31-29E2-2B42-9F979CDA0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5916324"/>
            <a:ext cx="5280000" cy="3960000"/>
          </a:xfrm>
          <a:prstGeom prst="rect">
            <a:avLst/>
          </a:prstGeom>
        </p:spPr>
      </p:pic>
    </p:spTree>
    <p:extLst>
      <p:ext uri="{BB962C8B-B14F-4D97-AF65-F5344CB8AC3E}">
        <p14:creationId xmlns:p14="http://schemas.microsoft.com/office/powerpoint/2010/main" val="1250709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B68C2-9029-DA44-E41D-E945C7F23907}"/>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7E69C6DE-2B76-8C49-521C-DC279D909906}"/>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2E1DDC52-21DC-3E73-EEF8-7F76D1978FF9}"/>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B4FA58B0-2DC3-2917-2595-E8A50A8EF198}"/>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0BB0326C-1BAB-487A-A5EC-A0B714BDF7E1}"/>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DE21EA7E-5176-577D-4FA1-23A3E2146670}"/>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708E0FA1-2D11-E219-F1E9-76841593BF1B}"/>
              </a:ext>
            </a:extLst>
          </p:cNvPr>
          <p:cNvSpPr txBox="1"/>
          <p:nvPr/>
        </p:nvSpPr>
        <p:spPr>
          <a:xfrm>
            <a:off x="376608" y="3016351"/>
            <a:ext cx="8771892" cy="5786199"/>
          </a:xfrm>
          <a:prstGeom prst="rect">
            <a:avLst/>
          </a:prstGeom>
          <a:noFill/>
        </p:spPr>
        <p:txBody>
          <a:bodyPr wrap="square" rtlCol="0">
            <a:spAutoFit/>
          </a:bodyPr>
          <a:lstStyle/>
          <a:p>
            <a:pPr algn="ctr"/>
            <a:r>
              <a:rPr lang="pt-BR" sz="6000" b="1" dirty="0"/>
              <a:t>1º Congresso Brasileiro de Reiki</a:t>
            </a:r>
          </a:p>
          <a:p>
            <a:endParaRPr lang="pt-BR" sz="5000" dirty="0"/>
          </a:p>
          <a:p>
            <a:pPr algn="ctr"/>
            <a:r>
              <a:rPr lang="pt-BR" sz="5000" dirty="0"/>
              <a:t>Apresentação de Experiências Exitosas no </a:t>
            </a:r>
          </a:p>
          <a:p>
            <a:pPr algn="ctr"/>
            <a:r>
              <a:rPr lang="pt-BR" sz="5000" dirty="0"/>
              <a:t>Congresso realizado nos dias 21/09 e 22/09. </a:t>
            </a:r>
          </a:p>
        </p:txBody>
      </p:sp>
      <p:pic>
        <p:nvPicPr>
          <p:cNvPr id="2" name="Figura4">
            <a:extLst>
              <a:ext uri="{FF2B5EF4-FFF2-40B4-BE49-F238E27FC236}">
                <a16:creationId xmlns:a16="http://schemas.microsoft.com/office/drawing/2014/main" id="{7728A4F2-36CE-165D-B5FE-0B9B79C13CE1}"/>
              </a:ext>
            </a:extLst>
          </p:cNvPr>
          <p:cNvPicPr>
            <a:picLocks noChangeAspect="1"/>
          </p:cNvPicPr>
          <p:nvPr/>
        </p:nvPicPr>
        <p:blipFill>
          <a:blip r:embed="rId3"/>
          <a:stretch>
            <a:fillRect/>
          </a:stretch>
        </p:blipFill>
        <p:spPr bwMode="auto">
          <a:xfrm>
            <a:off x="9287280" y="2270160"/>
            <a:ext cx="8230358" cy="7278582"/>
          </a:xfrm>
          <a:prstGeom prst="rect">
            <a:avLst/>
          </a:prstGeom>
        </p:spPr>
      </p:pic>
    </p:spTree>
    <p:extLst>
      <p:ext uri="{BB962C8B-B14F-4D97-AF65-F5344CB8AC3E}">
        <p14:creationId xmlns:p14="http://schemas.microsoft.com/office/powerpoint/2010/main" val="900220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B18FE-E887-891B-E43D-0518D363684C}"/>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1975F9DC-1A09-AF6C-2B41-0B4577234791}"/>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C7384ACA-5E5D-9C05-3DD9-042B9FF38689}"/>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6F5A580C-B25E-4E52-45D6-A80EFB45E415}"/>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55D22C00-BABA-39E8-DFEE-9F956DEB2B0F}"/>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336DACF1-6D23-5B51-8E3F-2AEF43A99AA9}"/>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EE583ACE-262C-26E4-E338-68ACAF798674}"/>
              </a:ext>
            </a:extLst>
          </p:cNvPr>
          <p:cNvSpPr txBox="1"/>
          <p:nvPr/>
        </p:nvSpPr>
        <p:spPr>
          <a:xfrm>
            <a:off x="376608" y="3016351"/>
            <a:ext cx="8771892" cy="4247317"/>
          </a:xfrm>
          <a:prstGeom prst="rect">
            <a:avLst/>
          </a:prstGeom>
          <a:noFill/>
        </p:spPr>
        <p:txBody>
          <a:bodyPr wrap="square" rtlCol="0">
            <a:spAutoFit/>
          </a:bodyPr>
          <a:lstStyle/>
          <a:p>
            <a:pPr algn="ctr"/>
            <a:r>
              <a:rPr lang="pt-BR" sz="6000" b="1" dirty="0"/>
              <a:t>Simpósio de PICS – COREN</a:t>
            </a:r>
          </a:p>
          <a:p>
            <a:pPr algn="ctr"/>
            <a:endParaRPr lang="pt-BR" sz="5000" dirty="0"/>
          </a:p>
          <a:p>
            <a:pPr algn="ctr"/>
            <a:r>
              <a:rPr lang="pt-BR" sz="5000" dirty="0"/>
              <a:t>Participação no Simpósio realizado em 29/11/2024.</a:t>
            </a:r>
          </a:p>
        </p:txBody>
      </p:sp>
      <p:pic>
        <p:nvPicPr>
          <p:cNvPr id="4" name="Figura2">
            <a:extLst>
              <a:ext uri="{FF2B5EF4-FFF2-40B4-BE49-F238E27FC236}">
                <a16:creationId xmlns:a16="http://schemas.microsoft.com/office/drawing/2014/main" id="{640A9A00-7F81-DE11-C8FE-0F5B4B4D8587}"/>
              </a:ext>
            </a:extLst>
          </p:cNvPr>
          <p:cNvPicPr>
            <a:picLocks noChangeAspect="1"/>
          </p:cNvPicPr>
          <p:nvPr/>
        </p:nvPicPr>
        <p:blipFill>
          <a:blip r:embed="rId3"/>
          <a:stretch>
            <a:fillRect/>
          </a:stretch>
        </p:blipFill>
        <p:spPr bwMode="auto">
          <a:xfrm>
            <a:off x="10790610" y="1895776"/>
            <a:ext cx="6132091" cy="8147983"/>
          </a:xfrm>
          <a:prstGeom prst="rect">
            <a:avLst/>
          </a:prstGeom>
        </p:spPr>
      </p:pic>
    </p:spTree>
    <p:extLst>
      <p:ext uri="{BB962C8B-B14F-4D97-AF65-F5344CB8AC3E}">
        <p14:creationId xmlns:p14="http://schemas.microsoft.com/office/powerpoint/2010/main" val="42605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256EC-9D6A-C24D-6B41-1FBEF123FCED}"/>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048737A2-B205-FB76-8C32-0987FEA1F139}"/>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F04784F9-ADFB-7563-6172-644A854F748E}"/>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FDAEC780-89E6-260B-1900-AEDE02C79DCB}"/>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D97D6292-1CD0-8570-A1C4-AF3CEF7D9264}"/>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07529380-4F53-9CBE-9BB9-7684B81C7265}"/>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38AD55C8-A838-35FF-A930-4DC8B58E698F}"/>
              </a:ext>
            </a:extLst>
          </p:cNvPr>
          <p:cNvSpPr txBox="1"/>
          <p:nvPr/>
        </p:nvSpPr>
        <p:spPr>
          <a:xfrm>
            <a:off x="376608" y="2772511"/>
            <a:ext cx="8771892" cy="6093976"/>
          </a:xfrm>
          <a:prstGeom prst="rect">
            <a:avLst/>
          </a:prstGeom>
          <a:noFill/>
        </p:spPr>
        <p:txBody>
          <a:bodyPr wrap="square" rtlCol="0">
            <a:spAutoFit/>
          </a:bodyPr>
          <a:lstStyle/>
          <a:p>
            <a:pPr algn="ctr"/>
            <a:r>
              <a:rPr lang="pt-BR" sz="6000" b="1" dirty="0"/>
              <a:t>Curso: Desenvolvimento de Pessoas e Lideranças em Saúde.</a:t>
            </a:r>
            <a:endParaRPr lang="pt-BR" sz="5000" dirty="0"/>
          </a:p>
          <a:p>
            <a:pPr algn="ctr"/>
            <a:endParaRPr lang="pt-BR" sz="5000" dirty="0"/>
          </a:p>
          <a:p>
            <a:pPr algn="ctr"/>
            <a:r>
              <a:rPr lang="pt-BR" sz="5000" dirty="0"/>
              <a:t>Participação de 37 servidores divididos em duas turmas.</a:t>
            </a:r>
          </a:p>
        </p:txBody>
      </p:sp>
      <p:pic>
        <p:nvPicPr>
          <p:cNvPr id="5" name="Imagem 4">
            <a:extLst>
              <a:ext uri="{FF2B5EF4-FFF2-40B4-BE49-F238E27FC236}">
                <a16:creationId xmlns:a16="http://schemas.microsoft.com/office/drawing/2014/main" id="{3FCDF2D1-FD0B-1016-F368-C57E1B28E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2642" y="5528535"/>
            <a:ext cx="6240000" cy="4680000"/>
          </a:xfrm>
          <a:prstGeom prst="rect">
            <a:avLst/>
          </a:prstGeom>
        </p:spPr>
      </p:pic>
      <p:pic>
        <p:nvPicPr>
          <p:cNvPr id="8" name="Imagem 7">
            <a:extLst>
              <a:ext uri="{FF2B5EF4-FFF2-40B4-BE49-F238E27FC236}">
                <a16:creationId xmlns:a16="http://schemas.microsoft.com/office/drawing/2014/main" id="{D63B004C-E253-1AD0-420D-B7DD6B26C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720" y="1830134"/>
            <a:ext cx="6240000" cy="4680000"/>
          </a:xfrm>
          <a:prstGeom prst="rect">
            <a:avLst/>
          </a:prstGeom>
        </p:spPr>
      </p:pic>
    </p:spTree>
    <p:extLst>
      <p:ext uri="{BB962C8B-B14F-4D97-AF65-F5344CB8AC3E}">
        <p14:creationId xmlns:p14="http://schemas.microsoft.com/office/powerpoint/2010/main" val="2592119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9DC8E-4C4E-1C3D-F4CB-3BEAFC9BA199}"/>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E785910D-F6F2-CA4F-917E-4E7A18795E7A}"/>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BAF00E93-5CF2-B84B-B30F-DC92923D3F0A}"/>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E5D50305-96FF-1B3D-B872-592C3B1F0D47}"/>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2CEC7C07-FEF9-F803-20EF-E20DE822B321}"/>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72932439-6C41-7ED6-E62B-6996773E1806}"/>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02C458D7-132C-D635-FC2E-C4C62C92AACA}"/>
              </a:ext>
            </a:extLst>
          </p:cNvPr>
          <p:cNvSpPr txBox="1"/>
          <p:nvPr/>
        </p:nvSpPr>
        <p:spPr>
          <a:xfrm>
            <a:off x="222053" y="2270160"/>
            <a:ext cx="8771892" cy="7325082"/>
          </a:xfrm>
          <a:prstGeom prst="rect">
            <a:avLst/>
          </a:prstGeom>
          <a:noFill/>
        </p:spPr>
        <p:txBody>
          <a:bodyPr wrap="square" rtlCol="0">
            <a:spAutoFit/>
          </a:bodyPr>
          <a:lstStyle/>
          <a:p>
            <a:pPr algn="ctr"/>
            <a:r>
              <a:rPr lang="pt-BR" sz="6000" b="1" dirty="0"/>
              <a:t>Implantação do pré-natal de alto risco</a:t>
            </a:r>
            <a:endParaRPr lang="pt-BR" sz="5000" dirty="0"/>
          </a:p>
          <a:p>
            <a:pPr algn="ctr"/>
            <a:endParaRPr lang="pt-BR" sz="5000" dirty="0"/>
          </a:p>
          <a:p>
            <a:pPr algn="ctr"/>
            <a:r>
              <a:rPr lang="pt-BR" sz="5000" dirty="0"/>
              <a:t>Apresentação do Fluxo e lançamento do Protocolo de orientação PNAR. Entrega de um exemplar e os anexos (impressos) para cada UBS/USF.</a:t>
            </a:r>
          </a:p>
        </p:txBody>
      </p:sp>
      <p:pic>
        <p:nvPicPr>
          <p:cNvPr id="4" name="Imagem 3">
            <a:extLst>
              <a:ext uri="{FF2B5EF4-FFF2-40B4-BE49-F238E27FC236}">
                <a16:creationId xmlns:a16="http://schemas.microsoft.com/office/drawing/2014/main" id="{6C54C3B0-4DFE-F4C0-A26E-9662A1592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880" y="2013840"/>
            <a:ext cx="6262288" cy="4320000"/>
          </a:xfrm>
          <a:prstGeom prst="rect">
            <a:avLst/>
          </a:prstGeom>
        </p:spPr>
      </p:pic>
      <p:pic>
        <p:nvPicPr>
          <p:cNvPr id="9" name="Imagem 8">
            <a:extLst>
              <a:ext uri="{FF2B5EF4-FFF2-40B4-BE49-F238E27FC236}">
                <a16:creationId xmlns:a16="http://schemas.microsoft.com/office/drawing/2014/main" id="{A0981431-CED7-D390-709B-083525134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720" y="6548909"/>
            <a:ext cx="4871036" cy="3600000"/>
          </a:xfrm>
          <a:prstGeom prst="rect">
            <a:avLst/>
          </a:prstGeom>
        </p:spPr>
      </p:pic>
      <p:pic>
        <p:nvPicPr>
          <p:cNvPr id="10" name="Imagem 9">
            <a:extLst>
              <a:ext uri="{FF2B5EF4-FFF2-40B4-BE49-F238E27FC236}">
                <a16:creationId xmlns:a16="http://schemas.microsoft.com/office/drawing/2014/main" id="{6FCAA7F3-2E48-3E71-19CF-587E0AC23F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6800" y="6548909"/>
            <a:ext cx="4800000" cy="3600000"/>
          </a:xfrm>
          <a:prstGeom prst="rect">
            <a:avLst/>
          </a:prstGeom>
        </p:spPr>
      </p:pic>
    </p:spTree>
    <p:extLst>
      <p:ext uri="{BB962C8B-B14F-4D97-AF65-F5344CB8AC3E}">
        <p14:creationId xmlns:p14="http://schemas.microsoft.com/office/powerpoint/2010/main" val="1251835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DB105-9EDC-F972-4C51-5915977BBCCF}"/>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64F2E521-5C6A-F5BB-1522-85C87ACF3C38}"/>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E5A6E5EF-FA74-5B62-3DA5-9C7E827A5BC9}"/>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A5CD96EF-7E2D-4141-3B45-CD7E8D491BB7}"/>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0F71997A-9E01-0399-A4C6-5C1C1CD6B3A4}"/>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938B2812-2709-5300-47CA-C742690B0E18}"/>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A87FC319-47C2-204E-C86C-A348F2C2DCF8}"/>
              </a:ext>
            </a:extLst>
          </p:cNvPr>
          <p:cNvSpPr txBox="1"/>
          <p:nvPr/>
        </p:nvSpPr>
        <p:spPr>
          <a:xfrm>
            <a:off x="264769" y="2919874"/>
            <a:ext cx="8771892" cy="6555641"/>
          </a:xfrm>
          <a:prstGeom prst="rect">
            <a:avLst/>
          </a:prstGeom>
          <a:noFill/>
        </p:spPr>
        <p:txBody>
          <a:bodyPr wrap="square" rtlCol="0">
            <a:spAutoFit/>
          </a:bodyPr>
          <a:lstStyle/>
          <a:p>
            <a:pPr algn="ctr"/>
            <a:r>
              <a:rPr lang="pt-BR" sz="6000" b="1" dirty="0"/>
              <a:t>Encontro com ACS: </a:t>
            </a:r>
          </a:p>
          <a:p>
            <a:pPr algn="ctr"/>
            <a:endParaRPr lang="pt-BR" sz="6000" b="1" dirty="0"/>
          </a:p>
          <a:p>
            <a:pPr algn="ctr"/>
            <a:r>
              <a:rPr lang="pt-BR" sz="6000" dirty="0"/>
              <a:t>Promoção de saúde, prevenção de riscos e </a:t>
            </a:r>
            <a:r>
              <a:rPr lang="pt-BR" sz="6000" b="1" dirty="0"/>
              <a:t>cuidados às mulheres </a:t>
            </a:r>
            <a:r>
              <a:rPr lang="pt-BR" sz="6000" dirty="0"/>
              <a:t>na comunidade sob seus cuidados.</a:t>
            </a:r>
            <a:endParaRPr lang="pt-BR" sz="5000" dirty="0"/>
          </a:p>
        </p:txBody>
      </p:sp>
      <p:pic>
        <p:nvPicPr>
          <p:cNvPr id="5" name="Imagem 4">
            <a:extLst>
              <a:ext uri="{FF2B5EF4-FFF2-40B4-BE49-F238E27FC236}">
                <a16:creationId xmlns:a16="http://schemas.microsoft.com/office/drawing/2014/main" id="{99515281-E44B-CFF0-34AC-351B040D6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602" y="1911076"/>
            <a:ext cx="7200000" cy="5400000"/>
          </a:xfrm>
          <a:prstGeom prst="rect">
            <a:avLst/>
          </a:prstGeom>
        </p:spPr>
      </p:pic>
      <p:pic>
        <p:nvPicPr>
          <p:cNvPr id="8" name="Imagem 7">
            <a:extLst>
              <a:ext uri="{FF2B5EF4-FFF2-40B4-BE49-F238E27FC236}">
                <a16:creationId xmlns:a16="http://schemas.microsoft.com/office/drawing/2014/main" id="{C9C02D3B-C2FD-703F-AC22-E67024D18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5760" y="5433060"/>
            <a:ext cx="6240000" cy="4680000"/>
          </a:xfrm>
          <a:prstGeom prst="rect">
            <a:avLst/>
          </a:prstGeom>
        </p:spPr>
      </p:pic>
    </p:spTree>
    <p:extLst>
      <p:ext uri="{BB962C8B-B14F-4D97-AF65-F5344CB8AC3E}">
        <p14:creationId xmlns:p14="http://schemas.microsoft.com/office/powerpoint/2010/main" val="804327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7E02-F1F5-17B6-6663-126842F8F6F4}"/>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5AAA002A-0420-7BFC-6A96-F8B217224270}"/>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247A1870-938C-52CE-5E36-BDC5439E4072}"/>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65BAAE63-E942-5FC0-A0AA-DE9B295B9650}"/>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4701C488-D4D0-0494-4847-E4EE15F1B877}"/>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88F20E48-9514-7F3D-FE3D-E1C9CA3E6AED}"/>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3F1A8246-A744-E184-AD66-31C257A17A1B}"/>
              </a:ext>
            </a:extLst>
          </p:cNvPr>
          <p:cNvSpPr txBox="1"/>
          <p:nvPr/>
        </p:nvSpPr>
        <p:spPr>
          <a:xfrm>
            <a:off x="222053" y="2601885"/>
            <a:ext cx="8771892" cy="6863417"/>
          </a:xfrm>
          <a:prstGeom prst="rect">
            <a:avLst/>
          </a:prstGeom>
          <a:noFill/>
        </p:spPr>
        <p:txBody>
          <a:bodyPr wrap="square" rtlCol="0">
            <a:spAutoFit/>
          </a:bodyPr>
          <a:lstStyle/>
          <a:p>
            <a:pPr algn="ctr"/>
            <a:r>
              <a:rPr lang="pt-BR" sz="5000" b="1" dirty="0"/>
              <a:t>Palestras em empresas da região - </a:t>
            </a:r>
            <a:r>
              <a:rPr lang="pt-BR" sz="5000" b="1" dirty="0" err="1"/>
              <a:t>TexEquipamentos</a:t>
            </a:r>
            <a:r>
              <a:rPr lang="pt-BR" sz="5000" b="1" dirty="0"/>
              <a:t> e </a:t>
            </a:r>
            <a:r>
              <a:rPr lang="pt-BR" sz="5000" b="1" dirty="0" err="1"/>
              <a:t>Superm</a:t>
            </a:r>
            <a:r>
              <a:rPr lang="pt-BR" sz="5000" b="1" dirty="0"/>
              <a:t>. </a:t>
            </a:r>
            <a:r>
              <a:rPr lang="pt-BR" sz="5000" b="1" dirty="0" err="1"/>
              <a:t>Covabra</a:t>
            </a:r>
            <a:endParaRPr lang="pt-BR" sz="5000" dirty="0"/>
          </a:p>
          <a:p>
            <a:pPr algn="ctr"/>
            <a:endParaRPr lang="pt-BR" sz="5000" dirty="0"/>
          </a:p>
          <a:p>
            <a:pPr algn="ctr"/>
            <a:r>
              <a:rPr lang="pt-BR" sz="4000" dirty="0"/>
              <a:t>1: Cuidados com a saúde e o bem-estar no trabalho; 2: Ações de prevenção e Promoção à Saúde Mental; 3: Infecções Sexualmente Transmissíveis: informações e prevenção.</a:t>
            </a:r>
          </a:p>
        </p:txBody>
      </p:sp>
      <p:pic>
        <p:nvPicPr>
          <p:cNvPr id="5" name="Imagem 4">
            <a:extLst>
              <a:ext uri="{FF2B5EF4-FFF2-40B4-BE49-F238E27FC236}">
                <a16:creationId xmlns:a16="http://schemas.microsoft.com/office/drawing/2014/main" id="{929400DA-9255-F398-EB5D-13E57A1B9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057" y="4829055"/>
            <a:ext cx="7200000" cy="5400000"/>
          </a:xfrm>
          <a:prstGeom prst="rect">
            <a:avLst/>
          </a:prstGeom>
        </p:spPr>
      </p:pic>
      <p:pic>
        <p:nvPicPr>
          <p:cNvPr id="8" name="Imagem 7">
            <a:extLst>
              <a:ext uri="{FF2B5EF4-FFF2-40B4-BE49-F238E27FC236}">
                <a16:creationId xmlns:a16="http://schemas.microsoft.com/office/drawing/2014/main" id="{E699D91C-CB91-2FD2-C615-7D18ED1CF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9590" y="1895776"/>
            <a:ext cx="5760000" cy="4320000"/>
          </a:xfrm>
          <a:prstGeom prst="rect">
            <a:avLst/>
          </a:prstGeom>
        </p:spPr>
      </p:pic>
    </p:spTree>
    <p:extLst>
      <p:ext uri="{BB962C8B-B14F-4D97-AF65-F5344CB8AC3E}">
        <p14:creationId xmlns:p14="http://schemas.microsoft.com/office/powerpoint/2010/main" val="298246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64355-93AA-95AE-8031-0C00B2F3E916}"/>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AA3424BF-7F20-8EFE-8BEA-901728FB744E}"/>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4FB867C7-ACAE-E26D-2165-C8385DC75C4B}"/>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614CAC65-D9AA-230F-7243-C18C8F394B1F}"/>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9281AB28-C52F-B309-B25F-76CB238C1564}"/>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BCE48DFC-C063-7EF0-E252-AE534301CAE0}"/>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E923CB1B-3510-0C80-C168-D4DE97323563}"/>
              </a:ext>
            </a:extLst>
          </p:cNvPr>
          <p:cNvSpPr txBox="1"/>
          <p:nvPr/>
        </p:nvSpPr>
        <p:spPr>
          <a:xfrm>
            <a:off x="222053" y="2601885"/>
            <a:ext cx="8771892" cy="7017306"/>
          </a:xfrm>
          <a:prstGeom prst="rect">
            <a:avLst/>
          </a:prstGeom>
          <a:noFill/>
        </p:spPr>
        <p:txBody>
          <a:bodyPr wrap="square" rtlCol="0">
            <a:spAutoFit/>
          </a:bodyPr>
          <a:lstStyle/>
          <a:p>
            <a:pPr algn="ctr"/>
            <a:r>
              <a:rPr lang="pt-BR" sz="5000" b="1" dirty="0"/>
              <a:t>Capacitação da equipe para o atendimento pré-hospitalar nas UBS.</a:t>
            </a:r>
          </a:p>
          <a:p>
            <a:pPr algn="ctr"/>
            <a:endParaRPr lang="pt-BR" sz="5000" dirty="0"/>
          </a:p>
          <a:p>
            <a:pPr algn="ctr"/>
            <a:r>
              <a:rPr lang="pt-BR" sz="5000" dirty="0"/>
              <a:t>Atualização técnica para a qualificação do atendimento multiprofissional em situações de emergência na Rede de AB em Saúde.</a:t>
            </a:r>
            <a:endParaRPr lang="pt-BR" sz="4000" dirty="0"/>
          </a:p>
        </p:txBody>
      </p:sp>
      <p:pic>
        <p:nvPicPr>
          <p:cNvPr id="4" name="Imagem 3">
            <a:extLst>
              <a:ext uri="{FF2B5EF4-FFF2-40B4-BE49-F238E27FC236}">
                <a16:creationId xmlns:a16="http://schemas.microsoft.com/office/drawing/2014/main" id="{B44E8029-41AA-FA66-F054-F3394DC52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360" y="1895776"/>
            <a:ext cx="7680000" cy="5760000"/>
          </a:xfrm>
          <a:prstGeom prst="rect">
            <a:avLst/>
          </a:prstGeom>
        </p:spPr>
      </p:pic>
      <p:pic>
        <p:nvPicPr>
          <p:cNvPr id="9" name="Imagem 8">
            <a:extLst>
              <a:ext uri="{FF2B5EF4-FFF2-40B4-BE49-F238E27FC236}">
                <a16:creationId xmlns:a16="http://schemas.microsoft.com/office/drawing/2014/main" id="{A9483CBD-1A87-58C1-4497-8BD894D6B5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3360" y="6591224"/>
            <a:ext cx="4800000" cy="3600000"/>
          </a:xfrm>
          <a:prstGeom prst="rect">
            <a:avLst/>
          </a:prstGeom>
        </p:spPr>
      </p:pic>
    </p:spTree>
    <p:extLst>
      <p:ext uri="{BB962C8B-B14F-4D97-AF65-F5344CB8AC3E}">
        <p14:creationId xmlns:p14="http://schemas.microsoft.com/office/powerpoint/2010/main" val="263268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3462-824E-CFE2-0D39-28141FCA530B}"/>
            </a:ext>
          </a:extLst>
        </p:cNvPr>
        <p:cNvGrpSpPr/>
        <p:nvPr/>
      </p:nvGrpSpPr>
      <p:grpSpPr>
        <a:xfrm>
          <a:off x="0" y="0"/>
          <a:ext cx="0" cy="0"/>
          <a:chOff x="0" y="0"/>
          <a:chExt cx="0" cy="0"/>
        </a:xfrm>
      </p:grpSpPr>
      <p:sp>
        <p:nvSpPr>
          <p:cNvPr id="175" name="CustomShape 1">
            <a:extLst>
              <a:ext uri="{FF2B5EF4-FFF2-40B4-BE49-F238E27FC236}">
                <a16:creationId xmlns:a16="http://schemas.microsoft.com/office/drawing/2014/main" id="{C9416CDD-3001-0938-3AF2-57F09AC1D30F}"/>
              </a:ext>
            </a:extLst>
          </p:cNvPr>
          <p:cNvSpPr/>
          <p:nvPr/>
        </p:nvSpPr>
        <p:spPr>
          <a:xfrm>
            <a:off x="12600" y="0"/>
            <a:ext cx="18271800"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endParaRPr lang="pt-BR" dirty="0"/>
          </a:p>
        </p:txBody>
      </p:sp>
      <p:pic>
        <p:nvPicPr>
          <p:cNvPr id="176" name="Imagem 8">
            <a:extLst>
              <a:ext uri="{FF2B5EF4-FFF2-40B4-BE49-F238E27FC236}">
                <a16:creationId xmlns:a16="http://schemas.microsoft.com/office/drawing/2014/main" id="{52E318B5-48FC-5548-4BE7-60FBDE9CE927}"/>
              </a:ext>
            </a:extLst>
          </p:cNvPr>
          <p:cNvPicPr/>
          <p:nvPr/>
        </p:nvPicPr>
        <p:blipFill>
          <a:blip r:embed="rId2"/>
          <a:stretch/>
        </p:blipFill>
        <p:spPr>
          <a:xfrm>
            <a:off x="0" y="0"/>
            <a:ext cx="2241720" cy="2045880"/>
          </a:xfrm>
          <a:prstGeom prst="rect">
            <a:avLst/>
          </a:prstGeom>
          <a:ln w="0">
            <a:noFill/>
          </a:ln>
        </p:spPr>
      </p:pic>
      <p:sp>
        <p:nvSpPr>
          <p:cNvPr id="177" name="CustomShape 2">
            <a:extLst>
              <a:ext uri="{FF2B5EF4-FFF2-40B4-BE49-F238E27FC236}">
                <a16:creationId xmlns:a16="http://schemas.microsoft.com/office/drawing/2014/main" id="{D7749837-3451-C8A6-AC3F-6CD3D666D6B4}"/>
              </a:ext>
            </a:extLst>
          </p:cNvPr>
          <p:cNvSpPr/>
          <p:nvPr/>
        </p:nvSpPr>
        <p:spPr>
          <a:xfrm>
            <a:off x="4608000" y="556200"/>
            <a:ext cx="1118880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t-BR" sz="4500" b="1" spc="-1" dirty="0">
                <a:solidFill>
                  <a:srgbClr val="FFFFFF"/>
                </a:solidFill>
                <a:latin typeface="Arial"/>
              </a:rPr>
              <a:t>AÇÕES REALIZADAS </a:t>
            </a:r>
            <a:endParaRPr lang="pt-BR" sz="3300" b="0" strike="noStrike" spc="-1" dirty="0">
              <a:latin typeface="Arial"/>
            </a:endParaRPr>
          </a:p>
        </p:txBody>
      </p:sp>
      <p:sp>
        <p:nvSpPr>
          <p:cNvPr id="178" name="CustomShape 3">
            <a:extLst>
              <a:ext uri="{FF2B5EF4-FFF2-40B4-BE49-F238E27FC236}">
                <a16:creationId xmlns:a16="http://schemas.microsoft.com/office/drawing/2014/main" id="{FE0D0786-AA48-DA4F-E293-95560DA9AC4C}"/>
              </a:ext>
            </a:extLst>
          </p:cNvPr>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Retângulo 5">
            <a:extLst>
              <a:ext uri="{FF2B5EF4-FFF2-40B4-BE49-F238E27FC236}">
                <a16:creationId xmlns:a16="http://schemas.microsoft.com/office/drawing/2014/main" id="{076BC761-34B7-22FC-B6BA-FBEB3D5711CA}"/>
              </a:ext>
            </a:extLst>
          </p:cNvPr>
          <p:cNvSpPr/>
          <p:nvPr/>
        </p:nvSpPr>
        <p:spPr>
          <a:xfrm>
            <a:off x="908410" y="2938217"/>
            <a:ext cx="7399179" cy="1169551"/>
          </a:xfrm>
          <a:prstGeom prst="rect">
            <a:avLst/>
          </a:prstGeom>
        </p:spPr>
        <p:txBody>
          <a:bodyPr wrap="square">
            <a:spAutoFit/>
          </a:bodyPr>
          <a:lstStyle/>
          <a:p>
            <a:endParaRPr lang="pt-BR" sz="3500" dirty="0"/>
          </a:p>
          <a:p>
            <a:endParaRPr lang="pt-BR" sz="3500" dirty="0"/>
          </a:p>
        </p:txBody>
      </p:sp>
      <p:sp>
        <p:nvSpPr>
          <p:cNvPr id="3" name="CaixaDeTexto 2">
            <a:extLst>
              <a:ext uri="{FF2B5EF4-FFF2-40B4-BE49-F238E27FC236}">
                <a16:creationId xmlns:a16="http://schemas.microsoft.com/office/drawing/2014/main" id="{3E0D7721-0DA7-BDD3-3D74-CCB411410AD9}"/>
              </a:ext>
            </a:extLst>
          </p:cNvPr>
          <p:cNvSpPr txBox="1"/>
          <p:nvPr/>
        </p:nvSpPr>
        <p:spPr>
          <a:xfrm>
            <a:off x="222053" y="2601885"/>
            <a:ext cx="8771892" cy="6863417"/>
          </a:xfrm>
          <a:prstGeom prst="rect">
            <a:avLst/>
          </a:prstGeom>
          <a:noFill/>
        </p:spPr>
        <p:txBody>
          <a:bodyPr wrap="square" rtlCol="0">
            <a:spAutoFit/>
          </a:bodyPr>
          <a:lstStyle/>
          <a:p>
            <a:pPr algn="ctr"/>
            <a:r>
              <a:rPr lang="pt-BR" sz="5000" b="1" dirty="0"/>
              <a:t>Semana de Atenção à Gagueira e à Pessoa que Gagueja.</a:t>
            </a:r>
          </a:p>
          <a:p>
            <a:pPr algn="ctr"/>
            <a:endParaRPr lang="pt-BR" sz="5000" dirty="0"/>
          </a:p>
          <a:p>
            <a:pPr algn="ctr"/>
            <a:r>
              <a:rPr lang="pt-BR" sz="4000" dirty="0"/>
              <a:t>Roda de conversa com as fonoaudiólogas do ASM convidadas: Silmara Lopes, Isabela Souza e Gabriela Trevisan: Orientações para condutas e encaminhamentos de casos.</a:t>
            </a:r>
          </a:p>
        </p:txBody>
      </p:sp>
      <p:pic>
        <p:nvPicPr>
          <p:cNvPr id="5" name="Imagem 4">
            <a:extLst>
              <a:ext uri="{FF2B5EF4-FFF2-40B4-BE49-F238E27FC236}">
                <a16:creationId xmlns:a16="http://schemas.microsoft.com/office/drawing/2014/main" id="{366A0BFF-74B2-6506-71F5-83AA1E34A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612" y="2601885"/>
            <a:ext cx="8640000" cy="6480000"/>
          </a:xfrm>
          <a:prstGeom prst="rect">
            <a:avLst/>
          </a:prstGeom>
        </p:spPr>
      </p:pic>
    </p:spTree>
    <p:extLst>
      <p:ext uri="{BB962C8B-B14F-4D97-AF65-F5344CB8AC3E}">
        <p14:creationId xmlns:p14="http://schemas.microsoft.com/office/powerpoint/2010/main" val="297483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solidFill>
        </p:spPr>
        <p:txBody>
          <a:bodyPr/>
          <a:lstStyle/>
          <a:p>
            <a:pPr algn="ctr"/>
            <a:r>
              <a:rPr lang="pt-BR" dirty="0">
                <a:solidFill>
                  <a:schemeClr val="bg1"/>
                </a:solidFill>
              </a:rPr>
              <a:t>Dados Demográficos</a:t>
            </a:r>
          </a:p>
        </p:txBody>
      </p:sp>
      <p:sp>
        <p:nvSpPr>
          <p:cNvPr id="3" name="Subtítulo 2"/>
          <p:cNvSpPr>
            <a:spLocks noGrp="1"/>
          </p:cNvSpPr>
          <p:nvPr>
            <p:ph type="subTitle"/>
          </p:nvPr>
        </p:nvSpPr>
        <p:spPr>
          <a:xfrm>
            <a:off x="914399" y="2447778"/>
            <a:ext cx="16698351" cy="7160456"/>
          </a:xfrm>
        </p:spPr>
        <p:txBody>
          <a:bodyPr/>
          <a:lstStyle/>
          <a:p>
            <a:pPr algn="ctr"/>
            <a:endParaRPr lang="pt-BR" sz="2800" b="1" dirty="0">
              <a:latin typeface="+mn-lt"/>
            </a:endParaRPr>
          </a:p>
          <a:p>
            <a:pPr marL="0" indent="0" algn="ctr">
              <a:buNone/>
            </a:pPr>
            <a:endParaRPr lang="pt-BR" sz="2800" dirty="0">
              <a:latin typeface="+mn-lt"/>
            </a:endParaRPr>
          </a:p>
        </p:txBody>
      </p:sp>
      <p:sp>
        <p:nvSpPr>
          <p:cNvPr id="6" name="Retângulo 5"/>
          <p:cNvSpPr/>
          <p:nvPr/>
        </p:nvSpPr>
        <p:spPr>
          <a:xfrm>
            <a:off x="10054883" y="3876358"/>
            <a:ext cx="6646983" cy="4632037"/>
          </a:xfrm>
          <a:prstGeom prst="rect">
            <a:avLst/>
          </a:prstGeom>
          <a:noFill/>
          <a:ln w="19050" cmpd="dbl">
            <a:solidFill>
              <a:schemeClr val="tx1"/>
            </a:solidFill>
          </a:ln>
        </p:spPr>
        <p:txBody>
          <a:bodyPr wrap="square">
            <a:spAutoFit/>
          </a:bodyPr>
          <a:lstStyle/>
          <a:p>
            <a:pPr algn="ctr"/>
            <a:r>
              <a:rPr lang="pt-BR" sz="2000" dirty="0">
                <a:latin typeface="+mj-lt"/>
              </a:rPr>
              <a:t>Nascido Vivos – 2024</a:t>
            </a:r>
          </a:p>
          <a:p>
            <a:pPr algn="ctr"/>
            <a:endParaRPr lang="pt-BR" sz="2000" dirty="0"/>
          </a:p>
          <a:p>
            <a:pPr algn="ctr"/>
            <a:r>
              <a:rPr lang="pt-BR" sz="2000" dirty="0"/>
              <a:t>Setembro: 65</a:t>
            </a:r>
          </a:p>
          <a:p>
            <a:pPr algn="ctr"/>
            <a:r>
              <a:rPr lang="pt-BR" sz="2000" dirty="0"/>
              <a:t>Outubro: 72</a:t>
            </a:r>
          </a:p>
          <a:p>
            <a:pPr algn="ctr"/>
            <a:r>
              <a:rPr lang="pt-BR" sz="2000" dirty="0"/>
              <a:t>Novembro: 69</a:t>
            </a:r>
          </a:p>
          <a:p>
            <a:pPr algn="ctr"/>
            <a:r>
              <a:rPr lang="pt-BR" sz="2000" dirty="0"/>
              <a:t>Dezembro: 56</a:t>
            </a:r>
          </a:p>
          <a:p>
            <a:pPr algn="ctr"/>
            <a:endParaRPr lang="pt-BR" sz="2000" dirty="0"/>
          </a:p>
          <a:p>
            <a:pPr algn="ctr"/>
            <a:endParaRPr lang="pt-BR" sz="2000" dirty="0"/>
          </a:p>
          <a:p>
            <a:pPr algn="ctr"/>
            <a:endParaRPr lang="pt-BR" sz="2000" dirty="0"/>
          </a:p>
          <a:p>
            <a:pPr algn="ctr"/>
            <a:r>
              <a:rPr lang="pt-BR" sz="2000" dirty="0"/>
              <a:t> Não houveram Óbitos Infantis no terceiro quadrimestre de 2024.  </a:t>
            </a:r>
          </a:p>
          <a:p>
            <a:pPr algn="ctr"/>
            <a:endParaRPr lang="pt-BR" sz="2000" dirty="0"/>
          </a:p>
          <a:p>
            <a:pPr algn="ctr"/>
            <a:endParaRPr lang="pt-BR" sz="2000" dirty="0"/>
          </a:p>
          <a:p>
            <a:endParaRPr lang="pt-BR" sz="2000" dirty="0"/>
          </a:p>
          <a:p>
            <a:r>
              <a:rPr lang="pt-BR" sz="1500" dirty="0"/>
              <a:t>Fonte: Vigilância Epidemiológica de Itupeva – Terceiro Quadrimestre/2024</a:t>
            </a:r>
          </a:p>
        </p:txBody>
      </p:sp>
      <p:pic>
        <p:nvPicPr>
          <p:cNvPr id="7" name="Imagem 6"/>
          <p:cNvPicPr>
            <a:picLocks noChangeAspect="1"/>
          </p:cNvPicPr>
          <p:nvPr/>
        </p:nvPicPr>
        <p:blipFill>
          <a:blip r:embed="rId3"/>
          <a:stretch>
            <a:fillRect/>
          </a:stretch>
        </p:blipFill>
        <p:spPr>
          <a:xfrm>
            <a:off x="1116125" y="3096359"/>
            <a:ext cx="8027875" cy="6192037"/>
          </a:xfrm>
          <a:prstGeom prst="rect">
            <a:avLst/>
          </a:prstGeom>
        </p:spPr>
      </p:pic>
    </p:spTree>
    <p:extLst>
      <p:ext uri="{BB962C8B-B14F-4D97-AF65-F5344CB8AC3E}">
        <p14:creationId xmlns:p14="http://schemas.microsoft.com/office/powerpoint/2010/main" val="4112805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1" y="143252"/>
            <a:ext cx="18092465"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r>
              <a:rPr lang="pt-BR" dirty="0" err="1">
                <a:solidFill>
                  <a:schemeClr val="bg1"/>
                </a:solidFill>
              </a:rPr>
              <a:t>coCoC</a:t>
            </a:r>
            <a:endParaRPr lang="pt-BR" dirty="0">
              <a:solidFill>
                <a:schemeClr val="bg1"/>
              </a:solidFill>
            </a:endParaRPr>
          </a:p>
        </p:txBody>
      </p:sp>
      <p:pic>
        <p:nvPicPr>
          <p:cNvPr id="326" name="Imagem 8"/>
          <p:cNvPicPr/>
          <p:nvPr/>
        </p:nvPicPr>
        <p:blipFill>
          <a:blip r:embed="rId2"/>
          <a:stretch/>
        </p:blipFill>
        <p:spPr>
          <a:xfrm>
            <a:off x="0" y="0"/>
            <a:ext cx="2241720" cy="2045880"/>
          </a:xfrm>
          <a:prstGeom prst="rect">
            <a:avLst/>
          </a:prstGeom>
          <a:ln w="0">
            <a:noFill/>
          </a:ln>
        </p:spPr>
      </p:pic>
      <p:sp>
        <p:nvSpPr>
          <p:cNvPr id="327" name="CustomShape 2"/>
          <p:cNvSpPr/>
          <p:nvPr/>
        </p:nvSpPr>
        <p:spPr>
          <a:xfrm>
            <a:off x="2421055" y="377336"/>
            <a:ext cx="15671410" cy="5987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3300" b="0" u="sng" strike="noStrike" spc="-1" dirty="0">
                <a:solidFill>
                  <a:srgbClr val="FFFFFF"/>
                </a:solidFill>
                <a:uFillTx/>
                <a:latin typeface="Arial Black"/>
                <a:ea typeface="DejaVu Sans"/>
              </a:rPr>
              <a:t>                </a:t>
            </a:r>
            <a:endParaRPr lang="pt-BR" sz="3300" b="0" strike="noStrike" spc="-1" dirty="0">
              <a:latin typeface="Arial"/>
            </a:endParaRPr>
          </a:p>
        </p:txBody>
      </p:sp>
      <p:sp>
        <p:nvSpPr>
          <p:cNvPr id="328" name="CustomShape 3"/>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CaixaDeTexto 5"/>
          <p:cNvSpPr txBox="1"/>
          <p:nvPr/>
        </p:nvSpPr>
        <p:spPr>
          <a:xfrm>
            <a:off x="746295" y="2189132"/>
            <a:ext cx="17081970" cy="12557284"/>
          </a:xfrm>
          <a:prstGeom prst="rect">
            <a:avLst/>
          </a:prstGeom>
          <a:noFill/>
        </p:spPr>
        <p:txBody>
          <a:bodyPr wrap="square" rtlCol="0">
            <a:spAutoFit/>
          </a:bodyPr>
          <a:lstStyle/>
          <a:p>
            <a:pPr marL="457200" indent="-457200">
              <a:lnSpc>
                <a:spcPct val="150000"/>
              </a:lnSpc>
              <a:spcAft>
                <a:spcPts val="1200"/>
              </a:spcAft>
              <a:buFont typeface="Wingdings" panose="05000000000000000000" pitchFamily="2" charset="2"/>
              <a:buChar char="ü"/>
            </a:pPr>
            <a:r>
              <a:rPr lang="pt-BR" sz="4000" dirty="0"/>
              <a:t>Implantar mais 2 Equipe Saúde da Família (ESF); </a:t>
            </a:r>
          </a:p>
          <a:p>
            <a:pPr marL="457200" indent="-457200">
              <a:lnSpc>
                <a:spcPct val="150000"/>
              </a:lnSpc>
              <a:spcAft>
                <a:spcPts val="1200"/>
              </a:spcAft>
              <a:buFont typeface="Wingdings" panose="05000000000000000000" pitchFamily="2" charset="2"/>
              <a:buChar char="ü"/>
            </a:pPr>
            <a:r>
              <a:rPr lang="pt-BR" sz="4000" dirty="0"/>
              <a:t>Contratação de Profissionais Dentistas </a:t>
            </a:r>
            <a:r>
              <a:rPr lang="pt-BR" sz="4000" dirty="0" err="1"/>
              <a:t>Periodontista</a:t>
            </a:r>
            <a:r>
              <a:rPr lang="pt-BR" sz="4000" dirty="0"/>
              <a:t>, Endodontista e Buco </a:t>
            </a:r>
            <a:r>
              <a:rPr lang="pt-BR" sz="4000" dirty="0" err="1"/>
              <a:t>Maxilo</a:t>
            </a:r>
            <a:r>
              <a:rPr lang="pt-BR" sz="4000" dirty="0"/>
              <a:t> e Técnicos de Saúde Bucal; </a:t>
            </a:r>
          </a:p>
          <a:p>
            <a:pPr marL="457200" indent="-457200">
              <a:lnSpc>
                <a:spcPct val="150000"/>
              </a:lnSpc>
              <a:spcAft>
                <a:spcPts val="1200"/>
              </a:spcAft>
              <a:buFont typeface="Wingdings" panose="05000000000000000000" pitchFamily="2" charset="2"/>
              <a:buChar char="ü"/>
            </a:pPr>
            <a:r>
              <a:rPr lang="pt-BR" sz="4000" dirty="0"/>
              <a:t>Contratação de Enfermeiros e técnicos de enfermagem e Agentes Comunitários de Saúde (ACS); </a:t>
            </a:r>
          </a:p>
          <a:p>
            <a:pPr marL="457200" indent="-457200">
              <a:lnSpc>
                <a:spcPct val="150000"/>
              </a:lnSpc>
              <a:spcAft>
                <a:spcPts val="1200"/>
              </a:spcAft>
              <a:buFont typeface="Wingdings" panose="05000000000000000000" pitchFamily="2" charset="2"/>
              <a:buChar char="ü"/>
            </a:pPr>
            <a:r>
              <a:rPr lang="pt-BR" sz="4000" dirty="0"/>
              <a:t>Contratação de Profissionais médicos Ginecologistas e Pediatras; </a:t>
            </a:r>
          </a:p>
          <a:p>
            <a:pPr marL="457200" indent="-457200">
              <a:lnSpc>
                <a:spcPct val="150000"/>
              </a:lnSpc>
              <a:spcAft>
                <a:spcPts val="1200"/>
              </a:spcAft>
              <a:buFont typeface="Wingdings" panose="05000000000000000000" pitchFamily="2" charset="2"/>
              <a:buChar char="ü"/>
            </a:pPr>
            <a:r>
              <a:rPr lang="pt-BR" sz="4000" dirty="0"/>
              <a:t>Contratação de Farmacêuticos e técnicos em farmácia; </a:t>
            </a:r>
          </a:p>
          <a:p>
            <a:pPr marL="457200" indent="-457200">
              <a:lnSpc>
                <a:spcPct val="150000"/>
              </a:lnSpc>
              <a:spcAft>
                <a:spcPts val="1200"/>
              </a:spcAft>
              <a:buFont typeface="Wingdings" panose="05000000000000000000" pitchFamily="2" charset="2"/>
              <a:buChar char="ü"/>
            </a:pPr>
            <a:endParaRPr lang="pt-BR" sz="4000" dirty="0">
              <a:solidFill>
                <a:srgbClr val="FF0000"/>
              </a:solidFill>
            </a:endParaRPr>
          </a:p>
          <a:p>
            <a:pPr marL="457200" indent="-457200">
              <a:lnSpc>
                <a:spcPct val="150000"/>
              </a:lnSpc>
              <a:spcAft>
                <a:spcPts val="1200"/>
              </a:spcAft>
              <a:buFont typeface="Wingdings" panose="05000000000000000000" pitchFamily="2" charset="2"/>
              <a:buChar char="ü"/>
            </a:pPr>
            <a:endParaRPr lang="pt-BR" sz="4000" dirty="0"/>
          </a:p>
          <a:p>
            <a:pPr marL="457200" indent="-457200">
              <a:lnSpc>
                <a:spcPct val="150000"/>
              </a:lnSpc>
              <a:spcAft>
                <a:spcPts val="1200"/>
              </a:spcAft>
              <a:buFont typeface="Wingdings" panose="05000000000000000000" pitchFamily="2" charset="2"/>
              <a:buChar char="ü"/>
            </a:pPr>
            <a:endParaRPr lang="pt-BR" sz="4000" dirty="0"/>
          </a:p>
          <a:p>
            <a:pPr marL="457200" indent="-457200">
              <a:lnSpc>
                <a:spcPct val="150000"/>
              </a:lnSpc>
              <a:spcAft>
                <a:spcPts val="1200"/>
              </a:spcAft>
              <a:buFont typeface="Wingdings" panose="05000000000000000000" pitchFamily="2" charset="2"/>
              <a:buChar char="ü"/>
            </a:pPr>
            <a:endParaRPr lang="pt-BR" sz="4000" dirty="0"/>
          </a:p>
          <a:p>
            <a:pPr marL="457200" indent="-457200">
              <a:lnSpc>
                <a:spcPct val="150000"/>
              </a:lnSpc>
              <a:spcAft>
                <a:spcPts val="1200"/>
              </a:spcAft>
              <a:buFont typeface="Wingdings" panose="05000000000000000000" pitchFamily="2" charset="2"/>
              <a:buChar char="ü"/>
            </a:pPr>
            <a:r>
              <a:rPr lang="pt-BR" sz="4000" dirty="0"/>
              <a:t>..</a:t>
            </a:r>
          </a:p>
        </p:txBody>
      </p:sp>
      <p:sp>
        <p:nvSpPr>
          <p:cNvPr id="2" name="CaixaDeTexto 1"/>
          <p:cNvSpPr txBox="1"/>
          <p:nvPr/>
        </p:nvSpPr>
        <p:spPr>
          <a:xfrm>
            <a:off x="3299791" y="676691"/>
            <a:ext cx="12861235" cy="553998"/>
          </a:xfrm>
          <a:prstGeom prst="rect">
            <a:avLst/>
          </a:prstGeom>
          <a:noFill/>
        </p:spPr>
        <p:txBody>
          <a:bodyPr wrap="square" rtlCol="0">
            <a:spAutoFit/>
          </a:bodyPr>
          <a:lstStyle/>
          <a:p>
            <a:pPr algn="ctr"/>
            <a:r>
              <a:rPr lang="pt-BR" sz="3000" b="1" dirty="0">
                <a:solidFill>
                  <a:schemeClr val="bg1"/>
                </a:solidFill>
              </a:rPr>
              <a:t>CONSIDERAÇÕES PARA O PRÓXIMO QUADRIMESTRE </a:t>
            </a:r>
          </a:p>
        </p:txBody>
      </p:sp>
    </p:spTree>
    <p:extLst>
      <p:ext uri="{BB962C8B-B14F-4D97-AF65-F5344CB8AC3E}">
        <p14:creationId xmlns:p14="http://schemas.microsoft.com/office/powerpoint/2010/main" val="744752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1" y="143252"/>
            <a:ext cx="18092465" cy="171396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a:lstStyle/>
          <a:p>
            <a:r>
              <a:rPr lang="pt-BR" dirty="0" err="1"/>
              <a:t>co</a:t>
            </a:r>
            <a:endParaRPr lang="pt-BR" dirty="0"/>
          </a:p>
        </p:txBody>
      </p:sp>
      <p:pic>
        <p:nvPicPr>
          <p:cNvPr id="326" name="Imagem 8"/>
          <p:cNvPicPr/>
          <p:nvPr/>
        </p:nvPicPr>
        <p:blipFill>
          <a:blip r:embed="rId2"/>
          <a:stretch/>
        </p:blipFill>
        <p:spPr>
          <a:xfrm>
            <a:off x="0" y="0"/>
            <a:ext cx="2241720" cy="2045880"/>
          </a:xfrm>
          <a:prstGeom prst="rect">
            <a:avLst/>
          </a:prstGeom>
          <a:ln w="0">
            <a:noFill/>
          </a:ln>
        </p:spPr>
      </p:pic>
      <p:sp>
        <p:nvSpPr>
          <p:cNvPr id="327" name="CustomShape 2"/>
          <p:cNvSpPr/>
          <p:nvPr/>
        </p:nvSpPr>
        <p:spPr>
          <a:xfrm>
            <a:off x="2421055" y="377336"/>
            <a:ext cx="15671410" cy="5987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pt-BR" sz="3300" b="0" u="sng" strike="noStrike" spc="-1" dirty="0">
                <a:solidFill>
                  <a:srgbClr val="FFFFFF"/>
                </a:solidFill>
                <a:uFillTx/>
                <a:latin typeface="Arial Black"/>
                <a:ea typeface="DejaVu Sans"/>
              </a:rPr>
              <a:t>                </a:t>
            </a:r>
            <a:endParaRPr lang="pt-BR" sz="3300" b="0" strike="noStrike" spc="-1" dirty="0">
              <a:latin typeface="Arial"/>
            </a:endParaRPr>
          </a:p>
        </p:txBody>
      </p:sp>
      <p:sp>
        <p:nvSpPr>
          <p:cNvPr id="328" name="CustomShape 3"/>
          <p:cNvSpPr/>
          <p:nvPr/>
        </p:nvSpPr>
        <p:spPr>
          <a:xfrm>
            <a:off x="8991720" y="4991040"/>
            <a:ext cx="295560" cy="295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6" name="CaixaDeTexto 5"/>
          <p:cNvSpPr txBox="1"/>
          <p:nvPr/>
        </p:nvSpPr>
        <p:spPr>
          <a:xfrm>
            <a:off x="1120860" y="4612158"/>
            <a:ext cx="16441733" cy="3447098"/>
          </a:xfrm>
          <a:prstGeom prst="rect">
            <a:avLst/>
          </a:prstGeom>
          <a:noFill/>
        </p:spPr>
        <p:txBody>
          <a:bodyPr wrap="square" rtlCol="0">
            <a:spAutoFit/>
          </a:bodyPr>
          <a:lstStyle/>
          <a:p>
            <a:pPr algn="ctr">
              <a:lnSpc>
                <a:spcPct val="150000"/>
              </a:lnSpc>
              <a:spcAft>
                <a:spcPts val="1200"/>
              </a:spcAft>
            </a:pPr>
            <a:r>
              <a:rPr lang="pt-BR" sz="4000" dirty="0"/>
              <a:t>O cuidado com a saúde é um ato de amor que se multiplica em cada vida tocada.</a:t>
            </a:r>
          </a:p>
          <a:p>
            <a:pPr algn="ctr">
              <a:lnSpc>
                <a:spcPct val="150000"/>
              </a:lnSpc>
              <a:spcAft>
                <a:spcPts val="1200"/>
              </a:spcAft>
            </a:pPr>
            <a:endParaRPr lang="pt-BR" sz="4000" dirty="0"/>
          </a:p>
          <a:p>
            <a:pPr algn="ctr">
              <a:lnSpc>
                <a:spcPct val="150000"/>
              </a:lnSpc>
              <a:spcAft>
                <a:spcPts val="1200"/>
              </a:spcAft>
            </a:pPr>
            <a:r>
              <a:rPr lang="pt-BR" sz="1200" dirty="0"/>
              <a:t>Autor desconhecido</a:t>
            </a:r>
          </a:p>
        </p:txBody>
      </p:sp>
    </p:spTree>
    <p:extLst>
      <p:ext uri="{BB962C8B-B14F-4D97-AF65-F5344CB8AC3E}">
        <p14:creationId xmlns:p14="http://schemas.microsoft.com/office/powerpoint/2010/main" val="385418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p:nvPr>
        </p:nvSpPr>
        <p:spPr/>
        <p:txBody>
          <a:bodyPr/>
          <a:lstStyle/>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p:txBody>
      </p:sp>
      <p:sp>
        <p:nvSpPr>
          <p:cNvPr id="4" name="Título 1"/>
          <p:cNvSpPr txBox="1">
            <a:spLocks/>
          </p:cNvSpPr>
          <p:nvPr/>
        </p:nvSpPr>
        <p:spPr>
          <a:xfrm>
            <a:off x="435517" y="129955"/>
            <a:ext cx="17329877" cy="1717560"/>
          </a:xfrm>
          <a:prstGeom prst="rect">
            <a:avLst/>
          </a:prstGeom>
          <a:solidFill>
            <a:schemeClr val="tx2"/>
          </a:solid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dirty="0">
                <a:solidFill>
                  <a:schemeClr val="bg1"/>
                </a:solidFill>
              </a:rPr>
              <a:t>Portarias – Recebimento de Recursos – 3º Quadrimestre/24</a:t>
            </a:r>
          </a:p>
        </p:txBody>
      </p:sp>
      <p:graphicFrame>
        <p:nvGraphicFramePr>
          <p:cNvPr id="5" name="Tabela 4"/>
          <p:cNvGraphicFramePr>
            <a:graphicFrameLocks noGrp="1"/>
          </p:cNvGraphicFramePr>
          <p:nvPr>
            <p:extLst>
              <p:ext uri="{D42A27DB-BD31-4B8C-83A1-F6EECF244321}">
                <p14:modId xmlns:p14="http://schemas.microsoft.com/office/powerpoint/2010/main" val="2450152057"/>
              </p:ext>
            </p:extLst>
          </p:nvPr>
        </p:nvGraphicFramePr>
        <p:xfrm>
          <a:off x="475989" y="2524623"/>
          <a:ext cx="17289404" cy="6772633"/>
        </p:xfrm>
        <a:graphic>
          <a:graphicData uri="http://schemas.openxmlformats.org/drawingml/2006/table">
            <a:tbl>
              <a:tblPr>
                <a:tableStyleId>{5C22544A-7EE6-4342-B048-85BDC9FD1C3A}</a:tableStyleId>
              </a:tblPr>
              <a:tblGrid>
                <a:gridCol w="5238300">
                  <a:extLst>
                    <a:ext uri="{9D8B030D-6E8A-4147-A177-3AD203B41FA5}">
                      <a16:colId xmlns:a16="http://schemas.microsoft.com/office/drawing/2014/main" val="350770654"/>
                    </a:ext>
                  </a:extLst>
                </a:gridCol>
                <a:gridCol w="7953444">
                  <a:extLst>
                    <a:ext uri="{9D8B030D-6E8A-4147-A177-3AD203B41FA5}">
                      <a16:colId xmlns:a16="http://schemas.microsoft.com/office/drawing/2014/main" val="1359069519"/>
                    </a:ext>
                  </a:extLst>
                </a:gridCol>
                <a:gridCol w="2177692">
                  <a:extLst>
                    <a:ext uri="{9D8B030D-6E8A-4147-A177-3AD203B41FA5}">
                      <a16:colId xmlns:a16="http://schemas.microsoft.com/office/drawing/2014/main" val="3797550033"/>
                    </a:ext>
                  </a:extLst>
                </a:gridCol>
                <a:gridCol w="1919968">
                  <a:extLst>
                    <a:ext uri="{9D8B030D-6E8A-4147-A177-3AD203B41FA5}">
                      <a16:colId xmlns:a16="http://schemas.microsoft.com/office/drawing/2014/main" val="222180431"/>
                    </a:ext>
                  </a:extLst>
                </a:gridCol>
              </a:tblGrid>
              <a:tr h="872837">
                <a:tc>
                  <a:txBody>
                    <a:bodyPr/>
                    <a:lstStyle/>
                    <a:p>
                      <a:pPr algn="ctr" fontAlgn="b"/>
                      <a:r>
                        <a:rPr lang="pt-BR" sz="2500" b="1" i="0" u="none" strike="noStrike" dirty="0">
                          <a:solidFill>
                            <a:schemeClr val="tx1"/>
                          </a:solidFill>
                          <a:effectLst/>
                          <a:latin typeface="+mj-lt"/>
                          <a:cs typeface="Arial" panose="020B0604020202020204" pitchFamily="34" charset="0"/>
                        </a:rPr>
                        <a:t>NORMATIVA</a:t>
                      </a:r>
                      <a:r>
                        <a:rPr lang="pt-BR" sz="2500" b="1" i="0" u="none" strike="noStrike" baseline="0" dirty="0">
                          <a:solidFill>
                            <a:schemeClr val="tx1"/>
                          </a:solidFill>
                          <a:effectLst/>
                          <a:latin typeface="+mj-lt"/>
                          <a:cs typeface="Arial" panose="020B0604020202020204" pitchFamily="34" charset="0"/>
                        </a:rPr>
                        <a:t> / PORTARIA</a:t>
                      </a:r>
                      <a:endParaRPr lang="pt-BR" sz="2500" b="1"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500" b="1" i="0" u="none" strike="noStrike" dirty="0">
                          <a:solidFill>
                            <a:schemeClr val="tx1"/>
                          </a:solidFill>
                          <a:effectLst/>
                          <a:latin typeface="+mj-lt"/>
                          <a:cs typeface="Arial" panose="020B0604020202020204" pitchFamily="34" charset="0"/>
                        </a:rPr>
                        <a:t>DESCRIÇÃO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500" b="1" i="0" u="none" strike="noStrike" dirty="0">
                          <a:solidFill>
                            <a:schemeClr val="tx1"/>
                          </a:solidFill>
                          <a:effectLst/>
                          <a:latin typeface="+mj-lt"/>
                          <a:cs typeface="Arial" panose="020B0604020202020204" pitchFamily="34" charset="0"/>
                        </a:rPr>
                        <a:t>VALOR 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pt-BR" sz="2500" b="1"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082084"/>
                  </a:ext>
                </a:extLst>
              </a:tr>
              <a:tr h="473398">
                <a:tc>
                  <a:txBody>
                    <a:bodyPr/>
                    <a:lstStyle/>
                    <a:p>
                      <a:pPr algn="ctr" fontAlgn="b"/>
                      <a:r>
                        <a:rPr lang="pt-BR" sz="2500" u="none" strike="noStrike" dirty="0">
                          <a:solidFill>
                            <a:schemeClr val="tx1"/>
                          </a:solidFill>
                          <a:effectLst/>
                          <a:latin typeface="+mj-lt"/>
                        </a:rPr>
                        <a:t>Portaria nº 1135 de 16 de agosto de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87313" algn="l" fontAlgn="b"/>
                      <a:r>
                        <a:rPr lang="pt-BR" sz="2500" u="none" strike="noStrike" dirty="0">
                          <a:solidFill>
                            <a:schemeClr val="tx1"/>
                          </a:solidFill>
                          <a:effectLst/>
                          <a:latin typeface="+mj-lt"/>
                        </a:rPr>
                        <a:t> Complementação ao Piso Salarial da Enfermagem</a:t>
                      </a:r>
                      <a:endParaRPr lang="pt-BR" sz="25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  220.133,56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dirty="0">
                          <a:solidFill>
                            <a:schemeClr val="tx1"/>
                          </a:solidFill>
                          <a:effectLst/>
                          <a:latin typeface="+mj-lt"/>
                        </a:rPr>
                        <a:t>Custeio</a:t>
                      </a:r>
                      <a:endParaRPr lang="pt-BR" sz="25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882072"/>
                  </a:ext>
                </a:extLst>
              </a:tr>
              <a:tr h="473398">
                <a:tc>
                  <a:txBody>
                    <a:bodyPr/>
                    <a:lstStyle/>
                    <a:p>
                      <a:pPr algn="ctr" fontAlgn="b"/>
                      <a:r>
                        <a:rPr lang="pt-BR" sz="2500" u="none" strike="noStrike" kern="1200" dirty="0">
                          <a:solidFill>
                            <a:schemeClr val="tx1"/>
                          </a:solidFill>
                          <a:effectLst/>
                          <a:latin typeface="+mj-lt"/>
                          <a:ea typeface="+mn-ea"/>
                          <a:cs typeface="+mn-cs"/>
                        </a:rPr>
                        <a:t>Portaria GM/MS Nº 5.634, de 25 de outubro de 2024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pt-BR" sz="2500" u="none" strike="noStrike" kern="1200" dirty="0">
                          <a:solidFill>
                            <a:schemeClr val="tx1"/>
                          </a:solidFill>
                          <a:effectLst/>
                          <a:latin typeface="+mj-lt"/>
                          <a:ea typeface="+mn-ea"/>
                          <a:cs typeface="+mn-cs"/>
                        </a:rPr>
                        <a:t> Componente básico de Assistência Farmacêutica</a:t>
                      </a:r>
                    </a:p>
                    <a:p>
                      <a:pPr algn="l" fontAlgn="b"/>
                      <a:endParaRPr lang="pt-BR" sz="2500" u="none" strike="noStrike" kern="1200" dirty="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 171.383,17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Custeio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225041"/>
                  </a:ext>
                </a:extLst>
              </a:tr>
              <a:tr h="473398">
                <a:tc>
                  <a:txBody>
                    <a:bodyPr/>
                    <a:lstStyle/>
                    <a:p>
                      <a:pPr algn="ctr" fontAlgn="b"/>
                      <a:r>
                        <a:rPr lang="pt-BR" sz="2500" u="none" strike="noStrike" kern="1200" dirty="0">
                          <a:solidFill>
                            <a:schemeClr val="tx1"/>
                          </a:solidFill>
                          <a:effectLst/>
                          <a:latin typeface="+mj-lt"/>
                          <a:ea typeface="+mn-ea"/>
                          <a:cs typeface="+mn-cs"/>
                        </a:rPr>
                        <a:t>Portaria GM/MS Nº 5.631, de 25 de outubro de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sz="2500" u="none" strike="noStrike" kern="1200" dirty="0">
                          <a:solidFill>
                            <a:schemeClr val="tx1"/>
                          </a:solidFill>
                          <a:effectLst/>
                          <a:latin typeface="+mj-lt"/>
                          <a:ea typeface="+mn-ea"/>
                          <a:cs typeface="+mn-cs"/>
                        </a:rPr>
                        <a:t>Prevenção e controle das DST/AIDS e hepatites virais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10.340,16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Custeio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887469"/>
                  </a:ext>
                </a:extLst>
              </a:tr>
              <a:tr h="473398">
                <a:tc>
                  <a:txBody>
                    <a:bodyPr/>
                    <a:lstStyle/>
                    <a:p>
                      <a:pPr algn="ctr" fontAlgn="b"/>
                      <a:r>
                        <a:rPr lang="pt-BR" sz="2500" u="none" strike="noStrike" kern="1200" dirty="0">
                          <a:solidFill>
                            <a:schemeClr val="tx1"/>
                          </a:solidFill>
                          <a:effectLst/>
                          <a:latin typeface="+mj-lt"/>
                          <a:ea typeface="+mn-ea"/>
                          <a:cs typeface="+mn-cs"/>
                        </a:rPr>
                        <a:t>Portaria GM/MS Nº 5.490, de 12 de novembro de 2024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87313" algn="l" fontAlgn="b"/>
                      <a:r>
                        <a:rPr lang="pt-BR" sz="2500" u="none" strike="noStrike" kern="1200" dirty="0">
                          <a:solidFill>
                            <a:schemeClr val="tx1"/>
                          </a:solidFill>
                          <a:effectLst/>
                          <a:latin typeface="+mj-lt"/>
                          <a:ea typeface="+mn-ea"/>
                          <a:cs typeface="+mn-cs"/>
                        </a:rPr>
                        <a:t> Programa de Qualificação das Ações de Vigilância em Saúde (PQA-VS)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 35.145,58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Custeio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7979066"/>
                  </a:ext>
                </a:extLst>
              </a:tr>
              <a:tr h="473398">
                <a:tc>
                  <a:txBody>
                    <a:bodyPr/>
                    <a:lstStyle/>
                    <a:p>
                      <a:pPr algn="ctr" fontAlgn="b"/>
                      <a:r>
                        <a:rPr lang="pt-BR" sz="2500" u="none" strike="noStrike" kern="1200" dirty="0">
                          <a:solidFill>
                            <a:schemeClr val="tx1"/>
                          </a:solidFill>
                          <a:effectLst/>
                          <a:latin typeface="+mj-lt"/>
                          <a:ea typeface="+mn-ea"/>
                          <a:cs typeface="+mn-cs"/>
                        </a:rPr>
                        <a:t>Portaria GM/MS Nº 4772 de 03 de julho de 2024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87313" algn="l" fontAlgn="b"/>
                      <a:r>
                        <a:rPr lang="pt-BR" sz="2500" u="none" strike="noStrike" kern="1200" dirty="0">
                          <a:solidFill>
                            <a:schemeClr val="tx1"/>
                          </a:solidFill>
                          <a:effectLst/>
                          <a:latin typeface="+mj-lt"/>
                          <a:ea typeface="+mn-ea"/>
                          <a:cs typeface="+mn-cs"/>
                        </a:rPr>
                        <a:t> </a:t>
                      </a:r>
                      <a:r>
                        <a:rPr lang="pt-BR" sz="2500" u="none" strike="noStrike" kern="1200" dirty="0" err="1">
                          <a:solidFill>
                            <a:schemeClr val="tx1"/>
                          </a:solidFill>
                          <a:effectLst/>
                          <a:latin typeface="+mj-lt"/>
                          <a:ea typeface="+mn-ea"/>
                          <a:cs typeface="+mn-cs"/>
                        </a:rPr>
                        <a:t>Qualifar</a:t>
                      </a:r>
                      <a:r>
                        <a:rPr lang="pt-BR" sz="2500" u="none" strike="noStrike" kern="1200" dirty="0">
                          <a:solidFill>
                            <a:schemeClr val="tx1"/>
                          </a:solidFill>
                          <a:effectLst/>
                          <a:latin typeface="+mj-lt"/>
                          <a:ea typeface="+mn-ea"/>
                          <a:cs typeface="+mn-cs"/>
                        </a:rPr>
                        <a:t> - SUS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12.000,00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Custeio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227629"/>
                  </a:ext>
                </a:extLst>
              </a:tr>
              <a:tr h="946796">
                <a:tc>
                  <a:txBody>
                    <a:bodyPr/>
                    <a:lstStyle/>
                    <a:p>
                      <a:pPr algn="ctr" fontAlgn="b"/>
                      <a:r>
                        <a:rPr lang="pt-BR" sz="2500" u="none" strike="noStrike" kern="1200" dirty="0">
                          <a:solidFill>
                            <a:schemeClr val="tx1"/>
                          </a:solidFill>
                          <a:effectLst/>
                          <a:latin typeface="+mj-lt"/>
                          <a:ea typeface="+mn-ea"/>
                          <a:cs typeface="+mn-cs"/>
                        </a:rPr>
                        <a:t>Portaria GM/MS Nº 5.534, de 21 de outubro de 2024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pt-BR" sz="2500" u="none" strike="noStrike" kern="1200" dirty="0">
                          <a:solidFill>
                            <a:schemeClr val="tx1"/>
                          </a:solidFill>
                          <a:effectLst/>
                          <a:latin typeface="+mj-lt"/>
                          <a:ea typeface="+mn-ea"/>
                          <a:cs typeface="+mn-cs"/>
                        </a:rPr>
                        <a:t> Rede Alyne</a:t>
                      </a:r>
                      <a:r>
                        <a:rPr lang="pt-BR" sz="2500" u="none" strike="noStrike" kern="1200" baseline="0" dirty="0">
                          <a:solidFill>
                            <a:schemeClr val="tx1"/>
                          </a:solidFill>
                          <a:effectLst/>
                          <a:latin typeface="+mj-lt"/>
                          <a:ea typeface="+mn-ea"/>
                          <a:cs typeface="+mn-cs"/>
                        </a:rPr>
                        <a:t> </a:t>
                      </a:r>
                      <a:endParaRPr lang="pt-BR" sz="2500" u="none" strike="noStrike" kern="1200" dirty="0">
                        <a:solidFill>
                          <a:schemeClr val="tx1"/>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2.156,22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Custeio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026126"/>
                  </a:ext>
                </a:extLst>
              </a:tr>
              <a:tr h="946796">
                <a:tc>
                  <a:txBody>
                    <a:bodyPr/>
                    <a:lstStyle/>
                    <a:p>
                      <a:pPr algn="ctr">
                        <a:spcAft>
                          <a:spcPts val="0"/>
                        </a:spcAft>
                      </a:pPr>
                      <a:r>
                        <a:rPr lang="pt-BR" sz="2500" u="none" strike="noStrike" kern="1200" dirty="0">
                          <a:solidFill>
                            <a:schemeClr val="tx1"/>
                          </a:solidFill>
                          <a:effectLst/>
                          <a:latin typeface="+mj-lt"/>
                          <a:ea typeface="+mn-ea"/>
                          <a:cs typeface="+mn-cs"/>
                        </a:rPr>
                        <a:t>PORTARIA GM/MS 5.764, DE 2 DE DEZEMBRO DE 2024</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pt-BR" sz="2500" u="none" strike="noStrike" kern="1200" dirty="0">
                          <a:solidFill>
                            <a:schemeClr val="tx1"/>
                          </a:solidFill>
                          <a:effectLst/>
                          <a:latin typeface="+mj-lt"/>
                          <a:ea typeface="+mn-ea"/>
                          <a:cs typeface="+mn-cs"/>
                        </a:rPr>
                        <a:t>Programa – SUS DIGITAL  - Proposta: 13598672000124005 – Em análise de Mérito (recursos ainda não recebidos)</a:t>
                      </a:r>
                    </a:p>
                  </a:txBody>
                  <a:tcPr marL="89535" marR="895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R$ 44.886,00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2500" u="none" strike="noStrike" kern="1200" dirty="0">
                          <a:solidFill>
                            <a:schemeClr val="tx1"/>
                          </a:solidFill>
                          <a:effectLst/>
                          <a:latin typeface="+mj-lt"/>
                          <a:ea typeface="+mn-ea"/>
                          <a:cs typeface="+mn-cs"/>
                        </a:rPr>
                        <a:t>Investimento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5836632"/>
                  </a:ext>
                </a:extLst>
              </a:tr>
            </a:tbl>
          </a:graphicData>
        </a:graphic>
      </p:graphicFrame>
      <p:sp>
        <p:nvSpPr>
          <p:cNvPr id="6" name="Retângulo 5"/>
          <p:cNvSpPr/>
          <p:nvPr/>
        </p:nvSpPr>
        <p:spPr>
          <a:xfrm>
            <a:off x="587828" y="1847515"/>
            <a:ext cx="2709396" cy="677108"/>
          </a:xfrm>
          <a:prstGeom prst="rect">
            <a:avLst/>
          </a:prstGeom>
        </p:spPr>
        <p:txBody>
          <a:bodyPr wrap="none">
            <a:spAutoFit/>
          </a:bodyPr>
          <a:lstStyle/>
          <a:p>
            <a:r>
              <a:rPr lang="pt-BR" sz="3800" b="1" dirty="0">
                <a:solidFill>
                  <a:schemeClr val="tx2"/>
                </a:solidFill>
              </a:rPr>
              <a:t>FEDERAL</a:t>
            </a:r>
            <a:r>
              <a:rPr lang="pt-BR" sz="2800" b="1" dirty="0">
                <a:solidFill>
                  <a:schemeClr val="tx2"/>
                </a:solidFill>
              </a:rPr>
              <a:t>:</a:t>
            </a:r>
            <a:r>
              <a:rPr lang="pt-BR" sz="2800" dirty="0">
                <a:solidFill>
                  <a:schemeClr val="tx2"/>
                </a:solidFill>
              </a:rPr>
              <a:t> </a:t>
            </a:r>
          </a:p>
        </p:txBody>
      </p:sp>
    </p:spTree>
    <p:extLst>
      <p:ext uri="{BB962C8B-B14F-4D97-AF65-F5344CB8AC3E}">
        <p14:creationId xmlns:p14="http://schemas.microsoft.com/office/powerpoint/2010/main" val="397491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p:nvPr>
        </p:nvSpPr>
        <p:spPr/>
        <p:txBody>
          <a:bodyPr/>
          <a:lstStyle/>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a:p>
            <a:pPr marL="0" indent="0">
              <a:buNone/>
            </a:pPr>
            <a:endParaRPr lang="pt-BR" sz="3600" dirty="0">
              <a:solidFill>
                <a:schemeClr val="tx2"/>
              </a:solidFill>
            </a:endParaRPr>
          </a:p>
        </p:txBody>
      </p:sp>
      <p:sp>
        <p:nvSpPr>
          <p:cNvPr id="4" name="Título 1"/>
          <p:cNvSpPr txBox="1">
            <a:spLocks/>
          </p:cNvSpPr>
          <p:nvPr/>
        </p:nvSpPr>
        <p:spPr>
          <a:xfrm>
            <a:off x="435517" y="129955"/>
            <a:ext cx="17329877" cy="1717560"/>
          </a:xfrm>
          <a:prstGeom prst="rect">
            <a:avLst/>
          </a:prstGeom>
          <a:solidFill>
            <a:schemeClr val="tx2"/>
          </a:solid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dirty="0">
                <a:solidFill>
                  <a:schemeClr val="bg1"/>
                </a:solidFill>
              </a:rPr>
              <a:t>Transposição de Saldos Remanescentes</a:t>
            </a:r>
          </a:p>
        </p:txBody>
      </p:sp>
      <p:sp>
        <p:nvSpPr>
          <p:cNvPr id="6" name="Retângulo 5"/>
          <p:cNvSpPr/>
          <p:nvPr/>
        </p:nvSpPr>
        <p:spPr>
          <a:xfrm>
            <a:off x="587828" y="1847515"/>
            <a:ext cx="2709396" cy="677108"/>
          </a:xfrm>
          <a:prstGeom prst="rect">
            <a:avLst/>
          </a:prstGeom>
        </p:spPr>
        <p:txBody>
          <a:bodyPr wrap="none">
            <a:spAutoFit/>
          </a:bodyPr>
          <a:lstStyle/>
          <a:p>
            <a:r>
              <a:rPr lang="pt-BR" sz="3800" b="1" dirty="0">
                <a:solidFill>
                  <a:schemeClr val="tx2"/>
                </a:solidFill>
              </a:rPr>
              <a:t>FEDERAL</a:t>
            </a:r>
            <a:r>
              <a:rPr lang="pt-BR" sz="2800" b="1" dirty="0">
                <a:solidFill>
                  <a:schemeClr val="tx2"/>
                </a:solidFill>
              </a:rPr>
              <a:t>:</a:t>
            </a:r>
            <a:r>
              <a:rPr lang="pt-BR" sz="2800" dirty="0">
                <a:solidFill>
                  <a:schemeClr val="tx2"/>
                </a:solidFill>
              </a:rPr>
              <a:t> </a:t>
            </a:r>
          </a:p>
        </p:txBody>
      </p:sp>
      <p:graphicFrame>
        <p:nvGraphicFramePr>
          <p:cNvPr id="10" name="Tabela 9"/>
          <p:cNvGraphicFramePr>
            <a:graphicFrameLocks noGrp="1"/>
          </p:cNvGraphicFramePr>
          <p:nvPr>
            <p:extLst>
              <p:ext uri="{D42A27DB-BD31-4B8C-83A1-F6EECF244321}">
                <p14:modId xmlns:p14="http://schemas.microsoft.com/office/powerpoint/2010/main" val="2224605412"/>
              </p:ext>
            </p:extLst>
          </p:nvPr>
        </p:nvGraphicFramePr>
        <p:xfrm>
          <a:off x="587828" y="2868460"/>
          <a:ext cx="15328964" cy="3276600"/>
        </p:xfrm>
        <a:graphic>
          <a:graphicData uri="http://schemas.openxmlformats.org/drawingml/2006/table">
            <a:tbl>
              <a:tblPr>
                <a:tableStyleId>{5C22544A-7EE6-4342-B048-85BDC9FD1C3A}</a:tableStyleId>
              </a:tblPr>
              <a:tblGrid>
                <a:gridCol w="6512267">
                  <a:extLst>
                    <a:ext uri="{9D8B030D-6E8A-4147-A177-3AD203B41FA5}">
                      <a16:colId xmlns:a16="http://schemas.microsoft.com/office/drawing/2014/main" val="2382624234"/>
                    </a:ext>
                  </a:extLst>
                </a:gridCol>
                <a:gridCol w="6639005">
                  <a:extLst>
                    <a:ext uri="{9D8B030D-6E8A-4147-A177-3AD203B41FA5}">
                      <a16:colId xmlns:a16="http://schemas.microsoft.com/office/drawing/2014/main" val="1416956196"/>
                    </a:ext>
                  </a:extLst>
                </a:gridCol>
                <a:gridCol w="2177692">
                  <a:extLst>
                    <a:ext uri="{9D8B030D-6E8A-4147-A177-3AD203B41FA5}">
                      <a16:colId xmlns:a16="http://schemas.microsoft.com/office/drawing/2014/main" val="46355206"/>
                    </a:ext>
                  </a:extLst>
                </a:gridCol>
              </a:tblGrid>
              <a:tr h="428425">
                <a:tc>
                  <a:txBody>
                    <a:bodyPr/>
                    <a:lstStyle/>
                    <a:p>
                      <a:pPr algn="ctr" fontAlgn="b"/>
                      <a:r>
                        <a:rPr lang="pt-BR" sz="2500" b="1" i="0" u="none" strike="noStrike" dirty="0">
                          <a:solidFill>
                            <a:schemeClr val="tx1"/>
                          </a:solidFill>
                          <a:effectLst/>
                          <a:latin typeface="+mj-lt"/>
                          <a:cs typeface="Arial" panose="020B0604020202020204" pitchFamily="34" charset="0"/>
                        </a:rPr>
                        <a:t>NORMATIVA</a:t>
                      </a:r>
                      <a:r>
                        <a:rPr lang="pt-BR" sz="2500" b="1" i="0" u="none" strike="noStrike" baseline="0" dirty="0">
                          <a:solidFill>
                            <a:schemeClr val="tx1"/>
                          </a:solidFill>
                          <a:effectLst/>
                          <a:latin typeface="+mj-lt"/>
                          <a:cs typeface="Arial" panose="020B0604020202020204" pitchFamily="34" charset="0"/>
                        </a:rPr>
                        <a:t> / PORTARIA</a:t>
                      </a:r>
                      <a:endParaRPr lang="pt-BR" sz="2500" b="1" i="0" u="none" strike="noStrike" dirty="0">
                        <a:solidFill>
                          <a:schemeClr val="tx1"/>
                        </a:solidFill>
                        <a:effectLst/>
                        <a:latin typeface="+mj-lt"/>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500" b="1" i="0" u="none" strike="noStrike" dirty="0">
                          <a:solidFill>
                            <a:schemeClr val="tx1"/>
                          </a:solidFill>
                          <a:effectLst/>
                          <a:latin typeface="+mj-lt"/>
                          <a:cs typeface="Arial" panose="020B0604020202020204" pitchFamily="34" charset="0"/>
                        </a:rPr>
                        <a:t>APLICAÇÃO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500" b="1" i="0" u="none" strike="noStrike">
                          <a:solidFill>
                            <a:schemeClr val="tx1"/>
                          </a:solidFill>
                          <a:effectLst/>
                          <a:latin typeface="+mj-lt"/>
                          <a:cs typeface="Arial" panose="020B0604020202020204" pitchFamily="34" charset="0"/>
                        </a:rPr>
                        <a:t>VALOR</a:t>
                      </a:r>
                      <a:r>
                        <a:rPr lang="pt-BR" sz="2500" b="1" i="0" u="none" strike="noStrike" baseline="0">
                          <a:solidFill>
                            <a:schemeClr val="tx1"/>
                          </a:solidFill>
                          <a:effectLst/>
                          <a:latin typeface="+mj-lt"/>
                          <a:cs typeface="Arial" panose="020B0604020202020204" pitchFamily="34" charset="0"/>
                        </a:rPr>
                        <a:t> TOTAL</a:t>
                      </a:r>
                    </a:p>
                    <a:p>
                      <a:pPr algn="ctr" fontAlgn="b"/>
                      <a:r>
                        <a:rPr lang="pt-BR" sz="2500" b="1" i="0" u="none" strike="noStrike">
                          <a:solidFill>
                            <a:schemeClr val="tx1"/>
                          </a:solidFill>
                          <a:effectLst/>
                          <a:latin typeface="+mj-lt"/>
                          <a:cs typeface="Arial" panose="020B0604020202020204" pitchFamily="34" charset="0"/>
                        </a:rPr>
                        <a:t> </a:t>
                      </a:r>
                      <a:r>
                        <a:rPr lang="pt-BR" sz="2500" b="1" i="0" u="none" strike="noStrike" dirty="0">
                          <a:solidFill>
                            <a:schemeClr val="tx1"/>
                          </a:solidFill>
                          <a:effectLst/>
                          <a:latin typeface="+mj-lt"/>
                          <a:cs typeface="Arial" panose="020B0604020202020204" pitchFamily="34" charset="0"/>
                        </a:rPr>
                        <a:t>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4427258"/>
                  </a:ext>
                </a:extLst>
              </a:tr>
              <a:tr h="473398">
                <a:tc>
                  <a:txBody>
                    <a:bodyPr/>
                    <a:lstStyle/>
                    <a:p>
                      <a:pPr marL="285750" indent="-285750">
                        <a:buFontTx/>
                        <a:buChar char="-"/>
                      </a:pPr>
                      <a:r>
                        <a:rPr lang="pt-BR" sz="2800" dirty="0"/>
                        <a:t>Lei Complementar nº 197 de 06 de dezembro de 2022</a:t>
                      </a:r>
                    </a:p>
                    <a:p>
                      <a:pPr marL="285750" indent="-285750">
                        <a:buFontTx/>
                        <a:buChar char="-"/>
                      </a:pPr>
                      <a:r>
                        <a:rPr lang="pt-BR" sz="2800" dirty="0"/>
                        <a:t>Lei Complementar nº 172, de 15 de abril de 2020</a:t>
                      </a:r>
                    </a:p>
                    <a:p>
                      <a:pPr marL="285750" indent="-285750">
                        <a:buFontTx/>
                        <a:buChar char="-"/>
                      </a:pPr>
                      <a:r>
                        <a:rPr lang="pt-BR" sz="2800" dirty="0"/>
                        <a:t>Lei nº 14.029, de 28 de julho de 2020,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Tx/>
                        <a:buChar char="-"/>
                      </a:pPr>
                      <a:r>
                        <a:rPr lang="pt-BR" sz="2500" u="none" strike="noStrike" dirty="0">
                          <a:solidFill>
                            <a:schemeClr val="tx1"/>
                          </a:solidFill>
                          <a:effectLst/>
                          <a:latin typeface="+mj-lt"/>
                        </a:rPr>
                        <a:t> </a:t>
                      </a:r>
                      <a:r>
                        <a:rPr lang="pt-BR" sz="2800" dirty="0"/>
                        <a:t>Exames Laboratoriais – R$ 567.024,57</a:t>
                      </a:r>
                    </a:p>
                    <a:p>
                      <a:pPr marL="285750" indent="-285750">
                        <a:buFontTx/>
                        <a:buChar char="-"/>
                      </a:pPr>
                      <a:r>
                        <a:rPr lang="pt-BR" sz="2800" dirty="0"/>
                        <a:t>Aquisição de Inseticidas – R$ 7.430,83</a:t>
                      </a:r>
                    </a:p>
                    <a:p>
                      <a:pPr marL="285750" indent="-285750">
                        <a:buFontTx/>
                        <a:buChar char="-"/>
                      </a:pPr>
                      <a:r>
                        <a:rPr lang="pt-BR" sz="2800" dirty="0"/>
                        <a:t>Dietas</a:t>
                      </a:r>
                      <a:r>
                        <a:rPr lang="pt-BR" sz="2800" baseline="0" dirty="0"/>
                        <a:t> – R$ 95.498,60</a:t>
                      </a:r>
                      <a:endParaRPr lang="pt-BR" sz="2800" dirty="0"/>
                    </a:p>
                    <a:p>
                      <a:pPr marL="87313" indent="-87313" algn="l" fontAlgn="b"/>
                      <a:endParaRPr lang="pt-BR" sz="25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500" u="none" strike="noStrike" kern="1200" dirty="0">
                          <a:solidFill>
                            <a:schemeClr val="tx1"/>
                          </a:solidFill>
                          <a:effectLst/>
                          <a:latin typeface="+mj-lt"/>
                          <a:ea typeface="+mn-ea"/>
                          <a:cs typeface="+mn-cs"/>
                        </a:rPr>
                        <a:t>  </a:t>
                      </a:r>
                      <a:r>
                        <a:rPr lang="pt-BR" sz="2800" dirty="0"/>
                        <a:t>669.954,00 </a:t>
                      </a:r>
                    </a:p>
                    <a:p>
                      <a:pPr algn="ctr" fontAlgn="b"/>
                      <a:r>
                        <a:rPr lang="pt-BR" sz="2500" u="none" strike="noStrike" kern="1200" dirty="0">
                          <a:solidFill>
                            <a:schemeClr val="tx1"/>
                          </a:solidFill>
                          <a:effectLst/>
                          <a:latin typeface="+mj-lt"/>
                          <a:ea typeface="+mn-ea"/>
                          <a:cs typeface="+mn-cs"/>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9572481"/>
                  </a:ext>
                </a:extLst>
              </a:tr>
            </a:tbl>
          </a:graphicData>
        </a:graphic>
      </p:graphicFrame>
    </p:spTree>
    <p:extLst>
      <p:ext uri="{BB962C8B-B14F-4D97-AF65-F5344CB8AC3E}">
        <p14:creationId xmlns:p14="http://schemas.microsoft.com/office/powerpoint/2010/main" val="273194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p:cNvSpPr/>
          <p:nvPr/>
        </p:nvSpPr>
        <p:spPr>
          <a:xfrm rot="21313845">
            <a:off x="13936560" y="3015478"/>
            <a:ext cx="2805160" cy="26068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rot="21313845">
            <a:off x="7810681" y="2022754"/>
            <a:ext cx="2805160" cy="26068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lipse 1"/>
          <p:cNvSpPr/>
          <p:nvPr/>
        </p:nvSpPr>
        <p:spPr>
          <a:xfrm rot="21313845">
            <a:off x="1505375" y="3117904"/>
            <a:ext cx="2805160" cy="26068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ustomShape 3"/>
          <p:cNvSpPr/>
          <p:nvPr/>
        </p:nvSpPr>
        <p:spPr>
          <a:xfrm>
            <a:off x="0" y="0"/>
            <a:ext cx="18272160" cy="1714320"/>
          </a:xfrm>
          <a:prstGeom prst="rect">
            <a:avLst/>
          </a:prstGeom>
          <a:solidFill>
            <a:schemeClr val="tx2"/>
          </a:solidFill>
          <a:ln>
            <a:solidFill>
              <a:srgbClr val="FFFFFF"/>
            </a:solidFill>
            <a:round/>
          </a:ln>
          <a:effectLst>
            <a:outerShdw blurRad="39960" dist="20160" dir="540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tIns="45000" rIns="90000" bIns="45000" anchor="ctr">
            <a:noAutofit/>
          </a:bodyPr>
          <a:lstStyle/>
          <a:p>
            <a:pPr algn="ctr">
              <a:lnSpc>
                <a:spcPct val="150000"/>
              </a:lnSpc>
            </a:pPr>
            <a:endParaRPr lang="pt-BR" sz="4000" b="1" spc="-1" dirty="0">
              <a:solidFill>
                <a:srgbClr val="FFFFFF"/>
              </a:solidFill>
              <a:latin typeface="Arial"/>
            </a:endParaRPr>
          </a:p>
          <a:p>
            <a:pPr algn="ctr">
              <a:lnSpc>
                <a:spcPct val="150000"/>
              </a:lnSpc>
            </a:pPr>
            <a:r>
              <a:rPr lang="pt-BR" sz="4000" b="1" spc="-1" dirty="0">
                <a:solidFill>
                  <a:srgbClr val="FFFFFF"/>
                </a:solidFill>
                <a:latin typeface="Arial"/>
              </a:rPr>
              <a:t>RECEITAS DE IMPOSTOS E </a:t>
            </a:r>
          </a:p>
          <a:p>
            <a:pPr algn="ctr">
              <a:lnSpc>
                <a:spcPct val="150000"/>
              </a:lnSpc>
            </a:pPr>
            <a:r>
              <a:rPr lang="pt-BR" sz="4000" b="1" spc="-1" dirty="0">
                <a:solidFill>
                  <a:srgbClr val="FFFFFF"/>
                </a:solidFill>
                <a:latin typeface="Arial"/>
              </a:rPr>
              <a:t>TRANSFERÊNCIAS DE IMPOSTOS – ACUMULADO 2024</a:t>
            </a:r>
            <a:endParaRPr lang="pt-BR" sz="4000" b="0" strike="noStrike" spc="-1" dirty="0">
              <a:latin typeface="Arial"/>
            </a:endParaRPr>
          </a:p>
          <a:p>
            <a:pPr algn="ctr">
              <a:lnSpc>
                <a:spcPct val="150000"/>
              </a:lnSpc>
            </a:pPr>
            <a:r>
              <a:rPr lang="pt-BR" sz="4000" b="1" strike="noStrike" spc="-1" dirty="0">
                <a:solidFill>
                  <a:srgbClr val="FFFFFF"/>
                </a:solidFill>
                <a:latin typeface="Arial"/>
                <a:ea typeface="DejaVu Sans"/>
              </a:rPr>
              <a:t>  </a:t>
            </a:r>
            <a:endParaRPr lang="pt-BR" sz="4000" b="0" strike="noStrike" spc="-1" dirty="0">
              <a:latin typeface="Arial"/>
            </a:endParaRPr>
          </a:p>
        </p:txBody>
      </p:sp>
      <p:pic>
        <p:nvPicPr>
          <p:cNvPr id="52" name="Imagem 5_1"/>
          <p:cNvPicPr/>
          <p:nvPr/>
        </p:nvPicPr>
        <p:blipFill>
          <a:blip r:embed="rId2"/>
          <a:stretch/>
        </p:blipFill>
        <p:spPr>
          <a:xfrm>
            <a:off x="0" y="0"/>
            <a:ext cx="2242080" cy="2046240"/>
          </a:xfrm>
          <a:prstGeom prst="rect">
            <a:avLst/>
          </a:prstGeom>
          <a:ln w="0">
            <a:noFill/>
          </a:ln>
        </p:spPr>
      </p:pic>
      <p:pic>
        <p:nvPicPr>
          <p:cNvPr id="5" name="Imagem 4"/>
          <p:cNvPicPr>
            <a:picLocks noChangeAspect="1"/>
          </p:cNvPicPr>
          <p:nvPr/>
        </p:nvPicPr>
        <p:blipFill>
          <a:blip r:embed="rId3"/>
          <a:stretch>
            <a:fillRect/>
          </a:stretch>
        </p:blipFill>
        <p:spPr>
          <a:xfrm>
            <a:off x="2229476" y="3470913"/>
            <a:ext cx="1457105" cy="1437763"/>
          </a:xfrm>
          <a:prstGeom prst="rect">
            <a:avLst/>
          </a:prstGeom>
        </p:spPr>
      </p:pic>
      <p:sp>
        <p:nvSpPr>
          <p:cNvPr id="6" name="CaixaDeTexto 5"/>
          <p:cNvSpPr txBox="1"/>
          <p:nvPr/>
        </p:nvSpPr>
        <p:spPr>
          <a:xfrm>
            <a:off x="980233" y="5892763"/>
            <a:ext cx="3827913" cy="1323439"/>
          </a:xfrm>
          <a:prstGeom prst="rect">
            <a:avLst/>
          </a:prstGeom>
          <a:noFill/>
        </p:spPr>
        <p:txBody>
          <a:bodyPr wrap="square" rtlCol="0">
            <a:spAutoFit/>
          </a:bodyPr>
          <a:lstStyle/>
          <a:p>
            <a:pPr algn="ctr"/>
            <a:r>
              <a:rPr lang="pt-BR" sz="2000" b="1" dirty="0"/>
              <a:t>IRRF </a:t>
            </a:r>
          </a:p>
          <a:p>
            <a:pPr algn="ctr"/>
            <a:r>
              <a:rPr lang="pt-BR" sz="2000" b="1" dirty="0"/>
              <a:t>IPI</a:t>
            </a:r>
          </a:p>
          <a:p>
            <a:pPr algn="ctr"/>
            <a:r>
              <a:rPr lang="pt-BR" sz="2000" b="1" dirty="0"/>
              <a:t>ITR</a:t>
            </a:r>
          </a:p>
          <a:p>
            <a:pPr algn="ctr"/>
            <a:r>
              <a:rPr lang="pt-BR" sz="2000" b="1" dirty="0"/>
              <a:t>R$ 63.566.226,41</a:t>
            </a:r>
          </a:p>
        </p:txBody>
      </p:sp>
      <p:sp>
        <p:nvSpPr>
          <p:cNvPr id="7" name="CaixaDeTexto 6"/>
          <p:cNvSpPr txBox="1"/>
          <p:nvPr/>
        </p:nvSpPr>
        <p:spPr>
          <a:xfrm>
            <a:off x="5570696" y="3912796"/>
            <a:ext cx="444137" cy="630942"/>
          </a:xfrm>
          <a:prstGeom prst="rect">
            <a:avLst/>
          </a:prstGeom>
          <a:noFill/>
        </p:spPr>
        <p:txBody>
          <a:bodyPr wrap="square" rtlCol="0">
            <a:spAutoFit/>
          </a:bodyPr>
          <a:lstStyle/>
          <a:p>
            <a:r>
              <a:rPr lang="pt-BR" sz="3500" dirty="0"/>
              <a:t>+</a:t>
            </a:r>
          </a:p>
        </p:txBody>
      </p:sp>
      <p:sp>
        <p:nvSpPr>
          <p:cNvPr id="16" name="CaixaDeTexto 15"/>
          <p:cNvSpPr txBox="1"/>
          <p:nvPr/>
        </p:nvSpPr>
        <p:spPr>
          <a:xfrm>
            <a:off x="12100213" y="3828020"/>
            <a:ext cx="444137" cy="630942"/>
          </a:xfrm>
          <a:prstGeom prst="rect">
            <a:avLst/>
          </a:prstGeom>
          <a:noFill/>
        </p:spPr>
        <p:txBody>
          <a:bodyPr wrap="square" rtlCol="0">
            <a:spAutoFit/>
          </a:bodyPr>
          <a:lstStyle/>
          <a:p>
            <a:r>
              <a:rPr lang="pt-BR" sz="3500" dirty="0"/>
              <a:t>+</a:t>
            </a:r>
          </a:p>
        </p:txBody>
      </p:sp>
      <p:pic>
        <p:nvPicPr>
          <p:cNvPr id="9" name="Imagem 8"/>
          <p:cNvPicPr>
            <a:picLocks noChangeAspect="1"/>
          </p:cNvPicPr>
          <p:nvPr/>
        </p:nvPicPr>
        <p:blipFill>
          <a:blip r:embed="rId4"/>
          <a:stretch>
            <a:fillRect/>
          </a:stretch>
        </p:blipFill>
        <p:spPr>
          <a:xfrm>
            <a:off x="8491844" y="2479603"/>
            <a:ext cx="1418336" cy="1650179"/>
          </a:xfrm>
          <a:prstGeom prst="rect">
            <a:avLst/>
          </a:prstGeom>
        </p:spPr>
      </p:pic>
      <p:pic>
        <p:nvPicPr>
          <p:cNvPr id="10" name="Imagem 9"/>
          <p:cNvPicPr>
            <a:picLocks noChangeAspect="1"/>
          </p:cNvPicPr>
          <p:nvPr/>
        </p:nvPicPr>
        <p:blipFill>
          <a:blip r:embed="rId5"/>
          <a:stretch>
            <a:fillRect/>
          </a:stretch>
        </p:blipFill>
        <p:spPr>
          <a:xfrm>
            <a:off x="14740031" y="3449218"/>
            <a:ext cx="1435680" cy="1481154"/>
          </a:xfrm>
          <a:prstGeom prst="rect">
            <a:avLst/>
          </a:prstGeom>
        </p:spPr>
      </p:pic>
      <p:sp>
        <p:nvSpPr>
          <p:cNvPr id="20" name="CaixaDeTexto 19"/>
          <p:cNvSpPr txBox="1"/>
          <p:nvPr/>
        </p:nvSpPr>
        <p:spPr>
          <a:xfrm>
            <a:off x="9785471" y="4170436"/>
            <a:ext cx="2152650" cy="1323439"/>
          </a:xfrm>
          <a:prstGeom prst="rect">
            <a:avLst/>
          </a:prstGeom>
          <a:noFill/>
        </p:spPr>
        <p:txBody>
          <a:bodyPr wrap="square" rtlCol="0">
            <a:spAutoFit/>
          </a:bodyPr>
          <a:lstStyle/>
          <a:p>
            <a:pPr algn="ctr"/>
            <a:r>
              <a:rPr lang="pt-BR" sz="2000" b="1" dirty="0"/>
              <a:t>IPVA </a:t>
            </a:r>
          </a:p>
          <a:p>
            <a:pPr algn="ctr"/>
            <a:r>
              <a:rPr lang="pt-BR" sz="2000" b="1" dirty="0"/>
              <a:t>ICMS</a:t>
            </a:r>
          </a:p>
          <a:p>
            <a:pPr algn="ctr"/>
            <a:r>
              <a:rPr lang="pt-BR" sz="2000" b="1" dirty="0"/>
              <a:t>R$ 206.030.797,84</a:t>
            </a:r>
          </a:p>
        </p:txBody>
      </p:sp>
      <p:sp>
        <p:nvSpPr>
          <p:cNvPr id="21" name="CaixaDeTexto 20"/>
          <p:cNvSpPr txBox="1"/>
          <p:nvPr/>
        </p:nvSpPr>
        <p:spPr>
          <a:xfrm>
            <a:off x="14142080" y="5709744"/>
            <a:ext cx="2582977" cy="1323439"/>
          </a:xfrm>
          <a:prstGeom prst="rect">
            <a:avLst/>
          </a:prstGeom>
          <a:noFill/>
        </p:spPr>
        <p:txBody>
          <a:bodyPr wrap="square" rtlCol="0">
            <a:spAutoFit/>
          </a:bodyPr>
          <a:lstStyle/>
          <a:p>
            <a:pPr algn="ctr"/>
            <a:r>
              <a:rPr lang="pt-BR" sz="2000" b="1" dirty="0"/>
              <a:t>IPTU</a:t>
            </a:r>
          </a:p>
          <a:p>
            <a:pPr algn="ctr"/>
            <a:r>
              <a:rPr lang="pt-BR" sz="2000" b="1" dirty="0"/>
              <a:t>ITBI</a:t>
            </a:r>
          </a:p>
          <a:p>
            <a:pPr algn="ctr"/>
            <a:r>
              <a:rPr lang="pt-BR" sz="2000" b="1" dirty="0"/>
              <a:t>ISSQN</a:t>
            </a:r>
          </a:p>
          <a:p>
            <a:pPr algn="ctr"/>
            <a:r>
              <a:rPr lang="pt-BR" sz="2000" b="1" dirty="0"/>
              <a:t>R$ 181.783.965,16</a:t>
            </a:r>
          </a:p>
        </p:txBody>
      </p:sp>
      <p:sp>
        <p:nvSpPr>
          <p:cNvPr id="22" name="Elipse 21"/>
          <p:cNvSpPr/>
          <p:nvPr/>
        </p:nvSpPr>
        <p:spPr>
          <a:xfrm>
            <a:off x="5338860" y="5908219"/>
            <a:ext cx="7940722" cy="37521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Seta para Baixo 7"/>
          <p:cNvSpPr/>
          <p:nvPr/>
        </p:nvSpPr>
        <p:spPr>
          <a:xfrm rot="18613306">
            <a:off x="4414049" y="6049335"/>
            <a:ext cx="1156647" cy="395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Baixo 22"/>
          <p:cNvSpPr/>
          <p:nvPr/>
        </p:nvSpPr>
        <p:spPr>
          <a:xfrm rot="1865952">
            <a:off x="12657504" y="6019123"/>
            <a:ext cx="1156647" cy="395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p:cNvPicPr>
            <a:picLocks noChangeAspect="1"/>
          </p:cNvPicPr>
          <p:nvPr/>
        </p:nvPicPr>
        <p:blipFill>
          <a:blip r:embed="rId6"/>
          <a:stretch>
            <a:fillRect/>
          </a:stretch>
        </p:blipFill>
        <p:spPr>
          <a:xfrm rot="2901968">
            <a:off x="8803373" y="4861604"/>
            <a:ext cx="847417" cy="1005927"/>
          </a:xfrm>
          <a:prstGeom prst="rect">
            <a:avLst/>
          </a:prstGeom>
        </p:spPr>
      </p:pic>
      <p:sp>
        <p:nvSpPr>
          <p:cNvPr id="24" name="CaixaDeTexto 23"/>
          <p:cNvSpPr txBox="1"/>
          <p:nvPr/>
        </p:nvSpPr>
        <p:spPr>
          <a:xfrm>
            <a:off x="7077321" y="6126272"/>
            <a:ext cx="4792738" cy="661720"/>
          </a:xfrm>
          <a:prstGeom prst="rect">
            <a:avLst/>
          </a:prstGeom>
          <a:noFill/>
        </p:spPr>
        <p:txBody>
          <a:bodyPr wrap="square" rtlCol="0">
            <a:spAutoFit/>
          </a:bodyPr>
          <a:lstStyle/>
          <a:p>
            <a:pPr algn="ctr"/>
            <a:r>
              <a:rPr lang="pt-BR" sz="1200" b="1" dirty="0"/>
              <a:t>TOTAL DOS IMPOSTOS ARRECADADOS</a:t>
            </a:r>
          </a:p>
          <a:p>
            <a:pPr algn="ctr"/>
            <a:r>
              <a:rPr lang="pt-BR" sz="2500" b="1" dirty="0"/>
              <a:t>R$ 451.380.989,41</a:t>
            </a:r>
          </a:p>
        </p:txBody>
      </p:sp>
      <p:sp>
        <p:nvSpPr>
          <p:cNvPr id="25" name="CaixaDeTexto 24"/>
          <p:cNvSpPr txBox="1"/>
          <p:nvPr/>
        </p:nvSpPr>
        <p:spPr>
          <a:xfrm>
            <a:off x="5899499" y="6832387"/>
            <a:ext cx="5810022" cy="477054"/>
          </a:xfrm>
          <a:prstGeom prst="rect">
            <a:avLst/>
          </a:prstGeom>
          <a:noFill/>
        </p:spPr>
        <p:txBody>
          <a:bodyPr wrap="square" rtlCol="0">
            <a:spAutoFit/>
          </a:bodyPr>
          <a:lstStyle/>
          <a:p>
            <a:pPr algn="ctr"/>
            <a:r>
              <a:rPr lang="pt-BR" sz="2500" b="1" dirty="0"/>
              <a:t>15%         R$ 67.707.148,41</a:t>
            </a:r>
          </a:p>
        </p:txBody>
      </p:sp>
      <p:pic>
        <p:nvPicPr>
          <p:cNvPr id="26" name="Imagem 25"/>
          <p:cNvPicPr>
            <a:picLocks noChangeAspect="1"/>
          </p:cNvPicPr>
          <p:nvPr/>
        </p:nvPicPr>
        <p:blipFill>
          <a:blip r:embed="rId6"/>
          <a:stretch>
            <a:fillRect/>
          </a:stretch>
        </p:blipFill>
        <p:spPr>
          <a:xfrm rot="2901968">
            <a:off x="8885513" y="7152572"/>
            <a:ext cx="847417" cy="1005927"/>
          </a:xfrm>
          <a:prstGeom prst="rect">
            <a:avLst/>
          </a:prstGeom>
        </p:spPr>
      </p:pic>
      <p:sp>
        <p:nvSpPr>
          <p:cNvPr id="27" name="CaixaDeTexto 26"/>
          <p:cNvSpPr txBox="1"/>
          <p:nvPr/>
        </p:nvSpPr>
        <p:spPr>
          <a:xfrm>
            <a:off x="6379761" y="7854404"/>
            <a:ext cx="6187857" cy="954107"/>
          </a:xfrm>
          <a:prstGeom prst="rect">
            <a:avLst/>
          </a:prstGeom>
          <a:noFill/>
        </p:spPr>
        <p:txBody>
          <a:bodyPr wrap="square" rtlCol="0">
            <a:spAutoFit/>
          </a:bodyPr>
          <a:lstStyle/>
          <a:p>
            <a:pPr algn="ctr"/>
            <a:r>
              <a:rPr lang="pt-BR" sz="3000" b="1" dirty="0"/>
              <a:t>DESPESAS LIQUIDADAS</a:t>
            </a:r>
          </a:p>
          <a:p>
            <a:pPr algn="ctr"/>
            <a:r>
              <a:rPr lang="pt-BR" sz="2600" b="1" dirty="0"/>
              <a:t>(aplicação em saúde)</a:t>
            </a:r>
          </a:p>
        </p:txBody>
      </p:sp>
      <p:sp>
        <p:nvSpPr>
          <p:cNvPr id="28" name="CaixaDeTexto 27"/>
          <p:cNvSpPr txBox="1"/>
          <p:nvPr/>
        </p:nvSpPr>
        <p:spPr>
          <a:xfrm>
            <a:off x="6483558" y="8629663"/>
            <a:ext cx="5810022" cy="553998"/>
          </a:xfrm>
          <a:prstGeom prst="rect">
            <a:avLst/>
          </a:prstGeom>
          <a:noFill/>
        </p:spPr>
        <p:txBody>
          <a:bodyPr wrap="square" rtlCol="0">
            <a:spAutoFit/>
          </a:bodyPr>
          <a:lstStyle/>
          <a:p>
            <a:pPr algn="ctr"/>
            <a:r>
              <a:rPr lang="pt-BR" sz="2500" b="1" dirty="0"/>
              <a:t> </a:t>
            </a:r>
            <a:r>
              <a:rPr lang="pt-BR" sz="3000" b="1" dirty="0"/>
              <a:t>27,07%         </a:t>
            </a:r>
            <a:r>
              <a:rPr lang="pt-BR" sz="2500" b="1" dirty="0"/>
              <a:t>R$ 122.172.881,37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rgbClr val="FFFFFF"/>
          </a:solidFill>
          <a:round/>
        </a:ln>
        <a:effectLst>
          <a:outerShdw blurRad="39960" dist="20160" dir="5400000" rotWithShape="0">
            <a:srgbClr val="000000">
              <a:alpha val="38000"/>
            </a:srgbClr>
          </a:outerShdw>
        </a:effectLst>
      </a:spPr>
      <a:bodyPr/>
      <a:lstStyle>
        <a:defPPr>
          <a:defRPr dirty="0"/>
        </a:defPPr>
      </a:lstStyle>
      <a:style>
        <a:lnRef idx="3">
          <a:schemeClr val="lt1"/>
        </a:lnRef>
        <a:fillRef idx="1">
          <a:schemeClr val="accent4"/>
        </a:fillRef>
        <a:effectRef idx="1">
          <a:schemeClr val="accent4"/>
        </a:effectRef>
        <a:fontRef idx="minor"/>
      </a:style>
    </a:sp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8192</TotalTime>
  <Words>4251</Words>
  <Application>Microsoft Office PowerPoint</Application>
  <PresentationFormat>Personalizar</PresentationFormat>
  <Paragraphs>759</Paragraphs>
  <Slides>61</Slides>
  <Notes>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61</vt:i4>
      </vt:variant>
    </vt:vector>
  </HeadingPairs>
  <TitlesOfParts>
    <vt:vector size="68" baseType="lpstr">
      <vt:lpstr>Arial</vt:lpstr>
      <vt:lpstr>Arial Black</vt:lpstr>
      <vt:lpstr>Calibri</vt:lpstr>
      <vt:lpstr>Rajdhani Bold</vt:lpstr>
      <vt:lpstr>Symbol</vt:lpstr>
      <vt:lpstr>Wingdings</vt:lpstr>
      <vt:lpstr>Office Theme</vt:lpstr>
      <vt:lpstr>Apresentação do PowerPoint</vt:lpstr>
      <vt:lpstr>Identificação</vt:lpstr>
      <vt:lpstr>Identificação</vt:lpstr>
      <vt:lpstr>Identificação</vt:lpstr>
      <vt:lpstr>Identificação</vt:lpstr>
      <vt:lpstr>Dados Demográficos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Padrão Slide</dc:title>
  <dc:subject/>
  <dc:creator>Maria Elisa Baron Vanini</dc:creator>
  <dc:description/>
  <cp:lastModifiedBy>Fátima Aparecida Gasparoto</cp:lastModifiedBy>
  <cp:revision>945</cp:revision>
  <cp:lastPrinted>2025-02-07T11:29:27Z</cp:lastPrinted>
  <dcterms:created xsi:type="dcterms:W3CDTF">2006-08-16T00:00:00Z</dcterms:created>
  <dcterms:modified xsi:type="dcterms:W3CDTF">2025-03-17T12:15:51Z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0</vt:i4>
  </property>
  <property fmtid="{D5CDD505-2E9C-101B-9397-08002B2CF9AE}" pid="7" name="PresentationFormat">
    <vt:lpwstr>Personalizar</vt:lpwstr>
  </property>
  <property fmtid="{D5CDD505-2E9C-101B-9397-08002B2CF9AE}" pid="8" name="ScaleCrop">
    <vt:bool>false</vt:bool>
  </property>
  <property fmtid="{D5CDD505-2E9C-101B-9397-08002B2CF9AE}" pid="9" name="ShareDoc">
    <vt:bool>false</vt:bool>
  </property>
  <property fmtid="{D5CDD505-2E9C-101B-9397-08002B2CF9AE}" pid="10" name="Slides">
    <vt:i4>52</vt:i4>
  </property>
  <property fmtid="{D5CDD505-2E9C-101B-9397-08002B2CF9AE}" pid="11" name="MSIP_Label_defa4170-0d19-0005-0004-bc88714345d2_Enabled">
    <vt:lpwstr>true</vt:lpwstr>
  </property>
  <property fmtid="{D5CDD505-2E9C-101B-9397-08002B2CF9AE}" pid="12" name="MSIP_Label_defa4170-0d19-0005-0004-bc88714345d2_SetDate">
    <vt:lpwstr>2024-05-23T18:24:42Z</vt:lpwstr>
  </property>
  <property fmtid="{D5CDD505-2E9C-101B-9397-08002B2CF9AE}" pid="13" name="MSIP_Label_defa4170-0d19-0005-0004-bc88714345d2_Method">
    <vt:lpwstr>Standard</vt:lpwstr>
  </property>
  <property fmtid="{D5CDD505-2E9C-101B-9397-08002B2CF9AE}" pid="14" name="MSIP_Label_defa4170-0d19-0005-0004-bc88714345d2_Name">
    <vt:lpwstr>defa4170-0d19-0005-0004-bc88714345d2</vt:lpwstr>
  </property>
  <property fmtid="{D5CDD505-2E9C-101B-9397-08002B2CF9AE}" pid="15" name="MSIP_Label_defa4170-0d19-0005-0004-bc88714345d2_SiteId">
    <vt:lpwstr>a94c5d8a-5a00-4cb7-9017-e01c9bff14c8</vt:lpwstr>
  </property>
  <property fmtid="{D5CDD505-2E9C-101B-9397-08002B2CF9AE}" pid="16" name="MSIP_Label_defa4170-0d19-0005-0004-bc88714345d2_ActionId">
    <vt:lpwstr>b24cd606-35c9-41c8-a416-832c973682d4</vt:lpwstr>
  </property>
  <property fmtid="{D5CDD505-2E9C-101B-9397-08002B2CF9AE}" pid="17" name="MSIP_Label_defa4170-0d19-0005-0004-bc88714345d2_ContentBits">
    <vt:lpwstr>0</vt:lpwstr>
  </property>
</Properties>
</file>