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y="6858000" cx="12188825"/>
  <p:notesSz cx="6796075" cy="9856775"/>
  <p:embeddedFontLst>
    <p:embeddedFont>
      <p:font typeface="Merriweather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5" roundtripDataSignature="AMtx7mhmSQEN6Vx27yUpE2rZ4/V4i7d/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5A3998-7609-4D7C-8DE0-974B9426D2FD}">
  <a:tblStyle styleId="{9C5A3998-7609-4D7C-8DE0-974B9426D2F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font" Target="fonts/MerriweatherSans-bold.fntdata"/><Relationship Id="rId41" Type="http://schemas.openxmlformats.org/officeDocument/2006/relationships/font" Target="fonts/MerriweatherSans-regular.fntdata"/><Relationship Id="rId22" Type="http://schemas.openxmlformats.org/officeDocument/2006/relationships/slide" Target="slides/slide14.xml"/><Relationship Id="rId44" Type="http://schemas.openxmlformats.org/officeDocument/2006/relationships/font" Target="fonts/MerriweatherSans-boldItalic.fntdata"/><Relationship Id="rId21" Type="http://schemas.openxmlformats.org/officeDocument/2006/relationships/slide" Target="slides/slide13.xml"/><Relationship Id="rId43" Type="http://schemas.openxmlformats.org/officeDocument/2006/relationships/font" Target="fonts/MerriweatherSans-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54450" y="9364662"/>
            <a:ext cx="29067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54450" y="9364662"/>
            <a:ext cx="29083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n"/>
          <p:cNvSpPr/>
          <p:nvPr/>
        </p:nvSpPr>
        <p:spPr>
          <a:xfrm>
            <a:off x="0" y="0"/>
            <a:ext cx="6796087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n"/>
          <p:cNvSpPr/>
          <p:nvPr/>
        </p:nvSpPr>
        <p:spPr>
          <a:xfrm>
            <a:off x="0" y="0"/>
            <a:ext cx="6797675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n"/>
          <p:cNvSpPr/>
          <p:nvPr/>
        </p:nvSpPr>
        <p:spPr>
          <a:xfrm>
            <a:off x="0" y="0"/>
            <a:ext cx="6799262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n"/>
          <p:cNvSpPr/>
          <p:nvPr/>
        </p:nvSpPr>
        <p:spPr>
          <a:xfrm>
            <a:off x="0" y="0"/>
            <a:ext cx="6799262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n"/>
          <p:cNvSpPr/>
          <p:nvPr/>
        </p:nvSpPr>
        <p:spPr>
          <a:xfrm>
            <a:off x="0" y="0"/>
            <a:ext cx="6799262" cy="9856787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n"/>
          <p:cNvSpPr/>
          <p:nvPr/>
        </p:nvSpPr>
        <p:spPr>
          <a:xfrm>
            <a:off x="0" y="0"/>
            <a:ext cx="6800850" cy="9858375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n"/>
          <p:cNvSpPr/>
          <p:nvPr/>
        </p:nvSpPr>
        <p:spPr>
          <a:xfrm>
            <a:off x="0" y="0"/>
            <a:ext cx="6800850" cy="9858375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n"/>
          <p:cNvSpPr/>
          <p:nvPr/>
        </p:nvSpPr>
        <p:spPr>
          <a:xfrm>
            <a:off x="0" y="0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n"/>
          <p:cNvSpPr/>
          <p:nvPr/>
        </p:nvSpPr>
        <p:spPr>
          <a:xfrm>
            <a:off x="3854450" y="0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n"/>
          <p:cNvSpPr/>
          <p:nvPr>
            <p:ph idx="2" type="sldImg"/>
          </p:nvPr>
        </p:nvSpPr>
        <p:spPr>
          <a:xfrm>
            <a:off x="120650" y="739775"/>
            <a:ext cx="6521450" cy="36560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n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n"/>
          <p:cNvSpPr/>
          <p:nvPr/>
        </p:nvSpPr>
        <p:spPr>
          <a:xfrm>
            <a:off x="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n"/>
          <p:cNvSpPr txBox="1"/>
          <p:nvPr>
            <p:ph idx="3" type="sldNum"/>
          </p:nvPr>
        </p:nvSpPr>
        <p:spPr>
          <a:xfrm>
            <a:off x="3854450" y="9364662"/>
            <a:ext cx="29067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23825" y="739775"/>
            <a:ext cx="6535737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p1:notes"/>
          <p:cNvSpPr/>
          <p:nvPr/>
        </p:nvSpPr>
        <p:spPr>
          <a:xfrm>
            <a:off x="679450" y="4681537"/>
            <a:ext cx="5424487" cy="4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8" name="Google Shape;188;p10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p10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0" name="Google Shape;190;p10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1" name="Google Shape;191;p10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p10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10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4" name="Google Shape;204;p11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5" name="Google Shape;205;p11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6" name="Google Shape;206;p11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7" name="Google Shape;207;p11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8" name="Google Shape;208;p11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11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0" name="Google Shape;220;p12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1" name="Google Shape;221;p12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p12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3" name="Google Shape;223;p12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4" name="Google Shape;224;p12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12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5" name="Google Shape;235;p13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6" name="Google Shape;236;p13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7" name="Google Shape;237;p13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8" name="Google Shape;238;p13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9" name="Google Shape;239;p13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3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1" name="Google Shape;251;p14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2" name="Google Shape;252;p14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3" name="Google Shape;253;p14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14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p14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14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15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8" name="Google Shape;268;p15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9" name="Google Shape;269;p15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0" name="Google Shape;270;p15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1" name="Google Shape;271;p15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Google Shape;273;p15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3" name="Google Shape;283;p16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p16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p16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6" name="Google Shape;286;p16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7" name="Google Shape;287;p16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9" name="Google Shape;289;p16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9" name="Google Shape;299;p17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0" name="Google Shape;300;p17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p17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2" name="Google Shape;302;p17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3" name="Google Shape;303;p17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p17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7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7" name="Google Shape;307;p17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5" name="Google Shape;315;p18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6" name="Google Shape;316;p18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7" name="Google Shape;317;p18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8" name="Google Shape;318;p18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9" name="Google Shape;319;p18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0" name="Google Shape;320;p18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1" name="Google Shape;321;p18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1" name="Google Shape;331;p19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2" name="Google Shape;332;p19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3" name="Google Shape;333;p19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4" name="Google Shape;334;p19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5" name="Google Shape;335;p19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p19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9" name="Google Shape;339;p19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9" name="Google Shape;69;p2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0" name="Google Shape;70;p2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1" name="Google Shape;71;p2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2" name="Google Shape;72;p2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3" name="Google Shape;73;p2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2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p20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8" name="Google Shape;348;p20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9" name="Google Shape;349;p20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0" name="Google Shape;350;p20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1" name="Google Shape;351;p20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2" name="Google Shape;352;p20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p20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5" name="Google Shape;355;p20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2" name="Google Shape;362;p21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3" name="Google Shape;363;p21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4" name="Google Shape;364;p21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5" name="Google Shape;365;p21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6" name="Google Shape;366;p21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7" name="Google Shape;367;p21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p21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0" name="Google Shape;370;p21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9" name="Google Shape;379;p22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0" name="Google Shape;380;p22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1" name="Google Shape;381;p22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2" name="Google Shape;382;p22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3" name="Google Shape;383;p22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4" name="Google Shape;384;p22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5" name="Google Shape;385;p22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2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5" name="Google Shape;395;p23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6" name="Google Shape;396;p23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7" name="Google Shape;397;p23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8" name="Google Shape;398;p23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9" name="Google Shape;399;p23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0" name="Google Shape;400;p23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1" name="Google Shape;401;p23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3" name="Google Shape;403;p23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1" name="Google Shape;411;p24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2" name="Google Shape;412;p24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3" name="Google Shape;413;p24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4" name="Google Shape;414;p24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5" name="Google Shape;415;p24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6" name="Google Shape;416;p24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7" name="Google Shape;417;p24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4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9" name="Google Shape;419;p24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7" name="Google Shape;427;p25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p25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9" name="Google Shape;429;p25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0" name="Google Shape;430;p25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1" name="Google Shape;431;p25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2" name="Google Shape;432;p25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3" name="Google Shape;433;p25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5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5" name="Google Shape;435;p25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3" name="Google Shape;443;p26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4" name="Google Shape;444;p26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5" name="Google Shape;445;p26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6" name="Google Shape;446;p26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7" name="Google Shape;447;p26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8" name="Google Shape;448;p26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9" name="Google Shape;449;p26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6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1" name="Google Shape;451;p26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9" name="Google Shape;459;p27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0" name="Google Shape;460;p27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1" name="Google Shape;461;p27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2" name="Google Shape;462;p27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3" name="Google Shape;463;p27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4" name="Google Shape;464;p27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5" name="Google Shape;465;p27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7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67" name="Google Shape;467;p27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6" name="Google Shape;476;p28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7" name="Google Shape;477;p28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8" name="Google Shape;478;p28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9" name="Google Shape;479;p28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0" name="Google Shape;480;p28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1" name="Google Shape;481;p28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2" name="Google Shape;482;p28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8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84" name="Google Shape;484;p28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9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2" name="Google Shape;492;p29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3" name="Google Shape;493;p29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p29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5" name="Google Shape;495;p29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6" name="Google Shape;496;p29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7" name="Google Shape;497;p29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8" name="Google Shape;498;p29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0" name="Google Shape;500;p29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120650" y="739775"/>
            <a:ext cx="6523037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79450" y="4681537"/>
            <a:ext cx="5405437" cy="440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8" name="Google Shape;508;p30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9" name="Google Shape;509;p30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0" name="Google Shape;510;p30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1" name="Google Shape;511;p30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2" name="Google Shape;512;p30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3" name="Google Shape;513;p30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4" name="Google Shape;514;p30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16" name="Google Shape;516;p30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4" name="Google Shape;524;p31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5" name="Google Shape;525;p31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6" name="Google Shape;526;p31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7" name="Google Shape;527;p31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8" name="Google Shape;528;p31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9" name="Google Shape;529;p31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0" name="Google Shape;530;p31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1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32" name="Google Shape;532;p31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2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0" name="Google Shape;540;p32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1" name="Google Shape;541;p32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2" name="Google Shape;542;p32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3" name="Google Shape;543;p32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4" name="Google Shape;544;p32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5" name="Google Shape;545;p32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6" name="Google Shape;546;p32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48" name="Google Shape;548;p32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2" name="Google Shape;92;p4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" name="Google Shape;93;p4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4" name="Google Shape;94;p4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5" name="Google Shape;95;p4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6" name="Google Shape;96;p4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4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8" name="Google Shape;108;p5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9" name="Google Shape;109;p5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0" name="Google Shape;110;p5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1" name="Google Shape;111;p5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2" name="Google Shape;112;p5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p5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4" name="Google Shape;124;p6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5" name="Google Shape;125;p6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6" name="Google Shape;126;p6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7" name="Google Shape;127;p6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p6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6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0" name="Google Shape;140;p7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1" name="Google Shape;141;p7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2" name="Google Shape;142;p7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7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4" name="Google Shape;144;p7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7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6" name="Google Shape;156;p8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7" name="Google Shape;157;p8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8" name="Google Shape;158;p8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9" name="Google Shape;159;p8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p8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8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/>
        </p:nvSpPr>
        <p:spPr>
          <a:xfrm>
            <a:off x="3854450" y="9364662"/>
            <a:ext cx="290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2" name="Google Shape;172;p9:notes"/>
          <p:cNvSpPr txBox="1"/>
          <p:nvPr/>
        </p:nvSpPr>
        <p:spPr>
          <a:xfrm>
            <a:off x="3854450" y="9364662"/>
            <a:ext cx="29337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p9:notes"/>
          <p:cNvSpPr txBox="1"/>
          <p:nvPr/>
        </p:nvSpPr>
        <p:spPr>
          <a:xfrm>
            <a:off x="3854450" y="9364662"/>
            <a:ext cx="2936875" cy="484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4" name="Google Shape;174;p9:notes"/>
          <p:cNvSpPr txBox="1"/>
          <p:nvPr/>
        </p:nvSpPr>
        <p:spPr>
          <a:xfrm>
            <a:off x="3854450" y="9364662"/>
            <a:ext cx="29384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5" name="Google Shape;175;p9:notes"/>
          <p:cNvSpPr txBox="1"/>
          <p:nvPr/>
        </p:nvSpPr>
        <p:spPr>
          <a:xfrm>
            <a:off x="3854450" y="9364662"/>
            <a:ext cx="2943225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6" name="Google Shape;176;p9:notes"/>
          <p:cNvSpPr txBox="1"/>
          <p:nvPr/>
        </p:nvSpPr>
        <p:spPr>
          <a:xfrm>
            <a:off x="3854450" y="9364662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444500" y="1231900"/>
            <a:ext cx="5913437" cy="332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8" name="Google Shape;178;p9:notes"/>
          <p:cNvSpPr/>
          <p:nvPr/>
        </p:nvSpPr>
        <p:spPr>
          <a:xfrm>
            <a:off x="679450" y="4743450"/>
            <a:ext cx="5443537" cy="38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:notes"/>
          <p:cNvSpPr txBox="1"/>
          <p:nvPr/>
        </p:nvSpPr>
        <p:spPr>
          <a:xfrm>
            <a:off x="3854450" y="9364662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79450" y="4681537"/>
            <a:ext cx="5403850" cy="4398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09012" y="6356350"/>
            <a:ext cx="27051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/>
          <p:nvPr/>
        </p:nvSpPr>
        <p:spPr>
          <a:xfrm>
            <a:off x="838200" y="6356350"/>
            <a:ext cx="2736850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3"/>
          <p:cNvSpPr/>
          <p:nvPr/>
        </p:nvSpPr>
        <p:spPr>
          <a:xfrm>
            <a:off x="403701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587"/>
            <a:ext cx="12188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3"/>
          <p:cNvSpPr txBox="1"/>
          <p:nvPr>
            <p:ph type="title"/>
          </p:nvPr>
        </p:nvSpPr>
        <p:spPr>
          <a:xfrm>
            <a:off x="838200" y="365125"/>
            <a:ext cx="1047591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838200" y="1825625"/>
            <a:ext cx="10475912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3"/>
          <p:cNvSpPr/>
          <p:nvPr/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3"/>
          <p:cNvSpPr/>
          <p:nvPr/>
        </p:nvSpPr>
        <p:spPr>
          <a:xfrm>
            <a:off x="0" y="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09012" y="6356350"/>
            <a:ext cx="27051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1" i="0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5"/>
            <a:ext cx="1047591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>
            <a:off x="838200" y="1825625"/>
            <a:ext cx="10475912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5"/>
          <p:cNvSpPr/>
          <p:nvPr/>
        </p:nvSpPr>
        <p:spPr>
          <a:xfrm>
            <a:off x="838200" y="6356350"/>
            <a:ext cx="2736850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5"/>
          <p:cNvSpPr/>
          <p:nvPr/>
        </p:nvSpPr>
        <p:spPr>
          <a:xfrm>
            <a:off x="403701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5"/>
          <p:cNvSpPr txBox="1"/>
          <p:nvPr/>
        </p:nvSpPr>
        <p:spPr>
          <a:xfrm>
            <a:off x="8609012" y="6356350"/>
            <a:ext cx="2706687" cy="3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b="1" i="0" lang="en-US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55" name="Google Shape;55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587"/>
            <a:ext cx="12188825" cy="6854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587"/>
            <a:ext cx="1218247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6"/>
          <p:cNvSpPr txBox="1"/>
          <p:nvPr>
            <p:ph type="title"/>
          </p:nvPr>
        </p:nvSpPr>
        <p:spPr>
          <a:xfrm>
            <a:off x="609600" y="273050"/>
            <a:ext cx="10939462" cy="1114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6"/>
          <p:cNvSpPr txBox="1"/>
          <p:nvPr>
            <p:ph idx="1" type="body"/>
          </p:nvPr>
        </p:nvSpPr>
        <p:spPr>
          <a:xfrm>
            <a:off x="609600" y="1604962"/>
            <a:ext cx="10939462" cy="394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5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360362" y="1074737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POPULAÇÃO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0"/>
          <p:cNvGraphicFramePr/>
          <p:nvPr/>
        </p:nvGraphicFramePr>
        <p:xfrm>
          <a:off x="1690687" y="2944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3681400"/>
                <a:gridCol w="998525"/>
                <a:gridCol w="996950"/>
                <a:gridCol w="995350"/>
                <a:gridCol w="995350"/>
              </a:tblGrid>
              <a:tr h="42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Família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1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2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...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601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total de famílias da área de abrangência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601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de famílias beneficiárias pelo Programa Bolsa Família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360362" y="1074737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ESTRATIFICAÇÃO DE RISCO FAMILIAR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863600" y="2906712"/>
            <a:ext cx="87122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Realiza estratificação de risco familiar?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 sim, qual a metodologia para estratificação de risco familiar utilizada na unidade?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360362" y="1074737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r>
              <a:rPr b="1" i="0" lang="en-US" sz="18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PERFIL DA EQUIPE E UNIDADE DE SAÚDE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-1898650" y="27781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APRESENTAÇÃO DA CARTEIRA DE SERVIÇO DA UNIDADE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935037" y="3060700"/>
            <a:ext cx="8712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Inserir os serviços que realizam no serviço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-2160587" y="-47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NÚMERO DE PROFISSIONAIS POR CATEGORIA PROFISSIONAL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935037" y="3060700"/>
            <a:ext cx="8712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Inserir quantitativo de profissionais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-2160587" y="-47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FUNCIONAMENTO DA UNIDADE DE SAÚDE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935037" y="3060700"/>
            <a:ext cx="8712200" cy="255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Descreva aqui: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Início das atividades: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Intervalo para almoço: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Término das atividades: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Há a prática de horário estendido da unidade</a:t>
            </a:r>
            <a:r>
              <a:rPr b="0" i="0" lang="en-US" sz="1600" u="none">
                <a:solidFill>
                  <a:srgbClr val="A6A6A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-2160587" y="-47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FLUXO GERAL DE ATENDIMENTO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935037" y="2663825"/>
            <a:ext cx="8712200" cy="215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Horários de pico: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Horários de acolhimento: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Tempo médio de espera para os atendimentos: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-2160587" y="-47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TAXA DE ABSENTEÍSMO NAS CONSULTAS PROGRAMADAS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935037" y="2663825"/>
            <a:ext cx="8712200" cy="1400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 houver o registro de absenteísmo das consultas programadas em sua unidade, registre aqui, por especialidade da carteira de serviços de profissionais.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-2160587" y="-47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RESOLUTIVIDADE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503237" y="2808287"/>
            <a:ext cx="12336462" cy="31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Descreva aqui, brevemente, os serviços de apoio de sua unidade, com destaque para 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serviços de AAE.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As equipes apontam grandes problemas com esses serviços de apoio?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Taxa de encaminhamentos para a Atenção Especializada: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usuários em fila de espera por especialidade: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Tempo médio na fila de espera por especialidade: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9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-2014537" y="-360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UTILIZAÇÃO DA UNIDADE DE SAÚDE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19"/>
          <p:cNvGraphicFramePr/>
          <p:nvPr/>
        </p:nvGraphicFramePr>
        <p:xfrm>
          <a:off x="2481262" y="255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6380150"/>
                <a:gridCol w="1092200"/>
              </a:tblGrid>
              <a:tr h="37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Utilização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1112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médio mensal de pessoas cadastradas, distintas, que utilizaram a unidade para pelo menos um atendimento com médico ou enfermeiro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Proporção de utilização da unidade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Proporção de usuários de polifarmácia (cinco ou mais medicamentos)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médio de atendimentos por especialidade da carteira de profissionais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de hiperutilizadores identificados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1184275" y="2755900"/>
            <a:ext cx="10106025" cy="159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PERFIL DO TERRITÓRIO E DA 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549275" y="476250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360362" y="1074737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r>
              <a:rPr b="1" i="0" lang="en-US" sz="18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CUIDADO COM AS CONDIÇÕES CRÔNICAS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1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CUIDADO COM AS CONDIÇÕES CRÔNICAS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447675" y="1782762"/>
            <a:ext cx="11666537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Realiza estratificação da condição crônica? Se sim, informe qual o parâmetro utilizado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preencha a tabela a seguir.</a:t>
            </a:r>
            <a:endParaRPr/>
          </a:p>
        </p:txBody>
      </p:sp>
      <p:graphicFrame>
        <p:nvGraphicFramePr>
          <p:cNvPr id="376" name="Google Shape;376;p21"/>
          <p:cNvGraphicFramePr/>
          <p:nvPr/>
        </p:nvGraphicFramePr>
        <p:xfrm>
          <a:off x="447675" y="242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2387600"/>
                <a:gridCol w="1395400"/>
                <a:gridCol w="1243000"/>
                <a:gridCol w="909625"/>
                <a:gridCol w="1158875"/>
                <a:gridCol w="1503350"/>
                <a:gridCol w="1395400"/>
              </a:tblGrid>
              <a:tr h="66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População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Crianças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Gestantes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Idosos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Saúde Mental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Hipertensos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1" i="0" lang="en-US" sz="16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Diabéticos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0" i="0" lang="en-US" sz="16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Número de cadastros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0" i="0" lang="en-US" sz="16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Estratificação da condição crônica realizada (1) (%)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72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0" i="0" lang="en-US" sz="16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Alto risco (2) (%)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6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0" i="0" lang="en-US" sz="16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Médio risco (3) (%)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Merriweather Sans"/>
                        <a:buNone/>
                      </a:pPr>
                      <a:r>
                        <a:rPr b="0" i="0" lang="en-US" sz="16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Baixo risco (4) (%)</a:t>
                      </a:r>
                      <a:endParaRPr/>
                    </a:p>
                  </a:txBody>
                  <a:tcPr marT="7540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250" marB="46800" marR="70200" marL="70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2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POR SUBPOPULAÇÃO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287337" y="2447925"/>
            <a:ext cx="11634787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Mulheres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Existe a disponibilidade da coleta de material citopatológico do colo do útero na unidade?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Cobertura de coleta de material citopatológico do colo de útero em mulheres de 25 a 64 anos no ano: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Existe a disponibilidade do exame de mamografia nos serviços de apoio da unidade de saúde?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Cobertura de mamografia em mulheres de 50 a 69 anos no ano (média):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gestantes acompanhadas de acordo com as recomendações das diretrizes clínicas: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gestantes com tratamento completado em saúde bucal: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3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POR SUBPOPULAÇÃO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3"/>
          <p:cNvSpPr txBox="1"/>
          <p:nvPr/>
        </p:nvSpPr>
        <p:spPr>
          <a:xfrm>
            <a:off x="360362" y="2663825"/>
            <a:ext cx="11182350" cy="255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Crianças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crianças menores de 2 anos acompanhadas, de acordo com as recomendações das diretrizes clínicas: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crianças menores de 2 anos acompanhadas de acordo com as recomendações das diretrizes clínicas em saúde bucal: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crianças menores de 2 anos com tratamento completo em saúde bucal: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4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POR SUBPOPULAÇÃO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 txBox="1"/>
          <p:nvPr/>
        </p:nvSpPr>
        <p:spPr>
          <a:xfrm>
            <a:off x="350837" y="2663825"/>
            <a:ext cx="11672887" cy="255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Diabéticos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Existe a disponibilidade do exame de hemoglobina glicada para a população?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diabéticos com realização de exame de hemoglobina glicada nos últimos 6 meses: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diabéticos com hemoglobina glicada controlada: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diabéticos de alto risco com tratamento completo em saúde bucal: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Hipertensos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Existe acompanhamento do controle pressórico dos hipertensos da unidade?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hipertensos com acompanhamento de controle pressórico nos últimos 6 meses: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5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5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POR SUBPOPULAÇÃO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647700" y="2879725"/>
            <a:ext cx="10775950" cy="20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Saúde mental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usuários da unidade com transtorno mental cadastrados e acompanhados: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usuários da unidade que fazem uso de medicação psicotrópica: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usuários da unidade que fazem uso de álcool e outras drogas: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 POR SUBPOPULAÇÃO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647700" y="2879725"/>
            <a:ext cx="10775950" cy="255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Saúde idoso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idosos acompanhadas, de acordo com as recomendações das diretrizes clínicas: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idosos compartilhados com a AAE: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ILPI no território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idosos com tratamento em saúde bucal concluído: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7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647700" y="2879725"/>
            <a:ext cx="10775950" cy="255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7"/>
          <p:cNvSpPr txBox="1"/>
          <p:nvPr/>
        </p:nvSpPr>
        <p:spPr>
          <a:xfrm>
            <a:off x="2493962" y="3084512"/>
            <a:ext cx="68580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COBERTURA VACINAL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8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8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COBERTURA VACINAL – Menores de 1 ano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8"/>
          <p:cNvSpPr txBox="1"/>
          <p:nvPr/>
        </p:nvSpPr>
        <p:spPr>
          <a:xfrm>
            <a:off x="1079500" y="2306637"/>
            <a:ext cx="5327650" cy="324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BCG: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Hepatite B: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Penta/DTP: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VIP/VOP: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Pneumocócica 10v: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Rotavírus humano: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Meningocócica C: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Febre Amarela: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COBERTURA VACINAL – Menores de 1ano a 2 anos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792162" y="2573337"/>
            <a:ext cx="6299200" cy="283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Penta/DTP (reforço):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VIP/VOP (reforço):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Pneumocócica 10v (reforço):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Meningocócica C (reforço):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Hepatite A: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Tríplice viral: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Tetra viral: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0" y="0"/>
            <a:ext cx="12188825" cy="19161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512762" y="2443162"/>
            <a:ext cx="5607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None/>
            </a:pPr>
            <a:r>
              <a:rPr b="1" i="0" lang="en-US" sz="1800" u="none">
                <a:solidFill>
                  <a:srgbClr val="1F497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CARACTERIZAÇÃO DA UNIDADE DE SAÚDE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520700" y="2916237"/>
            <a:ext cx="54546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1F497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Neste espaço, conte uma breve história da unidade.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1F497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Citar quais projetos são desenvolvidos na unidade.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503237" y="1916112"/>
            <a:ext cx="6359525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88E3C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rgbClr val="388E3C"/>
                </a:solidFill>
                <a:latin typeface="Arial"/>
                <a:ea typeface="Arial"/>
                <a:cs typeface="Arial"/>
                <a:sym typeface="Arial"/>
              </a:rPr>
              <a:t>NOME DA UNIDADE DE SAÚDE (editar)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0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COBERTURA VACINAL –  Demais ciclos de vida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0"/>
          <p:cNvSpPr txBox="1"/>
          <p:nvPr/>
        </p:nvSpPr>
        <p:spPr>
          <a:xfrm>
            <a:off x="647700" y="3168650"/>
            <a:ext cx="93599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gestantes com esquema vacinal completo: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da população adulta com esquema vacinal completo:</a:t>
            </a:r>
            <a:endParaRPr/>
          </a:p>
          <a:p>
            <a:pPr indent="-277812" lvl="0" marL="2778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Proporção de idosos com esquema vacinal completo: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1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MORTALIDADE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1"/>
          <p:cNvSpPr txBox="1"/>
          <p:nvPr/>
        </p:nvSpPr>
        <p:spPr>
          <a:xfrm>
            <a:off x="503237" y="2303462"/>
            <a:ext cx="10944225" cy="242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óbitos infantis de crianças cadastradas na unidade ocorridos no último ano: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óbitos maternos de mulheres cadastradas na unidade ocorridos no último ano: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Número de óbitos prematuros (30 a 39 anos) de usuários da unidade por doenças cardiovasculares e diabetes ocorridos no último ano: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2"/>
          <p:cNvSpPr txBox="1"/>
          <p:nvPr/>
        </p:nvSpPr>
        <p:spPr>
          <a:xfrm>
            <a:off x="576262" y="460375"/>
            <a:ext cx="64087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2"/>
          <p:cNvSpPr txBox="1"/>
          <p:nvPr/>
        </p:nvSpPr>
        <p:spPr>
          <a:xfrm>
            <a:off x="647700" y="-868362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en-US" sz="18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DESAFIOS E OPORTUNIDADE DE MELHORIA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 txBox="1"/>
          <p:nvPr/>
        </p:nvSpPr>
        <p:spPr>
          <a:xfrm>
            <a:off x="1385887" y="2552700"/>
            <a:ext cx="8189912" cy="20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Citar, aqui, as questões mais relevantes identificadas pela equipe para o planejamento da melhoria.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595959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Se, a partir da percepção das equipes, forem notados outros problemas ou desfechos em saúde que preocupam a unidade, detalhar aqui.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008062" y="787400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TERRITÓRIO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079500" y="2151062"/>
            <a:ext cx="8640762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Descreva: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Limites geográficos.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Maior distância até a UBS.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Fatores de risco sanitário (aterros, assentamentos, favelas/cortiços, risco de inundações/deslizamentos, córregos etc.).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Barreiras de acesso (geográfico/político).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Delimitação da população urbana e rural.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Outros equipamentos públicos (saúde, educação, segurança etc.).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Outros.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008062" y="787400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TERRITÓRIO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079500" y="2151062"/>
            <a:ext cx="8640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Possui mapa do território? Poste uma foto aqui.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1008062" y="787400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p6"/>
          <p:cNvGraphicFramePr/>
          <p:nvPr/>
        </p:nvGraphicFramePr>
        <p:xfrm>
          <a:off x="2282825" y="24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3232150"/>
                <a:gridCol w="1063625"/>
                <a:gridCol w="1062025"/>
                <a:gridCol w="1062025"/>
                <a:gridCol w="1063625"/>
              </a:tblGrid>
              <a:tr h="58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População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1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2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...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262626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População residente na área de abrangência cadastrada na unidade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262626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População cadastrada (1) (%)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262626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Digitalização no e-SUS (2) (%)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262626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Cobertura do plano privado de saúde (3) (%)</a:t>
                      </a:r>
                      <a:endParaRPr/>
                    </a:p>
                  </a:txBody>
                  <a:tcPr marT="77225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1008062" y="787400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936625" y="2543175"/>
            <a:ext cx="8856662" cy="77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rriweather Sans"/>
              <a:buNone/>
            </a:pPr>
            <a:r>
              <a:rPr b="0" i="0" lang="en-US" sz="1800" u="none">
                <a:solidFill>
                  <a:srgbClr val="59595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Sobre a população não cadastrada: se ela faz uso da unidade, como o faz? Quais serviços são usados?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0" y="836612"/>
            <a:ext cx="102235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8"/>
          <p:cNvGraphicFramePr/>
          <p:nvPr/>
        </p:nvGraphicFramePr>
        <p:xfrm>
          <a:off x="2663825" y="1439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1681150"/>
                <a:gridCol w="541325"/>
                <a:gridCol w="541325"/>
                <a:gridCol w="541325"/>
                <a:gridCol w="542925"/>
                <a:gridCol w="541325"/>
                <a:gridCol w="541325"/>
                <a:gridCol w="541325"/>
                <a:gridCol w="541325"/>
                <a:gridCol w="735000"/>
                <a:gridCol w="885825"/>
              </a:tblGrid>
              <a:tr h="77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Faixa etária cadastrada</a:t>
                      </a:r>
                      <a:r>
                        <a:rPr b="1" i="0" lang="en-US" sz="1300" u="none">
                          <a:solidFill>
                            <a:srgbClr val="FF0000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* </a:t>
                      </a: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(anos)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1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2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...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%</a:t>
                      </a:r>
                      <a:endParaRPr/>
                    </a:p>
                  </a:txBody>
                  <a:tcPr marT="68350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11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</a:t>
                      </a:r>
                      <a:endParaRPr/>
                    </a:p>
                  </a:txBody>
                  <a:tcPr marT="6835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Menores de 1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1-4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5-9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10-14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15-19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20-29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30-39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40-49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50-59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60-69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70-79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80 e mais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  <a:tr h="26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0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Ignorado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F"/>
                    </a:solidFill>
                  </a:tcPr>
                </a:tc>
              </a:tr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300"/>
                        <a:buFont typeface="Merriweather Sans"/>
                        <a:buNone/>
                      </a:pPr>
                      <a:r>
                        <a:rPr b="1" i="0" lang="en-US" sz="13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58625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576262" y="460375"/>
            <a:ext cx="640873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PLANIFICA</a:t>
            </a:r>
            <a:r>
              <a:rPr b="1" i="0" lang="en-US" sz="1800" u="non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SUS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PARANÁ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60362" y="1074737"/>
            <a:ext cx="10223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POPULAÇÃO POR AGENTE COMUNITÁRIO DE SAÚDE (INDIVIDUAL E FAMILIAR)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9"/>
          <p:cNvGraphicFramePr/>
          <p:nvPr/>
        </p:nvGraphicFramePr>
        <p:xfrm>
          <a:off x="3117850" y="3001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{9C5A3998-7609-4D7C-8DE0-974B9426D2FD}</a:tableStyleId>
              </a:tblPr>
              <a:tblGrid>
                <a:gridCol w="1495425"/>
                <a:gridCol w="842950"/>
                <a:gridCol w="882650"/>
                <a:gridCol w="842950"/>
                <a:gridCol w="511175"/>
                <a:gridCol w="688975"/>
                <a:gridCol w="603250"/>
              </a:tblGrid>
              <a:tr h="7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Equipe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Micro 1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Micro 2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Micro 3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...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%</a:t>
                      </a:r>
                      <a:endParaRPr/>
                    </a:p>
                  </a:txBody>
                  <a:tcPr marT="77225" marB="45350" marR="68050" marL="68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52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1</a:t>
                      </a:r>
                      <a:endParaRPr/>
                    </a:p>
                  </a:txBody>
                  <a:tcPr marT="675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2</a:t>
                      </a:r>
                      <a:endParaRPr/>
                    </a:p>
                  </a:txBody>
                  <a:tcPr marT="675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3</a:t>
                      </a:r>
                      <a:endParaRPr/>
                    </a:p>
                  </a:txBody>
                  <a:tcPr marT="675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0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eSF 4</a:t>
                      </a:r>
                      <a:endParaRPr/>
                    </a:p>
                  </a:txBody>
                  <a:tcPr marT="675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38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Merriweather Sans"/>
                        <a:buNone/>
                      </a:pPr>
                      <a:r>
                        <a:rPr b="1" i="0" lang="en-US" sz="1800" u="none">
                          <a:solidFill>
                            <a:srgbClr val="595959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Total</a:t>
                      </a:r>
                      <a:endParaRPr/>
                    </a:p>
                  </a:txBody>
                  <a:tcPr marT="67500" marB="356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0800" marB="45350" marR="68050" marL="680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