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68" r:id="rId3"/>
    <p:sldId id="257" r:id="rId4"/>
    <p:sldId id="258" r:id="rId5"/>
    <p:sldId id="259" r:id="rId6"/>
    <p:sldId id="260" r:id="rId7"/>
    <p:sldId id="261" r:id="rId8"/>
    <p:sldId id="262" r:id="rId9"/>
    <p:sldId id="286" r:id="rId10"/>
    <p:sldId id="263" r:id="rId11"/>
    <p:sldId id="264" r:id="rId12"/>
    <p:sldId id="265" r:id="rId13"/>
    <p:sldId id="287" r:id="rId14"/>
    <p:sldId id="288" r:id="rId15"/>
    <p:sldId id="266" r:id="rId16"/>
    <p:sldId id="267" r:id="rId17"/>
    <p:sldId id="269" r:id="rId18"/>
    <p:sldId id="270" r:id="rId19"/>
    <p:sldId id="271" r:id="rId20"/>
    <p:sldId id="274" r:id="rId21"/>
    <p:sldId id="275" r:id="rId22"/>
    <p:sldId id="276" r:id="rId23"/>
    <p:sldId id="277" r:id="rId24"/>
    <p:sldId id="278" r:id="rId25"/>
    <p:sldId id="279" r:id="rId26"/>
    <p:sldId id="280" r:id="rId27"/>
    <p:sldId id="281" r:id="rId28"/>
    <p:sldId id="282" r:id="rId29"/>
    <p:sldId id="283" r:id="rId30"/>
    <p:sldId id="285" r:id="rId31"/>
    <p:sldId id="284"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260DC-28AB-4CEC-AD61-34FED4B9FD93}" type="datetimeFigureOut">
              <a:rPr lang="pt-BR" smtClean="0"/>
              <a:t>23/05/2024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BCBDF-6D72-49D3-BF81-6A264A4CAEE5}" type="slidenum">
              <a:rPr lang="pt-BR" smtClean="0"/>
              <a:t>‹nº›</a:t>
            </a:fld>
            <a:endParaRPr lang="pt-BR"/>
          </a:p>
        </p:txBody>
      </p:sp>
    </p:spTree>
    <p:extLst>
      <p:ext uri="{BB962C8B-B14F-4D97-AF65-F5344CB8AC3E}">
        <p14:creationId xmlns:p14="http://schemas.microsoft.com/office/powerpoint/2010/main" val="234728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dirty="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dirty="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913774" y="3051012"/>
            <a:ext cx="5106027"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6172200" y="3051012"/>
            <a:ext cx="5105401"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5/23/2024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A556835-C66F-3A14-2DCD-EC22B3F0A190}"/>
              </a:ext>
            </a:extLst>
          </p:cNvPr>
          <p:cNvPicPr>
            <a:picLocks noChangeAspect="1"/>
          </p:cNvPicPr>
          <p:nvPr/>
        </p:nvPicPr>
        <p:blipFill>
          <a:blip r:embed="rId2"/>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FD8D8A19-C540-4F47-9CEE-CF0283F24F72}"/>
              </a:ext>
            </a:extLst>
          </p:cNvPr>
          <p:cNvSpPr txBox="1"/>
          <p:nvPr/>
        </p:nvSpPr>
        <p:spPr>
          <a:xfrm>
            <a:off x="2909316" y="2121408"/>
            <a:ext cx="6373368" cy="2800767"/>
          </a:xfrm>
          <a:prstGeom prst="rect">
            <a:avLst/>
          </a:prstGeom>
          <a:noFill/>
        </p:spPr>
        <p:txBody>
          <a:bodyPr wrap="square" rtlCol="0">
            <a:spAutoFit/>
          </a:bodyPr>
          <a:lstStyle/>
          <a:p>
            <a:pPr algn="ctr"/>
            <a:r>
              <a:rPr lang="pt-BR" sz="4400" dirty="0">
                <a:latin typeface="Aharoni" panose="02010803020104030203" pitchFamily="2" charset="-79"/>
                <a:cs typeface="Aharoni" panose="02010803020104030203" pitchFamily="2" charset="-79"/>
              </a:rPr>
              <a:t>COMPILADO DE DADOS DA CONSULTA PÚBLICA PNAB/</a:t>
            </a:r>
          </a:p>
          <a:p>
            <a:pPr algn="ctr"/>
            <a:r>
              <a:rPr lang="pt-BR" sz="4400" dirty="0">
                <a:latin typeface="Aharoni" panose="02010803020104030203" pitchFamily="2" charset="-79"/>
                <a:cs typeface="Aharoni" panose="02010803020104030203" pitchFamily="2" charset="-79"/>
              </a:rPr>
              <a:t>BRAGANÇA PAULISTA</a:t>
            </a:r>
          </a:p>
        </p:txBody>
      </p:sp>
    </p:spTree>
    <p:extLst>
      <p:ext uri="{BB962C8B-B14F-4D97-AF65-F5344CB8AC3E}">
        <p14:creationId xmlns:p14="http://schemas.microsoft.com/office/powerpoint/2010/main" val="74068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Você reside em quais dessas áreas?&#10;. Number of responses: 61 responses.">
            <a:extLst>
              <a:ext uri="{FF2B5EF4-FFF2-40B4-BE49-F238E27FC236}">
                <a16:creationId xmlns:a16="http://schemas.microsoft.com/office/drawing/2014/main" id="{7439BC64-43B6-B5E7-7621-A38BD08CD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456195D-98B5-1F10-3381-090510D28419}"/>
              </a:ext>
            </a:extLst>
          </p:cNvPr>
          <p:cNvSpPr txBox="1"/>
          <p:nvPr/>
        </p:nvSpPr>
        <p:spPr>
          <a:xfrm rot="20091445">
            <a:off x="4869180" y="4002619"/>
            <a:ext cx="1545336" cy="246221"/>
          </a:xfrm>
          <a:prstGeom prst="rect">
            <a:avLst/>
          </a:prstGeom>
          <a:noFill/>
        </p:spPr>
        <p:txBody>
          <a:bodyPr wrap="square" rtlCol="0">
            <a:spAutoFit/>
          </a:bodyPr>
          <a:lstStyle/>
          <a:p>
            <a:r>
              <a:rPr lang="pt-BR" sz="1000" dirty="0">
                <a:solidFill>
                  <a:schemeClr val="bg1"/>
                </a:solidFill>
              </a:rPr>
              <a:t>1,6%</a:t>
            </a:r>
          </a:p>
        </p:txBody>
      </p:sp>
      <p:sp>
        <p:nvSpPr>
          <p:cNvPr id="3" name="CaixaDeTexto 2">
            <a:extLst>
              <a:ext uri="{FF2B5EF4-FFF2-40B4-BE49-F238E27FC236}">
                <a16:creationId xmlns:a16="http://schemas.microsoft.com/office/drawing/2014/main" id="{103BB94F-E724-B22D-4F97-FF27C67BEFAF}"/>
              </a:ext>
            </a:extLst>
          </p:cNvPr>
          <p:cNvSpPr txBox="1"/>
          <p:nvPr/>
        </p:nvSpPr>
        <p:spPr>
          <a:xfrm rot="20388511">
            <a:off x="4983480" y="4172068"/>
            <a:ext cx="1380744" cy="246221"/>
          </a:xfrm>
          <a:prstGeom prst="rect">
            <a:avLst/>
          </a:prstGeom>
          <a:noFill/>
        </p:spPr>
        <p:txBody>
          <a:bodyPr wrap="square" rtlCol="0">
            <a:spAutoFit/>
          </a:bodyPr>
          <a:lstStyle/>
          <a:p>
            <a:r>
              <a:rPr lang="pt-BR" sz="1000" dirty="0">
                <a:solidFill>
                  <a:schemeClr val="bg1"/>
                </a:solidFill>
              </a:rPr>
              <a:t>1,6%</a:t>
            </a:r>
          </a:p>
        </p:txBody>
      </p:sp>
      <p:sp>
        <p:nvSpPr>
          <p:cNvPr id="4" name="CaixaDeTexto 3">
            <a:extLst>
              <a:ext uri="{FF2B5EF4-FFF2-40B4-BE49-F238E27FC236}">
                <a16:creationId xmlns:a16="http://schemas.microsoft.com/office/drawing/2014/main" id="{DC1203BB-501F-9F50-6CDA-9F07B3DDA651}"/>
              </a:ext>
            </a:extLst>
          </p:cNvPr>
          <p:cNvSpPr txBox="1"/>
          <p:nvPr/>
        </p:nvSpPr>
        <p:spPr>
          <a:xfrm>
            <a:off x="4917513" y="4510066"/>
            <a:ext cx="1371600" cy="338554"/>
          </a:xfrm>
          <a:prstGeom prst="rect">
            <a:avLst/>
          </a:prstGeom>
          <a:noFill/>
        </p:spPr>
        <p:txBody>
          <a:bodyPr wrap="square" rtlCol="0">
            <a:spAutoFit/>
          </a:bodyPr>
          <a:lstStyle/>
          <a:p>
            <a:r>
              <a:rPr lang="pt-BR" sz="1600" dirty="0">
                <a:solidFill>
                  <a:schemeClr val="bg1"/>
                </a:solidFill>
              </a:rPr>
              <a:t>3,3%</a:t>
            </a:r>
          </a:p>
        </p:txBody>
      </p:sp>
    </p:spTree>
    <p:extLst>
      <p:ext uri="{BB962C8B-B14F-4D97-AF65-F5344CB8AC3E}">
        <p14:creationId xmlns:p14="http://schemas.microsoft.com/office/powerpoint/2010/main" val="412098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Pertence a alguma comunidade tradicional? &#10;. Number of responses: 61 responses.">
            <a:extLst>
              <a:ext uri="{FF2B5EF4-FFF2-40B4-BE49-F238E27FC236}">
                <a16:creationId xmlns:a16="http://schemas.microsoft.com/office/drawing/2014/main" id="{A9FD9695-52FA-E9E7-88EA-11832F8AE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1E786A08-2BAD-01B7-569B-85FF3299166B}"/>
              </a:ext>
            </a:extLst>
          </p:cNvPr>
          <p:cNvSpPr txBox="1"/>
          <p:nvPr/>
        </p:nvSpPr>
        <p:spPr>
          <a:xfrm rot="19084399">
            <a:off x="4451604" y="3170179"/>
            <a:ext cx="1898904" cy="261610"/>
          </a:xfrm>
          <a:prstGeom prst="rect">
            <a:avLst/>
          </a:prstGeom>
          <a:noFill/>
        </p:spPr>
        <p:txBody>
          <a:bodyPr wrap="square" rtlCol="0">
            <a:spAutoFit/>
          </a:bodyPr>
          <a:lstStyle/>
          <a:p>
            <a:r>
              <a:rPr lang="pt-BR" sz="1100" dirty="0">
                <a:solidFill>
                  <a:schemeClr val="bg1"/>
                </a:solidFill>
              </a:rPr>
              <a:t>1,6%</a:t>
            </a:r>
          </a:p>
        </p:txBody>
      </p:sp>
      <p:sp>
        <p:nvSpPr>
          <p:cNvPr id="3" name="CaixaDeTexto 2">
            <a:extLst>
              <a:ext uri="{FF2B5EF4-FFF2-40B4-BE49-F238E27FC236}">
                <a16:creationId xmlns:a16="http://schemas.microsoft.com/office/drawing/2014/main" id="{4A50D2EF-7DD8-242C-D2FB-9977F9DC6DEB}"/>
              </a:ext>
            </a:extLst>
          </p:cNvPr>
          <p:cNvSpPr txBox="1"/>
          <p:nvPr/>
        </p:nvSpPr>
        <p:spPr>
          <a:xfrm rot="19091879">
            <a:off x="4460958" y="3254127"/>
            <a:ext cx="2276856" cy="276999"/>
          </a:xfrm>
          <a:prstGeom prst="rect">
            <a:avLst/>
          </a:prstGeom>
          <a:noFill/>
        </p:spPr>
        <p:txBody>
          <a:bodyPr wrap="square" rtlCol="0">
            <a:spAutoFit/>
          </a:bodyPr>
          <a:lstStyle/>
          <a:p>
            <a:r>
              <a:rPr lang="pt-BR" sz="1200" dirty="0">
                <a:solidFill>
                  <a:schemeClr val="bg1"/>
                </a:solidFill>
              </a:rPr>
              <a:t>3,3%</a:t>
            </a:r>
          </a:p>
        </p:txBody>
      </p:sp>
      <p:sp>
        <p:nvSpPr>
          <p:cNvPr id="4" name="CaixaDeTexto 3">
            <a:extLst>
              <a:ext uri="{FF2B5EF4-FFF2-40B4-BE49-F238E27FC236}">
                <a16:creationId xmlns:a16="http://schemas.microsoft.com/office/drawing/2014/main" id="{A5518504-DFC4-91D3-199D-1034700F1EAD}"/>
              </a:ext>
            </a:extLst>
          </p:cNvPr>
          <p:cNvSpPr txBox="1"/>
          <p:nvPr/>
        </p:nvSpPr>
        <p:spPr>
          <a:xfrm rot="19210982">
            <a:off x="4727448" y="3465864"/>
            <a:ext cx="1993392" cy="246221"/>
          </a:xfrm>
          <a:prstGeom prst="rect">
            <a:avLst/>
          </a:prstGeom>
          <a:noFill/>
        </p:spPr>
        <p:txBody>
          <a:bodyPr wrap="square" rtlCol="0">
            <a:spAutoFit/>
          </a:bodyPr>
          <a:lstStyle/>
          <a:p>
            <a:r>
              <a:rPr lang="pt-BR" sz="1000" dirty="0">
                <a:solidFill>
                  <a:schemeClr val="bg1"/>
                </a:solidFill>
              </a:rPr>
              <a:t>1,6%</a:t>
            </a:r>
          </a:p>
        </p:txBody>
      </p:sp>
      <p:sp>
        <p:nvSpPr>
          <p:cNvPr id="5" name="CaixaDeTexto 4">
            <a:extLst>
              <a:ext uri="{FF2B5EF4-FFF2-40B4-BE49-F238E27FC236}">
                <a16:creationId xmlns:a16="http://schemas.microsoft.com/office/drawing/2014/main" id="{3B9DF65A-3B6A-DBB1-E11C-9F09174AFE20}"/>
              </a:ext>
            </a:extLst>
          </p:cNvPr>
          <p:cNvSpPr txBox="1"/>
          <p:nvPr/>
        </p:nvSpPr>
        <p:spPr>
          <a:xfrm rot="19726212">
            <a:off x="4878324" y="3722413"/>
            <a:ext cx="1783080" cy="246221"/>
          </a:xfrm>
          <a:prstGeom prst="rect">
            <a:avLst/>
          </a:prstGeom>
          <a:noFill/>
        </p:spPr>
        <p:txBody>
          <a:bodyPr wrap="square" rtlCol="0">
            <a:spAutoFit/>
          </a:bodyPr>
          <a:lstStyle/>
          <a:p>
            <a:r>
              <a:rPr lang="pt-BR" sz="1000" dirty="0">
                <a:solidFill>
                  <a:schemeClr val="bg1"/>
                </a:solidFill>
              </a:rPr>
              <a:t>1,6%</a:t>
            </a:r>
          </a:p>
        </p:txBody>
      </p:sp>
      <p:sp>
        <p:nvSpPr>
          <p:cNvPr id="6" name="CaixaDeTexto 5">
            <a:extLst>
              <a:ext uri="{FF2B5EF4-FFF2-40B4-BE49-F238E27FC236}">
                <a16:creationId xmlns:a16="http://schemas.microsoft.com/office/drawing/2014/main" id="{A35E366E-1AE6-5A62-26D6-E0248D0F45E0}"/>
              </a:ext>
            </a:extLst>
          </p:cNvPr>
          <p:cNvSpPr txBox="1"/>
          <p:nvPr/>
        </p:nvSpPr>
        <p:spPr>
          <a:xfrm rot="20079657">
            <a:off x="4989483" y="4039629"/>
            <a:ext cx="1234440" cy="230832"/>
          </a:xfrm>
          <a:prstGeom prst="rect">
            <a:avLst/>
          </a:prstGeom>
          <a:noFill/>
        </p:spPr>
        <p:txBody>
          <a:bodyPr wrap="square" rtlCol="0">
            <a:spAutoFit/>
          </a:bodyPr>
          <a:lstStyle/>
          <a:p>
            <a:r>
              <a:rPr lang="pt-BR" sz="900" dirty="0">
                <a:solidFill>
                  <a:schemeClr val="bg1"/>
                </a:solidFill>
              </a:rPr>
              <a:t>1,6%</a:t>
            </a:r>
          </a:p>
        </p:txBody>
      </p:sp>
      <p:sp>
        <p:nvSpPr>
          <p:cNvPr id="7" name="CaixaDeTexto 6">
            <a:extLst>
              <a:ext uri="{FF2B5EF4-FFF2-40B4-BE49-F238E27FC236}">
                <a16:creationId xmlns:a16="http://schemas.microsoft.com/office/drawing/2014/main" id="{60274EEF-A5C4-EC52-8412-886E744769D0}"/>
              </a:ext>
            </a:extLst>
          </p:cNvPr>
          <p:cNvSpPr txBox="1"/>
          <p:nvPr/>
        </p:nvSpPr>
        <p:spPr>
          <a:xfrm rot="20394556">
            <a:off x="5053491" y="4214222"/>
            <a:ext cx="1186422" cy="230832"/>
          </a:xfrm>
          <a:prstGeom prst="rect">
            <a:avLst/>
          </a:prstGeom>
          <a:noFill/>
        </p:spPr>
        <p:txBody>
          <a:bodyPr wrap="square" rtlCol="0">
            <a:spAutoFit/>
          </a:bodyPr>
          <a:lstStyle/>
          <a:p>
            <a:r>
              <a:rPr lang="pt-BR" sz="900" dirty="0">
                <a:solidFill>
                  <a:schemeClr val="bg1"/>
                </a:solidFill>
              </a:rPr>
              <a:t>1,6%</a:t>
            </a:r>
          </a:p>
        </p:txBody>
      </p:sp>
      <p:sp>
        <p:nvSpPr>
          <p:cNvPr id="8" name="CaixaDeTexto 7">
            <a:extLst>
              <a:ext uri="{FF2B5EF4-FFF2-40B4-BE49-F238E27FC236}">
                <a16:creationId xmlns:a16="http://schemas.microsoft.com/office/drawing/2014/main" id="{E75E77A3-42AE-16D0-8443-5736C4BE1FFD}"/>
              </a:ext>
            </a:extLst>
          </p:cNvPr>
          <p:cNvSpPr txBox="1"/>
          <p:nvPr/>
        </p:nvSpPr>
        <p:spPr>
          <a:xfrm rot="21065268">
            <a:off x="5105002" y="4421522"/>
            <a:ext cx="1083119" cy="230832"/>
          </a:xfrm>
          <a:prstGeom prst="rect">
            <a:avLst/>
          </a:prstGeom>
          <a:noFill/>
        </p:spPr>
        <p:txBody>
          <a:bodyPr wrap="square" rtlCol="0">
            <a:spAutoFit/>
          </a:bodyPr>
          <a:lstStyle/>
          <a:p>
            <a:r>
              <a:rPr lang="pt-BR" sz="900" dirty="0">
                <a:solidFill>
                  <a:schemeClr val="bg1"/>
                </a:solidFill>
              </a:rPr>
              <a:t>1,6%</a:t>
            </a:r>
          </a:p>
        </p:txBody>
      </p:sp>
      <p:sp>
        <p:nvSpPr>
          <p:cNvPr id="9" name="CaixaDeTexto 8">
            <a:extLst>
              <a:ext uri="{FF2B5EF4-FFF2-40B4-BE49-F238E27FC236}">
                <a16:creationId xmlns:a16="http://schemas.microsoft.com/office/drawing/2014/main" id="{4A668D13-8487-E104-6810-BF2DFE71BA57}"/>
              </a:ext>
            </a:extLst>
          </p:cNvPr>
          <p:cNvSpPr txBox="1"/>
          <p:nvPr/>
        </p:nvSpPr>
        <p:spPr>
          <a:xfrm>
            <a:off x="5104741" y="4607431"/>
            <a:ext cx="1719072" cy="246221"/>
          </a:xfrm>
          <a:prstGeom prst="rect">
            <a:avLst/>
          </a:prstGeom>
          <a:noFill/>
        </p:spPr>
        <p:txBody>
          <a:bodyPr wrap="square" rtlCol="0">
            <a:spAutoFit/>
          </a:bodyPr>
          <a:lstStyle/>
          <a:p>
            <a:r>
              <a:rPr lang="pt-BR" sz="1000" dirty="0">
                <a:solidFill>
                  <a:schemeClr val="bg1"/>
                </a:solidFill>
              </a:rPr>
              <a:t>1,6%</a:t>
            </a:r>
          </a:p>
        </p:txBody>
      </p:sp>
    </p:spTree>
    <p:extLst>
      <p:ext uri="{BB962C8B-B14F-4D97-AF65-F5344CB8AC3E}">
        <p14:creationId xmlns:p14="http://schemas.microsoft.com/office/powerpoint/2010/main" val="211418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PNAB 2024 - AÇÕES DE FOMENTO À CULTURA - marque até 03 opções que você considera prioritárias para a Cultura de Bragança Paulista  entre as ações elencadas a seguir:. Number of responses: 61 responses.">
            <a:extLst>
              <a:ext uri="{FF2B5EF4-FFF2-40B4-BE49-F238E27FC236}">
                <a16:creationId xmlns:a16="http://schemas.microsoft.com/office/drawing/2014/main" id="{0EF0822A-F04C-E4CE-A512-5BF60783E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987"/>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0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3DAE7-E907-AFF3-7F86-9B272BA63A67}"/>
              </a:ext>
            </a:extLst>
          </p:cNvPr>
          <p:cNvSpPr>
            <a:spLocks noGrp="1"/>
          </p:cNvSpPr>
          <p:nvPr>
            <p:ph type="title"/>
          </p:nvPr>
        </p:nvSpPr>
        <p:spPr/>
        <p:txBody>
          <a:bodyPr>
            <a:normAutofit fontScale="90000"/>
          </a:bodyPr>
          <a:lstStyle/>
          <a:p>
            <a:r>
              <a:rPr lang="pt-BR" dirty="0">
                <a:latin typeface="Aharoni" panose="02010803020104030203" pitchFamily="2" charset="-79"/>
                <a:cs typeface="Aharoni" panose="02010803020104030203" pitchFamily="2" charset="-79"/>
              </a:rPr>
              <a:t>PNBA 2024: AÇÕES DE FOMENTO À CULTURA – MARQUE ATÉ 03 OPÇÕES QUE VOCÊ CONSIDERA PRIOTÁRIAS PARA A CULTURA DE BRAGANÇA PAULISTA ENTRE AS AÇÕES ELENCADAS A SEGUIR:</a:t>
            </a:r>
          </a:p>
        </p:txBody>
      </p:sp>
      <p:sp>
        <p:nvSpPr>
          <p:cNvPr id="3" name="Espaço Reservado para Conteúdo 2">
            <a:extLst>
              <a:ext uri="{FF2B5EF4-FFF2-40B4-BE49-F238E27FC236}">
                <a16:creationId xmlns:a16="http://schemas.microsoft.com/office/drawing/2014/main" id="{99C84DE8-5FBC-8E4A-2116-04AEEDAD14E1}"/>
              </a:ext>
            </a:extLst>
          </p:cNvPr>
          <p:cNvSpPr>
            <a:spLocks noGrp="1"/>
          </p:cNvSpPr>
          <p:nvPr>
            <p:ph sz="quarter" idx="13"/>
          </p:nvPr>
        </p:nvSpPr>
        <p:spPr>
          <a:xfrm>
            <a:off x="913774" y="2467676"/>
            <a:ext cx="10363826" cy="3424107"/>
          </a:xfrm>
        </p:spPr>
        <p:txBody>
          <a:bodyPr>
            <a:normAutofit fontScale="85000" lnSpcReduction="10000"/>
          </a:bodyPr>
          <a:lstStyle/>
          <a:p>
            <a:r>
              <a:rPr lang="pt-BR" dirty="0"/>
              <a:t>Realização de editais para estímulo, fomento, produção e difusão de arte e cultura para todas as áreas e linguagens artísticas – 46 pessoas = 75,4%</a:t>
            </a:r>
          </a:p>
          <a:p>
            <a:r>
              <a:rPr lang="pt-BR" dirty="0"/>
              <a:t>Apoio a exposições, festivais, festas populares, feiras e </a:t>
            </a:r>
            <a:r>
              <a:rPr lang="pt-BR" dirty="0" err="1"/>
              <a:t>estáculos</a:t>
            </a:r>
            <a:r>
              <a:rPr lang="pt-BR" dirty="0"/>
              <a:t>; editais de premiação. Nesses editais, o artista se indica ou é indicado pela comunidade para receber um prêmio por sua trajetória artística e contribuição à cultura local – 40 pessoas = 65,6%</a:t>
            </a:r>
          </a:p>
          <a:p>
            <a:r>
              <a:rPr lang="pt-BR" dirty="0"/>
              <a:t>Realização de cursos para formar, especializar, e profissionalizar artistas, produtores, técnicos e outros agentes culturais públicos e privados – 33 pessoas = 54,1%</a:t>
            </a:r>
          </a:p>
          <a:p>
            <a:r>
              <a:rPr lang="pt-BR" dirty="0"/>
              <a:t>Apoio à produção </a:t>
            </a:r>
            <a:r>
              <a:rPr lang="pt-BR" dirty="0">
                <a:latin typeface="Aptos Display" panose="020B0004020202020204" pitchFamily="34" charset="0"/>
              </a:rPr>
              <a:t>de</a:t>
            </a:r>
            <a:r>
              <a:rPr lang="pt-BR" dirty="0"/>
              <a:t> conteúdos digitais, jogos eletrônicos, vídeo arte e outras ações relacionadas à cultura digital, incluindo planos de digitalização de acervos, arquivos e coleções de instituições e grupos culturais – 14 pessoas = 23%</a:t>
            </a:r>
          </a:p>
        </p:txBody>
      </p:sp>
    </p:spTree>
    <p:extLst>
      <p:ext uri="{BB962C8B-B14F-4D97-AF65-F5344CB8AC3E}">
        <p14:creationId xmlns:p14="http://schemas.microsoft.com/office/powerpoint/2010/main" val="1887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A23F67-FD1B-C652-81C4-31AC11F2AF67}"/>
              </a:ext>
            </a:extLst>
          </p:cNvPr>
          <p:cNvSpPr>
            <a:spLocks noGrp="1"/>
          </p:cNvSpPr>
          <p:nvPr>
            <p:ph sz="quarter" idx="13"/>
          </p:nvPr>
        </p:nvSpPr>
        <p:spPr>
          <a:xfrm>
            <a:off x="914087" y="1716946"/>
            <a:ext cx="10363826" cy="3424107"/>
          </a:xfrm>
        </p:spPr>
        <p:txBody>
          <a:bodyPr>
            <a:normAutofit fontScale="70000" lnSpcReduction="20000"/>
          </a:bodyPr>
          <a:lstStyle/>
          <a:p>
            <a:r>
              <a:rPr lang="pt-BR" dirty="0">
                <a:latin typeface="Aptos Display" panose="020B0004020202020204" pitchFamily="34" charset="0"/>
              </a:rPr>
              <a:t>Realização de levantamentos de estudos, de pesquisas e de curadorias nas diversas áreas da cultura – 10 pessoas = 16,4%</a:t>
            </a:r>
          </a:p>
          <a:p>
            <a:r>
              <a:rPr lang="pt-BR" dirty="0">
                <a:latin typeface="Aptos Display" panose="020B0004020202020204" pitchFamily="34" charset="0"/>
              </a:rPr>
              <a:t>Concessão de bolsas de estudos, de pesquisa, de criação, de trabalho e residência artística, a artistas, a produtores, a autores, a gestores culturais, a pesquisadores e técnicos – 13 pessoas = 21,3%</a:t>
            </a:r>
          </a:p>
          <a:p>
            <a:r>
              <a:rPr lang="pt-BR" dirty="0">
                <a:latin typeface="Aptos Display" panose="020B0004020202020204" pitchFamily="34" charset="0"/>
              </a:rPr>
              <a:t> Preservação, organização, digitalização de acervos, arquivos, coleções e outras formas de promoção e difusão do patrimônio cultural – 13 pessoas = 21,3%</a:t>
            </a:r>
          </a:p>
          <a:p>
            <a:r>
              <a:rPr lang="pt-BR" dirty="0">
                <a:latin typeface="Aptos Display" panose="020B0004020202020204" pitchFamily="34" charset="0"/>
              </a:rPr>
              <a:t>Ações de proteção e preservação do patrimônio cultural imaterial, que envolvem tradições, práticas, conhecimentos, habilidades, expressões, modos de vida de comunidades tradicionais – 20 pessoas = 32,8%</a:t>
            </a:r>
          </a:p>
          <a:p>
            <a:r>
              <a:rPr lang="pt-BR" dirty="0">
                <a:latin typeface="Aptos Display" panose="020B0004020202020204" pitchFamily="34" charset="0"/>
              </a:rPr>
              <a:t>Suporte financeiro para realização de intercâmbio cultural, nacional ou internacional – 12 pessoas = 19,7%</a:t>
            </a:r>
          </a:p>
          <a:p>
            <a:r>
              <a:rPr lang="pt-BR" dirty="0">
                <a:latin typeface="Aptos Display" panose="020B0004020202020204" pitchFamily="34" charset="0"/>
              </a:rPr>
              <a:t>Serviço educativo de </a:t>
            </a:r>
            <a:r>
              <a:rPr lang="pt-BR" dirty="0" err="1">
                <a:latin typeface="Aptos Display" panose="020B0004020202020204" pitchFamily="34" charset="0"/>
              </a:rPr>
              <a:t>muses</a:t>
            </a:r>
            <a:r>
              <a:rPr lang="pt-BR" dirty="0">
                <a:latin typeface="Aptos Display" panose="020B0004020202020204" pitchFamily="34" charset="0"/>
              </a:rPr>
              <a:t>, de centro culturais de teatro, de cinemas e de bibliotecas, inclusive firmação de público na educação básica – 16 pessoas = 26,2%</a:t>
            </a:r>
          </a:p>
        </p:txBody>
      </p:sp>
    </p:spTree>
    <p:extLst>
      <p:ext uri="{BB962C8B-B14F-4D97-AF65-F5344CB8AC3E}">
        <p14:creationId xmlns:p14="http://schemas.microsoft.com/office/powerpoint/2010/main" val="342690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PNAB 2024 - SUBSÍDIO A ESPAÇOS E ORGANIZAÇÕES CULTURAIS - Marque somente 1 opção que você considera prioritária para a Cultura de Bragança Paulista entre as ações elencadas a seguir:. Number of responses: 61 responses.">
            <a:extLst>
              <a:ext uri="{FF2B5EF4-FFF2-40B4-BE49-F238E27FC236}">
                <a16:creationId xmlns:a16="http://schemas.microsoft.com/office/drawing/2014/main" id="{DDA64786-792C-7BC1-70EE-930834F42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7"/>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0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PNAB 2024 – IMPLEMENTAR A POLÍTICA NACIONAL DE CULTURA VIVA (Lei Nº 13.018/2014) - marque somente 1 opção que você  considera prioritária para a Cultura de Bragança Paulista entre as ações elencadas a seguir:&#10;. Number of responses: 61 responses.">
            <a:extLst>
              <a:ext uri="{FF2B5EF4-FFF2-40B4-BE49-F238E27FC236}">
                <a16:creationId xmlns:a16="http://schemas.microsoft.com/office/drawing/2014/main" id="{AA05661E-3E02-68BC-D40D-D1F11CF9F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7"/>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0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rms response chart. Question title: Estou ciente de que as informações contidas neste formulário serão utilizadas para fins de elaboração de diretrizes para consulta pública prevista na Política Nacional Aldir Blanc - PNAB 2024, além de colaborar com futuros editais da Secretaria de Cultura e Turismo de Bragança Paulista &#10;. Number of responses: 61 responses.">
            <a:extLst>
              <a:ext uri="{FF2B5EF4-FFF2-40B4-BE49-F238E27FC236}">
                <a16:creationId xmlns:a16="http://schemas.microsoft.com/office/drawing/2014/main" id="{D726E8CD-6118-6733-DCC0-672BBB637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7"/>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22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229CD62-BDAB-A782-11A1-83FEC0B5037F}"/>
              </a:ext>
            </a:extLst>
          </p:cNvPr>
          <p:cNvSpPr txBox="1"/>
          <p:nvPr/>
        </p:nvSpPr>
        <p:spPr>
          <a:xfrm>
            <a:off x="1761744" y="2644170"/>
            <a:ext cx="8668512" cy="1938992"/>
          </a:xfrm>
          <a:prstGeom prst="rect">
            <a:avLst/>
          </a:prstGeom>
          <a:noFill/>
        </p:spPr>
        <p:txBody>
          <a:bodyPr wrap="square" rtlCol="0">
            <a:spAutoFit/>
          </a:bodyPr>
          <a:lstStyle/>
          <a:p>
            <a:r>
              <a:rPr lang="pt-BR" sz="2400" b="1" dirty="0">
                <a:latin typeface="Aharoni" panose="02010803020104030203" pitchFamily="2" charset="-79"/>
                <a:cs typeface="Aharoni" panose="02010803020104030203" pitchFamily="2" charset="-79"/>
              </a:rPr>
              <a:t>PNAB 2024 – Demais sugestões – </a:t>
            </a:r>
            <a:r>
              <a:rPr lang="pt-BR" sz="2400" dirty="0">
                <a:latin typeface="Aharoni" panose="02010803020104030203" pitchFamily="2" charset="-79"/>
                <a:cs typeface="Aharoni" panose="02010803020104030203" pitchFamily="2" charset="-79"/>
              </a:rPr>
              <a:t>insira abaixo sugestões e/ou entendimentos complementares que você entenda ser pertinente</a:t>
            </a:r>
            <a:r>
              <a:rPr lang="pt-BR" sz="2400" b="1" dirty="0">
                <a:latin typeface="Aharoni" panose="02010803020104030203" pitchFamily="2" charset="-79"/>
                <a:cs typeface="Aharoni" panose="02010803020104030203" pitchFamily="2" charset="-79"/>
              </a:rPr>
              <a:t> </a:t>
            </a:r>
            <a:r>
              <a:rPr lang="pt-BR" sz="2400" dirty="0">
                <a:latin typeface="Aharoni" panose="02010803020104030203" pitchFamily="2" charset="-79"/>
                <a:cs typeface="Aharoni" panose="02010803020104030203" pitchFamily="2" charset="-79"/>
              </a:rPr>
              <a:t>para</a:t>
            </a:r>
            <a:r>
              <a:rPr lang="pt-BR" sz="2400" b="1" dirty="0">
                <a:latin typeface="Aharoni" panose="02010803020104030203" pitchFamily="2" charset="-79"/>
                <a:cs typeface="Aharoni" panose="02010803020104030203" pitchFamily="2" charset="-79"/>
              </a:rPr>
              <a:t> </a:t>
            </a:r>
            <a:r>
              <a:rPr lang="pt-BR" sz="2400" dirty="0">
                <a:latin typeface="Aharoni" panose="02010803020104030203" pitchFamily="2" charset="-79"/>
                <a:cs typeface="Aharoni" panose="02010803020104030203" pitchFamily="2" charset="-79"/>
              </a:rPr>
              <a:t>contribuir com o processo de elaboração do PAAR e que não foram contemplados no questionário:</a:t>
            </a:r>
            <a:endParaRPr lang="pt-BR" sz="2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9212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2020824"/>
            <a:ext cx="10250424" cy="3970318"/>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1R: </a:t>
            </a:r>
            <a:r>
              <a:rPr lang="pt-BR" b="0" i="0" dirty="0">
                <a:solidFill>
                  <a:srgbClr val="202124"/>
                </a:solidFill>
                <a:effectLst/>
                <a:latin typeface="Arial" panose="020B0604020202020204" pitchFamily="34" charset="0"/>
                <a:cs typeface="Arial" panose="020B0604020202020204" pitchFamily="34" charset="0"/>
              </a:rPr>
              <a:t>Fomentar os pequenos fazedores de cultura de todas as áreas das artes.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2R: </a:t>
            </a:r>
            <a:r>
              <a:rPr lang="pt-BR" b="0" i="0" dirty="0">
                <a:solidFill>
                  <a:srgbClr val="202124"/>
                </a:solidFill>
                <a:effectLst/>
                <a:latin typeface="Arial" panose="020B0604020202020204" pitchFamily="34" charset="0"/>
                <a:cs typeface="Arial" panose="020B0604020202020204" pitchFamily="34" charset="0"/>
              </a:rPr>
              <a:t>Proporcionar apresentações de espetáculos de grupos da cidade a pessoas de baixa renda.</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3R: </a:t>
            </a:r>
            <a:r>
              <a:rPr lang="pt-BR" b="0" i="0" dirty="0">
                <a:solidFill>
                  <a:srgbClr val="202124"/>
                </a:solidFill>
                <a:effectLst/>
                <a:latin typeface="Arial" panose="020B0604020202020204" pitchFamily="34" charset="0"/>
                <a:cs typeface="Arial" panose="020B0604020202020204" pitchFamily="34" charset="0"/>
              </a:rPr>
              <a:t>Contemplar a produção artesanal, seja com recursos para a compra de insumos, equipamentos, cursos, local próprio para venda dos produtos criados pelos Artesãos, disponibilizar a Casa do Artesão, com estrutura adequada. Apoiar estrutura para Feiras de Artes, bancas personalizadas, tendas, banners e divulgação Contemplar a divulgação de Poesias de poetas locais, patrimônio imaterial da Cidade Poesia</a:t>
            </a:r>
            <a:r>
              <a:rPr lang="pt-BR" dirty="0">
                <a:latin typeface="Arial" panose="020B0604020202020204" pitchFamily="34" charset="0"/>
                <a:cs typeface="Arial" panose="020B0604020202020204" pitchFamily="34" charset="0"/>
              </a:rPr>
              <a:t> </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4R: </a:t>
            </a:r>
            <a:r>
              <a:rPr lang="pt-BR" b="0" i="0" dirty="0">
                <a:solidFill>
                  <a:srgbClr val="202124"/>
                </a:solidFill>
                <a:effectLst/>
                <a:latin typeface="Roboto" panose="02000000000000000000" pitchFamily="2" charset="0"/>
              </a:rPr>
              <a:t>Oficinas de artesanato ( crochê , tricô , bordado, Macramê ,</a:t>
            </a:r>
            <a:r>
              <a:rPr lang="pt-BR" b="0" i="0" dirty="0" err="1">
                <a:solidFill>
                  <a:srgbClr val="202124"/>
                </a:solidFill>
                <a:effectLst/>
                <a:latin typeface="Roboto" panose="02000000000000000000" pitchFamily="2" charset="0"/>
              </a:rPr>
              <a:t>etc</a:t>
            </a:r>
            <a:r>
              <a:rPr lang="pt-BR" b="0" i="0" dirty="0">
                <a:solidFill>
                  <a:srgbClr val="202124"/>
                </a:solidFill>
                <a:effectLst/>
                <a:latin typeface="Roboto" panose="02000000000000000000" pitchFamily="2" charset="0"/>
              </a:rPr>
              <a:t>…) Apoio ao artesão com espaço e aprendizado A casa do artesão ( um lugar para vendas e oficinas gratuitas ) Estrutura para feiras de artesanato , compra de barracas para deixar padronizado e mais atrativo . O artesanato movimenta milhões de reais e acho que Bragança merece este apoio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31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68AF0B4-2A3F-F63F-6395-66BB6083C546}"/>
              </a:ext>
            </a:extLst>
          </p:cNvPr>
          <p:cNvPicPr>
            <a:picLocks noChangeAspect="1"/>
          </p:cNvPicPr>
          <p:nvPr/>
        </p:nvPicPr>
        <p:blipFill>
          <a:blip r:embed="rId2"/>
          <a:stretch>
            <a:fillRect/>
          </a:stretch>
        </p:blipFill>
        <p:spPr>
          <a:xfrm>
            <a:off x="0" y="1889760"/>
            <a:ext cx="12192000" cy="3078480"/>
          </a:xfrm>
          <a:prstGeom prst="rect">
            <a:avLst/>
          </a:prstGeom>
        </p:spPr>
      </p:pic>
    </p:spTree>
    <p:extLst>
      <p:ext uri="{BB962C8B-B14F-4D97-AF65-F5344CB8AC3E}">
        <p14:creationId xmlns:p14="http://schemas.microsoft.com/office/powerpoint/2010/main" val="405014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2020824"/>
            <a:ext cx="10250424" cy="286232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5R: </a:t>
            </a:r>
            <a:r>
              <a:rPr lang="pt-BR" b="0" i="0" dirty="0">
                <a:solidFill>
                  <a:srgbClr val="202124"/>
                </a:solidFill>
                <a:effectLst/>
                <a:latin typeface="Roboto" panose="02000000000000000000" pitchFamily="2" charset="0"/>
              </a:rPr>
              <a:t>Promover festivais de musica focando em artistas novos da cidade, artistas sem fama, artistas de rua, artistas de bares, artistas de escola para criar um novo ciclo de artistas formados saindo da cidade para o mundo.</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6R: </a:t>
            </a:r>
            <a:r>
              <a:rPr lang="pt-BR" b="0" i="0" dirty="0">
                <a:solidFill>
                  <a:srgbClr val="202124"/>
                </a:solidFill>
                <a:effectLst/>
                <a:latin typeface="Roboto" panose="02000000000000000000" pitchFamily="2" charset="0"/>
              </a:rPr>
              <a:t>Investir em Artista local, Artista de Rua, Artista de bares, </a:t>
            </a:r>
            <a:r>
              <a:rPr lang="pt-BR" b="0" i="0" dirty="0" err="1">
                <a:solidFill>
                  <a:srgbClr val="202124"/>
                </a:solidFill>
                <a:effectLst/>
                <a:latin typeface="Roboto" panose="02000000000000000000" pitchFamily="2" charset="0"/>
              </a:rPr>
              <a:t>Djs</a:t>
            </a:r>
            <a:r>
              <a:rPr lang="pt-BR" b="0" i="0" dirty="0">
                <a:solidFill>
                  <a:srgbClr val="202124"/>
                </a:solidFill>
                <a:effectLst/>
                <a:latin typeface="Roboto" panose="02000000000000000000" pitchFamily="2" charset="0"/>
              </a:rPr>
              <a:t>, atores, Atrizes, musica, bandas locais.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7R: </a:t>
            </a:r>
            <a:r>
              <a:rPr lang="pt-BR" b="0" i="0" dirty="0">
                <a:solidFill>
                  <a:srgbClr val="202124"/>
                </a:solidFill>
                <a:effectLst/>
                <a:latin typeface="Roboto" panose="02000000000000000000" pitchFamily="2" charset="0"/>
              </a:rPr>
              <a:t>investir principalmente nos artistas locais.</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8R: </a:t>
            </a:r>
            <a:r>
              <a:rPr lang="pt-BR" b="0" i="0" dirty="0">
                <a:solidFill>
                  <a:srgbClr val="202124"/>
                </a:solidFill>
                <a:effectLst/>
                <a:latin typeface="Roboto" panose="02000000000000000000" pitchFamily="2" charset="0"/>
              </a:rPr>
              <a:t>Investir em artista Local que esta no inicio de sua carreira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15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813816"/>
            <a:ext cx="10250424" cy="6186309"/>
          </a:xfrm>
          <a:prstGeom prst="rect">
            <a:avLst/>
          </a:prstGeom>
          <a:noFill/>
        </p:spPr>
        <p:txBody>
          <a:bodyPr wrap="square" rtlCol="0">
            <a:spAutoFit/>
          </a:bodyPr>
          <a:lstStyle/>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09R: </a:t>
            </a:r>
            <a:r>
              <a:rPr lang="pt-BR" b="0" i="0" dirty="0">
                <a:solidFill>
                  <a:srgbClr val="202124"/>
                </a:solidFill>
                <a:effectLst/>
                <a:latin typeface="Roboto" panose="02000000000000000000" pitchFamily="2" charset="0"/>
              </a:rPr>
              <a:t>Prioridade para artistas idosos.</a:t>
            </a:r>
          </a:p>
          <a:p>
            <a:endParaRPr lang="pt-BR" dirty="0">
              <a:solidFill>
                <a:srgbClr val="202124"/>
              </a:solidFill>
              <a:latin typeface="Roboto" panose="02000000000000000000" pitchFamily="2" charset="0"/>
            </a:endParaRPr>
          </a:p>
          <a:p>
            <a:r>
              <a:rPr lang="pt-BR" dirty="0">
                <a:latin typeface="Arial" panose="020B0604020202020204" pitchFamily="34" charset="0"/>
                <a:cs typeface="Arial" panose="020B0604020202020204" pitchFamily="34" charset="0"/>
              </a:rPr>
              <a:t>10R: </a:t>
            </a:r>
            <a:r>
              <a:rPr lang="pt-BR" b="0" i="0" dirty="0">
                <a:solidFill>
                  <a:srgbClr val="202124"/>
                </a:solidFill>
                <a:effectLst/>
                <a:latin typeface="Roboto" panose="02000000000000000000" pitchFamily="2" charset="0"/>
              </a:rPr>
              <a:t>Edital com objeto de aquisição de objetos artesanais, elaborado por Bragantinos com residência mínima de 2 anos, para ser utilizado como presentes em viagens, eventos, visitas técnicas, visitas protocolares, visitas oficiais, encontro de autoridades, entre outras ocasiões pelos gestores do Município. Possibilitando o estreitamento e fortalecimento dos laços entre os envolvidos e fortalecimento dos artesãos de Bragança Paulista. Um exemplo de objeto artesanal seria uma pintura em uma bolacha de madeira, com medidas máximas de 40 cm x 40 cm (quarenta centímetros e por quarenta centímetros) e de até 1,0 kg. (um quilograma) - objeto pequeno e fácil de ser levado em viagem.</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11R: </a:t>
            </a:r>
            <a:r>
              <a:rPr lang="pt-BR" b="0" i="0" dirty="0">
                <a:solidFill>
                  <a:srgbClr val="202124"/>
                </a:solidFill>
                <a:effectLst/>
                <a:latin typeface="Roboto" panose="02000000000000000000" pitchFamily="2" charset="0"/>
              </a:rPr>
              <a:t>Prioridade para artistas idosos.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12R: </a:t>
            </a:r>
            <a:r>
              <a:rPr lang="pt-BR" b="0" i="0" dirty="0">
                <a:solidFill>
                  <a:srgbClr val="202124"/>
                </a:solidFill>
                <a:effectLst/>
                <a:latin typeface="Roboto" panose="02000000000000000000" pitchFamily="2" charset="0"/>
              </a:rPr>
              <a:t>Financiar a adequação de espaços (sanitários, corrimão e rampas) para atendimento de pessoas com necessidades especiais .</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13R: </a:t>
            </a:r>
            <a:r>
              <a:rPr lang="pt-BR" b="0" i="0" dirty="0">
                <a:solidFill>
                  <a:srgbClr val="202124"/>
                </a:solidFill>
                <a:effectLst/>
                <a:latin typeface="Roboto" panose="02000000000000000000" pitchFamily="2" charset="0"/>
              </a:rPr>
              <a:t>Contemplar grupos pequenos que fazem cultura em Bragança Paulista. Eu participo de um grupo de Maracatu chamado Malungos do Baque e precisamos de muito apoio do </a:t>
            </a:r>
            <a:r>
              <a:rPr lang="pt-BR" b="0" i="0" dirty="0" err="1">
                <a:solidFill>
                  <a:srgbClr val="202124"/>
                </a:solidFill>
                <a:effectLst/>
                <a:latin typeface="Roboto" panose="02000000000000000000" pitchFamily="2" charset="0"/>
              </a:rPr>
              <a:t>municipio</a:t>
            </a:r>
            <a:r>
              <a:rPr lang="pt-BR" b="0" i="0" dirty="0">
                <a:solidFill>
                  <a:srgbClr val="202124"/>
                </a:solidFill>
                <a:effectLst/>
                <a:latin typeface="Roboto" panose="02000000000000000000" pitchFamily="2" charset="0"/>
              </a:rPr>
              <a:t> para as atividades.</a:t>
            </a:r>
            <a:endParaRPr lang="pt-BR" b="0" i="0" dirty="0">
              <a:solidFill>
                <a:srgbClr val="202124"/>
              </a:solidFill>
              <a:effectLst/>
              <a:latin typeface="Arial" panose="020B0604020202020204" pitchFamily="34" charset="0"/>
              <a:cs typeface="Arial" panose="020B0604020202020204" pitchFamily="34" charset="0"/>
            </a:endParaRPr>
          </a:p>
          <a:p>
            <a:endParaRPr lang="pt-BR" b="0" i="0" dirty="0">
              <a:solidFill>
                <a:srgbClr val="202124"/>
              </a:solidFill>
              <a:effectLst/>
              <a:latin typeface="Roboto" panose="02000000000000000000" pitchFamily="2" charset="0"/>
            </a:endParaRPr>
          </a:p>
          <a:p>
            <a:endParaRPr lang="pt-BR" b="0" i="0" dirty="0">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87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408176"/>
            <a:ext cx="10250424" cy="4801314"/>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14R: </a:t>
            </a:r>
            <a:r>
              <a:rPr lang="pt-BR" b="0" i="0" dirty="0">
                <a:solidFill>
                  <a:srgbClr val="202124"/>
                </a:solidFill>
                <a:effectLst/>
                <a:latin typeface="Roboto" panose="02000000000000000000" pitchFamily="2" charset="0"/>
              </a:rPr>
              <a:t>Edital com objeto de aquisição de objetos artesanais, elaborado por Bragantinos com residência mínima de 2 anos, para ser utilizado como presentes em viagens, eventos, visitas técnicas, visitas protocolares, visitas oficiais, encontro de autoridades, entre outras ocasiões pelos gestores do Município. Possibilitando o estreitamento e fortalecimento dos laços entre os envolvidos e fortalecimento dos artesãos de Bragança Paulista. Um exemplo de objeto artesanal seria uma pintura em uma bolacha de madeira, com medidas máximas de 40 cm x 40 cm (quarenta centímetros e por quarenta centímetros) e de até 1,0 kg. (um quilograma) - objeto pequeno e fácil de ser levado em viagem.</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15R: </a:t>
            </a:r>
            <a:r>
              <a:rPr lang="pt-BR" b="0" i="0" dirty="0">
                <a:solidFill>
                  <a:srgbClr val="202124"/>
                </a:solidFill>
                <a:effectLst/>
                <a:latin typeface="Roboto" panose="02000000000000000000" pitchFamily="2" charset="0"/>
              </a:rPr>
              <a:t>Prioridade para artistas idosos.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16R: </a:t>
            </a:r>
            <a:r>
              <a:rPr lang="pt-BR" b="0" i="0" dirty="0">
                <a:solidFill>
                  <a:srgbClr val="202124"/>
                </a:solidFill>
                <a:effectLst/>
                <a:latin typeface="Roboto" panose="02000000000000000000" pitchFamily="2" charset="0"/>
              </a:rPr>
              <a:t>Financiar a adequação de espaços (sanitários, corrimão e rampas) para atendimento de pessoas com necessidades especiais .</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17R: </a:t>
            </a:r>
            <a:r>
              <a:rPr lang="pt-BR" b="0" i="0" dirty="0">
                <a:solidFill>
                  <a:srgbClr val="202124"/>
                </a:solidFill>
                <a:effectLst/>
                <a:latin typeface="Roboto" panose="02000000000000000000" pitchFamily="2" charset="0"/>
              </a:rPr>
              <a:t>Contemplar grupos pequenos que fazem cultura em Bragança Paulista. Eu participo de um grupo de Maracatu chamado Malungos do Baque e precisamos de muito apoio do </a:t>
            </a:r>
            <a:r>
              <a:rPr lang="pt-BR" b="0" i="0" dirty="0" err="1">
                <a:solidFill>
                  <a:srgbClr val="202124"/>
                </a:solidFill>
                <a:effectLst/>
                <a:latin typeface="Roboto" panose="02000000000000000000" pitchFamily="2" charset="0"/>
              </a:rPr>
              <a:t>municipio</a:t>
            </a:r>
            <a:r>
              <a:rPr lang="pt-BR" b="0" i="0" dirty="0">
                <a:solidFill>
                  <a:srgbClr val="202124"/>
                </a:solidFill>
                <a:effectLst/>
                <a:latin typeface="Roboto" panose="02000000000000000000" pitchFamily="2" charset="0"/>
              </a:rPr>
              <a:t> para as atividades.</a:t>
            </a:r>
            <a:endParaRPr lang="pt-BR" b="0" i="0" dirty="0">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96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399032"/>
            <a:ext cx="10250424" cy="4524315"/>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18R: </a:t>
            </a:r>
            <a:r>
              <a:rPr lang="pt-BR" b="0" i="0" dirty="0">
                <a:solidFill>
                  <a:srgbClr val="202124"/>
                </a:solidFill>
                <a:effectLst/>
                <a:latin typeface="Roboto" panose="02000000000000000000" pitchFamily="2" charset="0"/>
              </a:rPr>
              <a:t>editais e apoio a projetos com pareceristas terceirizados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19R: </a:t>
            </a:r>
            <a:r>
              <a:rPr lang="pt-BR" b="0" i="0" dirty="0">
                <a:solidFill>
                  <a:srgbClr val="202124"/>
                </a:solidFill>
                <a:effectLst/>
                <a:latin typeface="Roboto" panose="02000000000000000000" pitchFamily="2" charset="0"/>
              </a:rPr>
              <a:t>É importante a contemplação de obras audiovisuais, como curtas, documentários e dentre outros</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20R: </a:t>
            </a:r>
            <a:r>
              <a:rPr lang="pt-BR" b="0" i="0" dirty="0">
                <a:solidFill>
                  <a:srgbClr val="202124"/>
                </a:solidFill>
                <a:effectLst/>
                <a:latin typeface="Roboto" panose="02000000000000000000" pitchFamily="2" charset="0"/>
              </a:rPr>
              <a:t>Identificação física e virtual sobre locais na cidade que fomentam ou sejam parte da cultura local.</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21R: </a:t>
            </a:r>
            <a:r>
              <a:rPr lang="pt-BR" b="0" i="0" dirty="0">
                <a:solidFill>
                  <a:srgbClr val="202124"/>
                </a:solidFill>
                <a:effectLst/>
                <a:latin typeface="Roboto" panose="02000000000000000000" pitchFamily="2" charset="0"/>
              </a:rPr>
              <a:t>Contratação de artistas locais para eventos da </a:t>
            </a:r>
            <a:r>
              <a:rPr lang="pt-BR" b="0" i="0" dirty="0" err="1">
                <a:solidFill>
                  <a:srgbClr val="202124"/>
                </a:solidFill>
                <a:effectLst/>
                <a:latin typeface="Roboto" panose="02000000000000000000" pitchFamily="2" charset="0"/>
              </a:rPr>
              <a:t>smct</a:t>
            </a:r>
            <a:endParaRPr lang="pt-BR" b="0" i="0" dirty="0">
              <a:solidFill>
                <a:srgbClr val="202124"/>
              </a:solidFill>
              <a:effectLst/>
              <a:latin typeface="Roboto" panose="02000000000000000000" pitchFamily="2" charset="0"/>
            </a:endParaRPr>
          </a:p>
          <a:p>
            <a:endParaRPr lang="pt-BR" dirty="0">
              <a:solidFill>
                <a:srgbClr val="202124"/>
              </a:solidFill>
              <a:latin typeface="Roboto" panose="02000000000000000000" pitchFamily="2" charset="0"/>
              <a:cs typeface="Arial" panose="020B0604020202020204" pitchFamily="34" charset="0"/>
            </a:endParaRPr>
          </a:p>
          <a:p>
            <a:r>
              <a:rPr lang="pt-BR" dirty="0">
                <a:latin typeface="Arial" panose="020B0604020202020204" pitchFamily="34" charset="0"/>
                <a:cs typeface="Arial" panose="020B0604020202020204" pitchFamily="34" charset="0"/>
              </a:rPr>
              <a:t>22R: </a:t>
            </a:r>
            <a:r>
              <a:rPr lang="pt-BR" b="0" i="0" dirty="0">
                <a:solidFill>
                  <a:srgbClr val="202124"/>
                </a:solidFill>
                <a:effectLst/>
                <a:latin typeface="Roboto" panose="02000000000000000000" pitchFamily="2" charset="0"/>
              </a:rPr>
              <a:t>Melhoria na divulgação de eventos artísticos</a:t>
            </a:r>
          </a:p>
          <a:p>
            <a:endParaRPr lang="pt-BR" dirty="0">
              <a:solidFill>
                <a:srgbClr val="202124"/>
              </a:solidFill>
              <a:latin typeface="Roboto" panose="02000000000000000000" pitchFamily="2" charset="0"/>
              <a:cs typeface="Arial" panose="020B0604020202020204" pitchFamily="34" charset="0"/>
            </a:endParaRPr>
          </a:p>
          <a:p>
            <a:r>
              <a:rPr lang="pt-BR" dirty="0">
                <a:latin typeface="Arial" panose="020B0604020202020204" pitchFamily="34" charset="0"/>
                <a:cs typeface="Arial" panose="020B0604020202020204" pitchFamily="34" charset="0"/>
              </a:rPr>
              <a:t>23R: </a:t>
            </a:r>
            <a:r>
              <a:rPr lang="pt-BR" b="0" i="0" dirty="0">
                <a:solidFill>
                  <a:srgbClr val="202124"/>
                </a:solidFill>
                <a:effectLst/>
                <a:latin typeface="Roboto" panose="02000000000000000000" pitchFamily="2" charset="0"/>
              </a:rPr>
              <a:t>Incentivar e divulgar os profissionais e ampliar/ divulgar eventos culturais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24R: </a:t>
            </a:r>
            <a:r>
              <a:rPr lang="pt-BR" b="0" i="0" dirty="0">
                <a:solidFill>
                  <a:srgbClr val="202124"/>
                </a:solidFill>
                <a:effectLst/>
                <a:latin typeface="Roboto" panose="02000000000000000000" pitchFamily="2" charset="0"/>
              </a:rPr>
              <a:t>Formação do público a respeito das diferentes manifestações culturais presentes no município, a partir de boa comunicação e divulgação.</a:t>
            </a:r>
            <a:endParaRPr lang="pt-BR" b="0" i="0" dirty="0">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86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444752"/>
            <a:ext cx="10250424" cy="3970318"/>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25R: </a:t>
            </a:r>
            <a:r>
              <a:rPr lang="pt-BR" b="0" i="0" dirty="0">
                <a:solidFill>
                  <a:srgbClr val="202124"/>
                </a:solidFill>
                <a:effectLst/>
                <a:latin typeface="Roboto" panose="02000000000000000000" pitchFamily="2" charset="0"/>
              </a:rPr>
              <a:t>Interessante pensar em iniciativas que apoiem a saúde emocional através de recursos e dispositivos socioculturais</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26R: </a:t>
            </a:r>
            <a:r>
              <a:rPr lang="pt-BR" b="0" i="0" dirty="0">
                <a:solidFill>
                  <a:srgbClr val="202124"/>
                </a:solidFill>
                <a:effectLst/>
                <a:latin typeface="Roboto" panose="02000000000000000000" pitchFamily="2" charset="0"/>
              </a:rPr>
              <a:t>Sem mais.</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27R: </a:t>
            </a:r>
            <a:r>
              <a:rPr lang="pt-BR" b="0" i="0" dirty="0">
                <a:solidFill>
                  <a:srgbClr val="202124"/>
                </a:solidFill>
                <a:effectLst/>
                <a:latin typeface="Roboto" panose="02000000000000000000" pitchFamily="2" charset="0"/>
              </a:rPr>
              <a:t>Criação e fomentação de pontos de cultura, difundidos em regiões da cidades. Criação de teatros e espaços culturais regionais, nos bairros da cidade.</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28R: </a:t>
            </a:r>
            <a:r>
              <a:rPr lang="pt-BR" b="0" i="0" dirty="0">
                <a:solidFill>
                  <a:srgbClr val="202124"/>
                </a:solidFill>
                <a:effectLst/>
                <a:latin typeface="Roboto" panose="02000000000000000000" pitchFamily="2" charset="0"/>
              </a:rPr>
              <a:t>Editais para incentivo a artistas e grupos do município e para trazer espetáculos e exposições para a população.</a:t>
            </a:r>
          </a:p>
          <a:p>
            <a:endParaRPr lang="pt-BR" dirty="0">
              <a:solidFill>
                <a:srgbClr val="202124"/>
              </a:solidFill>
              <a:latin typeface="Roboto" panose="02000000000000000000" pitchFamily="2" charset="0"/>
              <a:cs typeface="Arial" panose="020B0604020202020204" pitchFamily="34" charset="0"/>
            </a:endParaRPr>
          </a:p>
          <a:p>
            <a:r>
              <a:rPr lang="pt-BR" dirty="0">
                <a:latin typeface="Arial" panose="020B0604020202020204" pitchFamily="34" charset="0"/>
                <a:cs typeface="Arial" panose="020B0604020202020204" pitchFamily="34" charset="0"/>
              </a:rPr>
              <a:t>29R: </a:t>
            </a:r>
            <a:r>
              <a:rPr lang="pt-BR" b="0" i="0" dirty="0">
                <a:solidFill>
                  <a:srgbClr val="202124"/>
                </a:solidFill>
                <a:effectLst/>
                <a:latin typeface="Roboto" panose="02000000000000000000" pitchFamily="2" charset="0"/>
              </a:rPr>
              <a:t>Fotografia, principalmente nos dias atuais com a sua popularização e com sua grande variedade de usos e aplicações, dependendo o projeto devia ser considerada uma categoria a parte, não estar incluída em Artes Visuais.</a:t>
            </a:r>
          </a:p>
        </p:txBody>
      </p:sp>
    </p:spTree>
    <p:extLst>
      <p:ext uri="{BB962C8B-B14F-4D97-AF65-F5344CB8AC3E}">
        <p14:creationId xmlns:p14="http://schemas.microsoft.com/office/powerpoint/2010/main" val="365159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408176"/>
            <a:ext cx="10250424" cy="4247317"/>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30R: </a:t>
            </a:r>
            <a:r>
              <a:rPr lang="pt-BR" b="0" i="0" dirty="0">
                <a:solidFill>
                  <a:srgbClr val="202124"/>
                </a:solidFill>
                <a:effectLst/>
                <a:latin typeface="Roboto" panose="02000000000000000000" pitchFamily="2" charset="0"/>
              </a:rPr>
              <a:t>Enviei e-mail sobre implementação no museu memorias aos imigrantes (todos que vieram </a:t>
            </a:r>
            <a:r>
              <a:rPr lang="pt-BR" b="0" i="0" dirty="0" err="1">
                <a:solidFill>
                  <a:srgbClr val="202124"/>
                </a:solidFill>
                <a:effectLst/>
                <a:latin typeface="Roboto" panose="02000000000000000000" pitchFamily="2" charset="0"/>
              </a:rPr>
              <a:t>pram</a:t>
            </a:r>
            <a:r>
              <a:rPr lang="pt-BR" b="0" i="0" dirty="0">
                <a:solidFill>
                  <a:srgbClr val="202124"/>
                </a:solidFill>
                <a:effectLst/>
                <a:latin typeface="Roboto" panose="02000000000000000000" pitchFamily="2" charset="0"/>
              </a:rPr>
              <a:t> Braganca destacando objetos dos filhos , netos, bisnetos destes imigrantes com sobrenome de identificação, ÁREA NAO CONTEMPLADA PELO MUSEU MUNICIPAL e, especificamente de </a:t>
            </a:r>
            <a:r>
              <a:rPr lang="pt-BR" b="0" i="0" dirty="0" err="1">
                <a:solidFill>
                  <a:srgbClr val="202124"/>
                </a:solidFill>
                <a:effectLst/>
                <a:latin typeface="Roboto" panose="02000000000000000000" pitchFamily="2" charset="0"/>
              </a:rPr>
              <a:t>oficios</a:t>
            </a:r>
            <a:r>
              <a:rPr lang="pt-BR" b="0" i="0" dirty="0">
                <a:solidFill>
                  <a:srgbClr val="202124"/>
                </a:solidFill>
                <a:effectLst/>
                <a:latin typeface="Roboto" panose="02000000000000000000" pitchFamily="2" charset="0"/>
              </a:rPr>
              <a:t> que </a:t>
            </a:r>
            <a:r>
              <a:rPr lang="pt-BR" b="0" i="0" dirty="0" err="1">
                <a:solidFill>
                  <a:srgbClr val="202124"/>
                </a:solidFill>
                <a:effectLst/>
                <a:latin typeface="Roboto" panose="02000000000000000000" pitchFamily="2" charset="0"/>
              </a:rPr>
              <a:t>estao</a:t>
            </a:r>
            <a:r>
              <a:rPr lang="pt-BR" b="0" i="0" dirty="0">
                <a:solidFill>
                  <a:srgbClr val="202124"/>
                </a:solidFill>
                <a:effectLst/>
                <a:latin typeface="Roboto" panose="02000000000000000000" pitchFamily="2" charset="0"/>
              </a:rPr>
              <a:t> deixando de existir (</a:t>
            </a:r>
            <a:r>
              <a:rPr lang="pt-BR" b="0" i="0" dirty="0" err="1">
                <a:solidFill>
                  <a:srgbClr val="202124"/>
                </a:solidFill>
                <a:effectLst/>
                <a:latin typeface="Roboto" panose="02000000000000000000" pitchFamily="2" charset="0"/>
              </a:rPr>
              <a:t>ind</a:t>
            </a:r>
            <a:r>
              <a:rPr lang="pt-BR" b="0" i="0" dirty="0">
                <a:solidFill>
                  <a:srgbClr val="202124"/>
                </a:solidFill>
                <a:effectLst/>
                <a:latin typeface="Roboto" panose="02000000000000000000" pitchFamily="2" charset="0"/>
              </a:rPr>
              <a:t> sapados </a:t>
            </a:r>
            <a:r>
              <a:rPr lang="pt-BR" b="0" i="0" dirty="0" err="1">
                <a:solidFill>
                  <a:srgbClr val="202124"/>
                </a:solidFill>
                <a:effectLst/>
                <a:latin typeface="Roboto" panose="02000000000000000000" pitchFamily="2" charset="0"/>
              </a:rPr>
              <a:t>artesaniais</a:t>
            </a:r>
            <a:r>
              <a:rPr lang="pt-BR" b="0" i="0" dirty="0">
                <a:solidFill>
                  <a:srgbClr val="202124"/>
                </a:solidFill>
                <a:effectLst/>
                <a:latin typeface="Roboto" panose="02000000000000000000" pitchFamily="2" charset="0"/>
              </a:rPr>
              <a:t>) memoria meu pai Carlos Ney Pereira falecido recentemente 92 anos, e </a:t>
            </a:r>
            <a:r>
              <a:rPr lang="pt-BR" b="0" i="0" dirty="0" err="1">
                <a:solidFill>
                  <a:srgbClr val="202124"/>
                </a:solidFill>
                <a:effectLst/>
                <a:latin typeface="Roboto" panose="02000000000000000000" pitchFamily="2" charset="0"/>
              </a:rPr>
              <a:t>familia</a:t>
            </a:r>
            <a:r>
              <a:rPr lang="pt-BR" b="0" i="0" dirty="0">
                <a:solidFill>
                  <a:srgbClr val="202124"/>
                </a:solidFill>
                <a:effectLst/>
                <a:latin typeface="Roboto" panose="02000000000000000000" pitchFamily="2" charset="0"/>
              </a:rPr>
              <a:t> Zeca </a:t>
            </a:r>
            <a:r>
              <a:rPr lang="pt-BR" b="0" i="0" dirty="0" err="1">
                <a:solidFill>
                  <a:srgbClr val="202124"/>
                </a:solidFill>
                <a:effectLst/>
                <a:latin typeface="Roboto" panose="02000000000000000000" pitchFamily="2" charset="0"/>
              </a:rPr>
              <a:t>Bartella</a:t>
            </a:r>
            <a:r>
              <a:rPr lang="pt-BR" b="0" i="0" dirty="0">
                <a:solidFill>
                  <a:srgbClr val="202124"/>
                </a:solidFill>
                <a:effectLst/>
                <a:latin typeface="Roboto" panose="02000000000000000000" pitchFamily="2" charset="0"/>
              </a:rPr>
              <a:t> </a:t>
            </a:r>
            <a:r>
              <a:rPr lang="pt-BR" b="0" i="0" dirty="0" err="1">
                <a:solidFill>
                  <a:srgbClr val="202124"/>
                </a:solidFill>
                <a:effectLst/>
                <a:latin typeface="Roboto" panose="02000000000000000000" pitchFamily="2" charset="0"/>
              </a:rPr>
              <a:t>pionerios</a:t>
            </a:r>
            <a:r>
              <a:rPr lang="pt-BR" b="0" i="0" dirty="0">
                <a:solidFill>
                  <a:srgbClr val="202124"/>
                </a:solidFill>
                <a:effectLst/>
                <a:latin typeface="Roboto" panose="02000000000000000000" pitchFamily="2" charset="0"/>
              </a:rPr>
              <a:t> na </a:t>
            </a:r>
            <a:r>
              <a:rPr lang="pt-BR" b="0" i="0" dirty="0" err="1">
                <a:solidFill>
                  <a:srgbClr val="202124"/>
                </a:solidFill>
                <a:effectLst/>
                <a:latin typeface="Roboto" panose="02000000000000000000" pitchFamily="2" charset="0"/>
              </a:rPr>
              <a:t>confeccao</a:t>
            </a:r>
            <a:r>
              <a:rPr lang="pt-BR" b="0" i="0" dirty="0">
                <a:solidFill>
                  <a:srgbClr val="202124"/>
                </a:solidFill>
                <a:effectLst/>
                <a:latin typeface="Roboto" panose="02000000000000000000" pitchFamily="2" charset="0"/>
              </a:rPr>
              <a:t> calçados em </a:t>
            </a:r>
            <a:r>
              <a:rPr lang="pt-BR" b="0" i="0" dirty="0" err="1">
                <a:solidFill>
                  <a:srgbClr val="202124"/>
                </a:solidFill>
                <a:effectLst/>
                <a:latin typeface="Roboto" panose="02000000000000000000" pitchFamily="2" charset="0"/>
              </a:rPr>
              <a:t>brag</a:t>
            </a:r>
            <a:r>
              <a:rPr lang="pt-BR" b="0" i="0" dirty="0">
                <a:solidFill>
                  <a:srgbClr val="202124"/>
                </a:solidFill>
                <a:effectLst/>
                <a:latin typeface="Roboto" panose="02000000000000000000" pitchFamily="2" charset="0"/>
              </a:rPr>
              <a:t> </a:t>
            </a:r>
            <a:r>
              <a:rPr lang="pt-BR" b="0" i="0" dirty="0" err="1">
                <a:solidFill>
                  <a:srgbClr val="202124"/>
                </a:solidFill>
                <a:effectLst/>
                <a:latin typeface="Roboto" panose="02000000000000000000" pitchFamily="2" charset="0"/>
              </a:rPr>
              <a:t>pta</a:t>
            </a:r>
            <a:r>
              <a:rPr lang="pt-BR" b="0" i="0" dirty="0">
                <a:solidFill>
                  <a:srgbClr val="202124"/>
                </a:solidFill>
                <a:effectLst/>
                <a:latin typeface="Roboto" panose="02000000000000000000" pitchFamily="2" charset="0"/>
              </a:rPr>
              <a:t> e </a:t>
            </a:r>
            <a:r>
              <a:rPr lang="pt-BR" b="0" i="0" dirty="0" err="1">
                <a:solidFill>
                  <a:srgbClr val="202124"/>
                </a:solidFill>
                <a:effectLst/>
                <a:latin typeface="Roboto" panose="02000000000000000000" pitchFamily="2" charset="0"/>
              </a:rPr>
              <a:t>regiao,não</a:t>
            </a:r>
            <a:r>
              <a:rPr lang="pt-BR" b="0" i="0" dirty="0">
                <a:solidFill>
                  <a:srgbClr val="202124"/>
                </a:solidFill>
                <a:effectLst/>
                <a:latin typeface="Roboto" panose="02000000000000000000" pitchFamily="2" charset="0"/>
              </a:rPr>
              <a:t> obtive retorno quanto a sugestão ...Museu está com peças de 20, 30 anos atras, nada novo. dai a pouco </a:t>
            </a:r>
            <a:r>
              <a:rPr lang="pt-BR" b="0" i="0" dirty="0" err="1">
                <a:solidFill>
                  <a:srgbClr val="202124"/>
                </a:solidFill>
                <a:effectLst/>
                <a:latin typeface="Roboto" panose="02000000000000000000" pitchFamily="2" charset="0"/>
              </a:rPr>
              <a:t>ninguem</a:t>
            </a:r>
            <a:r>
              <a:rPr lang="pt-BR" b="0" i="0" dirty="0">
                <a:solidFill>
                  <a:srgbClr val="202124"/>
                </a:solidFill>
                <a:effectLst/>
                <a:latin typeface="Roboto" panose="02000000000000000000" pitchFamily="2" charset="0"/>
              </a:rPr>
              <a:t> terá objetos antigos em memoria de tais imigrantes italianos meu caso, nem japonesa, nem portuguesa, espanhola. Fosse parte dessa verba para isso entendo seria </a:t>
            </a:r>
            <a:r>
              <a:rPr lang="pt-BR" b="0" i="0" dirty="0" err="1">
                <a:solidFill>
                  <a:srgbClr val="202124"/>
                </a:solidFill>
                <a:effectLst/>
                <a:latin typeface="Roboto" panose="02000000000000000000" pitchFamily="2" charset="0"/>
              </a:rPr>
              <a:t>otimo</a:t>
            </a:r>
            <a:r>
              <a:rPr lang="pt-BR" b="0" i="0" dirty="0">
                <a:solidFill>
                  <a:srgbClr val="202124"/>
                </a:solidFill>
                <a:effectLst/>
                <a:latin typeface="Roboto" panose="02000000000000000000" pitchFamily="2" charset="0"/>
              </a:rPr>
              <a:t> que perduraria por anos o beneficio.</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solidFill>
                  <a:srgbClr val="202124"/>
                </a:solidFill>
                <a:latin typeface="Arial" panose="020B0604020202020204" pitchFamily="34" charset="0"/>
                <a:cs typeface="Arial" panose="020B0604020202020204" pitchFamily="34" charset="0"/>
              </a:rPr>
              <a:t>31R: </a:t>
            </a:r>
            <a:r>
              <a:rPr lang="pt-BR" b="0" i="0" dirty="0">
                <a:solidFill>
                  <a:srgbClr val="202124"/>
                </a:solidFill>
                <a:effectLst/>
                <a:latin typeface="Roboto" panose="02000000000000000000" pitchFamily="2" charset="0"/>
              </a:rPr>
              <a:t>Restauração de Patrimônio Histórico tombado</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32R: </a:t>
            </a:r>
            <a:r>
              <a:rPr lang="pt-BR" b="0" i="0" dirty="0">
                <a:solidFill>
                  <a:srgbClr val="202124"/>
                </a:solidFill>
                <a:effectLst/>
                <a:latin typeface="Roboto" panose="02000000000000000000" pitchFamily="2" charset="0"/>
              </a:rPr>
              <a:t>Priorizar espaços públicos de divulgação da cultura local</a:t>
            </a:r>
          </a:p>
          <a:p>
            <a:endParaRPr lang="pt-BR" dirty="0">
              <a:solidFill>
                <a:srgbClr val="202124"/>
              </a:solidFill>
              <a:latin typeface="Roboto" panose="02000000000000000000" pitchFamily="2" charset="0"/>
            </a:endParaRPr>
          </a:p>
          <a:p>
            <a:r>
              <a:rPr lang="pt-BR" dirty="0">
                <a:latin typeface="Arial" panose="020B0604020202020204" pitchFamily="34" charset="0"/>
                <a:cs typeface="Arial" panose="020B0604020202020204" pitchFamily="34" charset="0"/>
              </a:rPr>
              <a:t>33R: </a:t>
            </a:r>
            <a:r>
              <a:rPr lang="pt-BR" b="0" i="0" dirty="0">
                <a:solidFill>
                  <a:srgbClr val="202124"/>
                </a:solidFill>
                <a:effectLst/>
                <a:latin typeface="Roboto" panose="02000000000000000000" pitchFamily="2" charset="0"/>
              </a:rPr>
              <a:t>Preservar a cultura sempre</a:t>
            </a:r>
          </a:p>
        </p:txBody>
      </p:sp>
    </p:spTree>
    <p:extLst>
      <p:ext uri="{BB962C8B-B14F-4D97-AF65-F5344CB8AC3E}">
        <p14:creationId xmlns:p14="http://schemas.microsoft.com/office/powerpoint/2010/main" val="1386368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923544"/>
            <a:ext cx="10250424" cy="5078313"/>
          </a:xfrm>
          <a:prstGeom prst="rect">
            <a:avLst/>
          </a:prstGeom>
          <a:noFill/>
        </p:spPr>
        <p:txBody>
          <a:bodyPr wrap="square" rtlCol="0">
            <a:spAutoFit/>
          </a:bodyPr>
          <a:lstStyle/>
          <a:p>
            <a:r>
              <a:rPr lang="pt-BR" dirty="0">
                <a:solidFill>
                  <a:srgbClr val="202124"/>
                </a:solidFill>
                <a:latin typeface="Arial" panose="020B0604020202020204" pitchFamily="34" charset="0"/>
                <a:cs typeface="Arial" panose="020B0604020202020204" pitchFamily="34" charset="0"/>
              </a:rPr>
              <a:t>34R: </a:t>
            </a:r>
            <a:r>
              <a:rPr lang="pt-BR" b="0" i="0" dirty="0">
                <a:solidFill>
                  <a:srgbClr val="202124"/>
                </a:solidFill>
                <a:effectLst/>
                <a:latin typeface="Roboto" panose="02000000000000000000" pitchFamily="2" charset="0"/>
              </a:rPr>
              <a:t>Capacitação dos artista e coletivos locais; oportunidade e fomento para que os artistas e coletivos locais ofereçam cursos, oficinas workshops relativos às suas próprias pesquisas e processos criativos, para estudantes e público interessado.</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35R: </a:t>
            </a:r>
            <a:r>
              <a:rPr lang="pt-BR" b="0" i="0" dirty="0">
                <a:solidFill>
                  <a:srgbClr val="202124"/>
                </a:solidFill>
                <a:effectLst/>
                <a:latin typeface="Roboto" panose="02000000000000000000" pitchFamily="2" charset="0"/>
              </a:rPr>
              <a:t>A cidade precisa valorizar o artesanato local. Organizar locais e feiras para estimular e desenvolver o artesanato como o meio de expandir a cultura.</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36R: </a:t>
            </a:r>
            <a:r>
              <a:rPr lang="pt-BR" b="0" i="0" dirty="0">
                <a:solidFill>
                  <a:srgbClr val="202124"/>
                </a:solidFill>
                <a:effectLst/>
                <a:latin typeface="Roboto" panose="02000000000000000000" pitchFamily="2" charset="0"/>
              </a:rPr>
              <a:t>Mais Locais para artesanato local</a:t>
            </a:r>
          </a:p>
          <a:p>
            <a:endParaRPr lang="pt-BR" b="0" i="0" dirty="0">
              <a:solidFill>
                <a:srgbClr val="202124"/>
              </a:solidFill>
              <a:effectLst/>
              <a:latin typeface="Roboto" panose="02000000000000000000" pitchFamily="2" charset="0"/>
            </a:endParaRPr>
          </a:p>
          <a:p>
            <a:r>
              <a:rPr lang="pt-BR" dirty="0">
                <a:latin typeface="Arial" panose="020B0604020202020204" pitchFamily="34" charset="0"/>
                <a:cs typeface="Arial" panose="020B0604020202020204" pitchFamily="34" charset="0"/>
              </a:rPr>
              <a:t>37R: </a:t>
            </a:r>
            <a:r>
              <a:rPr lang="pt-BR" b="0" i="0" dirty="0">
                <a:solidFill>
                  <a:srgbClr val="202124"/>
                </a:solidFill>
                <a:effectLst/>
                <a:latin typeface="Roboto" panose="02000000000000000000" pitchFamily="2" charset="0"/>
              </a:rPr>
              <a:t>Fomentar as produções de cinema local, dando suporte financeiro para os diretores independentes a produzir cinema com mas qualidade e </a:t>
            </a:r>
            <a:r>
              <a:rPr lang="pt-BR" b="0" i="0" dirty="0" err="1">
                <a:solidFill>
                  <a:srgbClr val="202124"/>
                </a:solidFill>
                <a:effectLst/>
                <a:latin typeface="Roboto" panose="02000000000000000000" pitchFamily="2" charset="0"/>
              </a:rPr>
              <a:t>divercidade</a:t>
            </a:r>
            <a:r>
              <a:rPr lang="pt-BR" b="0" i="0" dirty="0">
                <a:solidFill>
                  <a:srgbClr val="202124"/>
                </a:solidFill>
                <a:effectLst/>
                <a:latin typeface="Roboto" panose="02000000000000000000" pitchFamily="2" charset="0"/>
              </a:rPr>
              <a:t>!</a:t>
            </a:r>
          </a:p>
          <a:p>
            <a:endParaRPr lang="pt-BR" dirty="0">
              <a:solidFill>
                <a:srgbClr val="202124"/>
              </a:solidFill>
              <a:latin typeface="Roboto" panose="02000000000000000000" pitchFamily="2" charset="0"/>
            </a:endParaRPr>
          </a:p>
          <a:p>
            <a:r>
              <a:rPr lang="pt-BR" dirty="0">
                <a:latin typeface="Arial" panose="020B0604020202020204" pitchFamily="34" charset="0"/>
                <a:cs typeface="Arial" panose="020B0604020202020204" pitchFamily="34" charset="0"/>
              </a:rPr>
              <a:t>38R: </a:t>
            </a:r>
            <a:r>
              <a:rPr lang="pt-BR" b="0" i="0" dirty="0">
                <a:solidFill>
                  <a:srgbClr val="202124"/>
                </a:solidFill>
                <a:effectLst/>
                <a:latin typeface="Roboto" panose="02000000000000000000" pitchFamily="2" charset="0"/>
              </a:rPr>
              <a:t>Divulgação de gratuidade de eventos para que o público em geral possa ter mais acesso a esses espaços, apoio aos produtores da região com recursos como ajuda de custo, alimentação ou transporte. Por exemplo meu filho frequenta a banda marcial que está vinculada a prefeitura, eles teriam uma apresentação em uma competição em outra cidade e por falta de recurso para transporte foi cancelada. São crianças e jovens de até 16 </a:t>
            </a:r>
            <a:r>
              <a:rPr lang="pt-BR" b="0" i="0" dirty="0" err="1">
                <a:solidFill>
                  <a:srgbClr val="202124"/>
                </a:solidFill>
                <a:effectLst/>
                <a:latin typeface="Roboto" panose="02000000000000000000" pitchFamily="2" charset="0"/>
              </a:rPr>
              <a:t>anosno</a:t>
            </a:r>
            <a:r>
              <a:rPr lang="pt-BR" b="0" i="0" dirty="0">
                <a:solidFill>
                  <a:srgbClr val="202124"/>
                </a:solidFill>
                <a:effectLst/>
                <a:latin typeface="Roboto" panose="02000000000000000000" pitchFamily="2" charset="0"/>
              </a:rPr>
              <a:t> projeto a média de idade das crianças é de 11 anos.</a:t>
            </a:r>
          </a:p>
        </p:txBody>
      </p:sp>
    </p:spTree>
    <p:extLst>
      <p:ext uri="{BB962C8B-B14F-4D97-AF65-F5344CB8AC3E}">
        <p14:creationId xmlns:p14="http://schemas.microsoft.com/office/powerpoint/2010/main" val="257732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115568"/>
            <a:ext cx="10250424" cy="5078313"/>
          </a:xfrm>
          <a:prstGeom prst="rect">
            <a:avLst/>
          </a:prstGeom>
          <a:noFill/>
        </p:spPr>
        <p:txBody>
          <a:bodyPr wrap="square" rtlCol="0">
            <a:spAutoFit/>
          </a:bodyPr>
          <a:lstStyle/>
          <a:p>
            <a:r>
              <a:rPr lang="pt-BR" dirty="0">
                <a:solidFill>
                  <a:srgbClr val="202124"/>
                </a:solidFill>
                <a:latin typeface="Arial" panose="020B0604020202020204" pitchFamily="34" charset="0"/>
                <a:cs typeface="Arial" panose="020B0604020202020204" pitchFamily="34" charset="0"/>
              </a:rPr>
              <a:t>39R: </a:t>
            </a:r>
            <a:r>
              <a:rPr lang="pt-BR" b="0" i="0" dirty="0">
                <a:solidFill>
                  <a:srgbClr val="202124"/>
                </a:solidFill>
                <a:effectLst/>
                <a:latin typeface="Roboto" panose="02000000000000000000" pitchFamily="2" charset="0"/>
              </a:rPr>
              <a:t>Ter mais festivais culturais que abranja o município e região popularizando as raízes bragantina, se tornando mais evidente e que se torne uma marca registrada do povo bragantino</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40R: </a:t>
            </a:r>
            <a:r>
              <a:rPr lang="pt-BR" b="0" i="0" dirty="0">
                <a:solidFill>
                  <a:srgbClr val="202124"/>
                </a:solidFill>
                <a:effectLst/>
                <a:latin typeface="Roboto" panose="02000000000000000000" pitchFamily="2" charset="0"/>
              </a:rPr>
              <a:t>Acredito que o questionário contemplou até mais coisas do que eu imaginava, como as residências e investimentos em bolsas para os artistas poderem estudar e expandir as fronteiras para trazer mais conhecimento de volta para a cidade</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41R: </a:t>
            </a:r>
            <a:r>
              <a:rPr lang="pt-BR" b="0" i="0" dirty="0">
                <a:solidFill>
                  <a:srgbClr val="202124"/>
                </a:solidFill>
                <a:effectLst/>
                <a:latin typeface="Roboto" panose="02000000000000000000" pitchFamily="2" charset="0"/>
              </a:rPr>
              <a:t>Plenamente contemplada.</a:t>
            </a:r>
          </a:p>
          <a:p>
            <a:endParaRPr lang="pt-BR" b="0" i="0" dirty="0">
              <a:solidFill>
                <a:srgbClr val="202124"/>
              </a:solidFill>
              <a:effectLst/>
              <a:latin typeface="Roboto" panose="02000000000000000000" pitchFamily="2" charset="0"/>
            </a:endParaRPr>
          </a:p>
          <a:p>
            <a:r>
              <a:rPr lang="pt-BR" dirty="0">
                <a:latin typeface="Arial" panose="020B0604020202020204" pitchFamily="34" charset="0"/>
                <a:cs typeface="Arial" panose="020B0604020202020204" pitchFamily="34" charset="0"/>
              </a:rPr>
              <a:t>42R: </a:t>
            </a:r>
            <a:r>
              <a:rPr lang="pt-BR" b="0" i="0" dirty="0">
                <a:solidFill>
                  <a:srgbClr val="202124"/>
                </a:solidFill>
                <a:effectLst/>
                <a:latin typeface="Roboto" panose="02000000000000000000" pitchFamily="2" charset="0"/>
              </a:rPr>
              <a:t>Uma melhora que poderia ocorrer nas elaborações da PNAB 2024, seria anexar ao resultado final a pontuação de cada critério de avaliação dos projetos inscritos. Podendo assim auxiliar os produtores e artistas na escrita de próximos editais. Outros editais de níveis federais e estaduais como o </a:t>
            </a:r>
            <a:r>
              <a:rPr lang="pt-BR" b="0" i="0" dirty="0" err="1">
                <a:solidFill>
                  <a:srgbClr val="202124"/>
                </a:solidFill>
                <a:effectLst/>
                <a:latin typeface="Roboto" panose="02000000000000000000" pitchFamily="2" charset="0"/>
              </a:rPr>
              <a:t>proac</a:t>
            </a:r>
            <a:r>
              <a:rPr lang="pt-BR" b="0" i="0" dirty="0">
                <a:solidFill>
                  <a:srgbClr val="202124"/>
                </a:solidFill>
                <a:effectLst/>
                <a:latin typeface="Roboto" panose="02000000000000000000" pitchFamily="2" charset="0"/>
              </a:rPr>
              <a:t> (estado de </a:t>
            </a:r>
            <a:r>
              <a:rPr lang="pt-BR" b="0" i="0" dirty="0" err="1">
                <a:solidFill>
                  <a:srgbClr val="202124"/>
                </a:solidFill>
                <a:effectLst/>
                <a:latin typeface="Roboto" panose="02000000000000000000" pitchFamily="2" charset="0"/>
              </a:rPr>
              <a:t>sp</a:t>
            </a:r>
            <a:r>
              <a:rPr lang="pt-BR" b="0" i="0" dirty="0">
                <a:solidFill>
                  <a:srgbClr val="202124"/>
                </a:solidFill>
                <a:effectLst/>
                <a:latin typeface="Roboto" panose="02000000000000000000" pitchFamily="2" charset="0"/>
              </a:rPr>
              <a:t>) já tiveram sistemas similares. Além da pontuação, uma possibilidade de maior eficácia de frente a essa ideia seria uma pequena avaliação escrita para cada critério do projeto.</a:t>
            </a:r>
          </a:p>
          <a:p>
            <a:endParaRPr lang="pt-BR" dirty="0">
              <a:solidFill>
                <a:srgbClr val="202124"/>
              </a:solidFill>
              <a:latin typeface="Roboto" panose="02000000000000000000" pitchFamily="2" charset="0"/>
            </a:endParaRPr>
          </a:p>
          <a:p>
            <a:r>
              <a:rPr lang="pt-BR" dirty="0">
                <a:latin typeface="Arial" panose="020B0604020202020204" pitchFamily="34" charset="0"/>
                <a:cs typeface="Arial" panose="020B0604020202020204" pitchFamily="34" charset="0"/>
              </a:rPr>
              <a:t>43R: </a:t>
            </a:r>
            <a:r>
              <a:rPr lang="pt-BR" b="0" i="0" dirty="0">
                <a:solidFill>
                  <a:srgbClr val="202124"/>
                </a:solidFill>
                <a:effectLst/>
                <a:latin typeface="Roboto" panose="02000000000000000000" pitchFamily="2" charset="0"/>
              </a:rPr>
              <a:t>Ações de formação e instrumentalização dos agentes culturais para elaboração e gestão de projetos</a:t>
            </a:r>
          </a:p>
        </p:txBody>
      </p:sp>
    </p:spTree>
    <p:extLst>
      <p:ext uri="{BB962C8B-B14F-4D97-AF65-F5344CB8AC3E}">
        <p14:creationId xmlns:p14="http://schemas.microsoft.com/office/powerpoint/2010/main" val="296161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399032"/>
            <a:ext cx="10250424" cy="4524315"/>
          </a:xfrm>
          <a:prstGeom prst="rect">
            <a:avLst/>
          </a:prstGeom>
          <a:noFill/>
        </p:spPr>
        <p:txBody>
          <a:bodyPr wrap="square" rtlCol="0">
            <a:spAutoFit/>
          </a:bodyPr>
          <a:lstStyle/>
          <a:p>
            <a:r>
              <a:rPr lang="pt-BR" dirty="0">
                <a:solidFill>
                  <a:srgbClr val="202124"/>
                </a:solidFill>
                <a:latin typeface="Arial" panose="020B0604020202020204" pitchFamily="34" charset="0"/>
                <a:cs typeface="Arial" panose="020B0604020202020204" pitchFamily="34" charset="0"/>
              </a:rPr>
              <a:t>44R: </a:t>
            </a:r>
            <a:r>
              <a:rPr lang="pt-BR" b="0" i="0" dirty="0">
                <a:solidFill>
                  <a:srgbClr val="202124"/>
                </a:solidFill>
                <a:effectLst/>
                <a:latin typeface="Roboto" panose="02000000000000000000" pitchFamily="2" charset="0"/>
              </a:rPr>
              <a:t>Acho que precisamos de cultura pra </a:t>
            </a:r>
            <a:r>
              <a:rPr lang="pt-BR" b="0" i="0" dirty="0" err="1">
                <a:solidFill>
                  <a:srgbClr val="202124"/>
                </a:solidFill>
                <a:effectLst/>
                <a:latin typeface="Roboto" panose="02000000000000000000" pitchFamily="2" charset="0"/>
              </a:rPr>
              <a:t>todes</a:t>
            </a:r>
            <a:r>
              <a:rPr lang="pt-BR" b="0" i="0" dirty="0">
                <a:solidFill>
                  <a:srgbClr val="202124"/>
                </a:solidFill>
                <a:effectLst/>
                <a:latin typeface="Roboto" panose="02000000000000000000" pitchFamily="2" charset="0"/>
              </a:rPr>
              <a:t>, pra inclusão e pra o desenvolvimento cultural que a cada dia vem se inovando , temos muitos espaços culturais e muitos artista na cidade esperando uma oportunidade, o povo preto cansou de só esperar só em novembro pra ser visto no museu , estamos em 2024 e essa cidade precisa mudar nesse requisito.</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45R: </a:t>
            </a:r>
            <a:r>
              <a:rPr lang="pt-BR" b="0" i="0" dirty="0">
                <a:solidFill>
                  <a:srgbClr val="202124"/>
                </a:solidFill>
                <a:effectLst/>
                <a:latin typeface="Roboto" panose="02000000000000000000" pitchFamily="2" charset="0"/>
              </a:rPr>
              <a:t>Um ponto importante, baseado na vivência que tivemos na Lei Paulo Gustavo, é importante ter as respostas para dúvidas que venham a surgir com relação à assuntos burocráticos, como por exemplo, a Tributação tanto de Pessoas Físicas como de Pessoas Jurídicas, e que também que possamos ser orientados com mais precisão nos pontos de dúvidas que são formados para sanar questionamentos que venham a surgir.</a:t>
            </a:r>
          </a:p>
          <a:p>
            <a:endParaRPr lang="pt-BR" b="0" i="0" dirty="0">
              <a:solidFill>
                <a:srgbClr val="202124"/>
              </a:solidFill>
              <a:effectLst/>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46R: </a:t>
            </a:r>
            <a:r>
              <a:rPr lang="pt-BR" b="0" i="0" dirty="0">
                <a:solidFill>
                  <a:srgbClr val="202124"/>
                </a:solidFill>
                <a:effectLst/>
                <a:latin typeface="Roboto" panose="02000000000000000000" pitchFamily="2" charset="0"/>
              </a:rPr>
              <a:t>Não necessariamente que haja indicação do grupo pertencente, mas que no campo haja preenchimento como observação somente.</a:t>
            </a:r>
          </a:p>
          <a:p>
            <a:endParaRPr lang="pt-BR" b="0" i="0" dirty="0">
              <a:solidFill>
                <a:srgbClr val="202124"/>
              </a:solidFill>
              <a:effectLst/>
              <a:latin typeface="Roboto" panose="02000000000000000000" pitchFamily="2" charset="0"/>
            </a:endParaRPr>
          </a:p>
          <a:p>
            <a:r>
              <a:rPr lang="pt-BR" dirty="0">
                <a:latin typeface="Arial" panose="020B0604020202020204" pitchFamily="34" charset="0"/>
                <a:cs typeface="Arial" panose="020B0604020202020204" pitchFamily="34" charset="0"/>
              </a:rPr>
              <a:t>47R: </a:t>
            </a:r>
            <a:r>
              <a:rPr lang="pt-BR" b="0" i="0" dirty="0">
                <a:solidFill>
                  <a:srgbClr val="202124"/>
                </a:solidFill>
                <a:effectLst/>
                <a:latin typeface="Roboto" panose="02000000000000000000" pitchFamily="2" charset="0"/>
              </a:rPr>
              <a:t>Apoio a pesquisas e novas formas de difusão acerca dos patrimônios imateriais do município, conversando com artes que potencializem o mesmo, através de diferentes mídias</a:t>
            </a:r>
            <a:endParaRPr lang="pt-BR" dirty="0">
              <a:solidFill>
                <a:srgbClr val="202124"/>
              </a:solidFill>
              <a:latin typeface="Roboto" panose="02000000000000000000" pitchFamily="2" charset="0"/>
            </a:endParaRPr>
          </a:p>
        </p:txBody>
      </p:sp>
    </p:spTree>
    <p:extLst>
      <p:ext uri="{BB962C8B-B14F-4D97-AF65-F5344CB8AC3E}">
        <p14:creationId xmlns:p14="http://schemas.microsoft.com/office/powerpoint/2010/main" val="872205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1225296"/>
            <a:ext cx="10250424" cy="5078313"/>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48R: </a:t>
            </a:r>
            <a:r>
              <a:rPr lang="pt-BR" b="0" i="0" dirty="0">
                <a:solidFill>
                  <a:srgbClr val="202124"/>
                </a:solidFill>
                <a:effectLst/>
                <a:latin typeface="Roboto" panose="02000000000000000000" pitchFamily="2" charset="0"/>
              </a:rPr>
              <a:t>Espaço físico para ocupação de toda comunidade em todas as áreas de cultura</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49R: </a:t>
            </a:r>
            <a:r>
              <a:rPr lang="pt-BR" b="0" i="0" dirty="0">
                <a:solidFill>
                  <a:srgbClr val="202124"/>
                </a:solidFill>
                <a:effectLst/>
                <a:latin typeface="Roboto" panose="02000000000000000000" pitchFamily="2" charset="0"/>
              </a:rPr>
              <a:t>Venho por meio desta propor uma iniciativa inovadora que visa fortalecer a cultura local e, ao mesmo tempo, impulsionar o desenvolvimento das empresas da cidade. A proposta consiste em criar um programa de parcerias entre a Secretaria de Cultura e as empresas da região, onde as empresas que colaborarem com projetos culturais receberão, em troca, divulgação e apoio por parte dos artistas da cidade. </a:t>
            </a:r>
          </a:p>
          <a:p>
            <a:endParaRPr lang="pt-BR" b="0" i="0" dirty="0">
              <a:solidFill>
                <a:srgbClr val="202124"/>
              </a:solidFill>
              <a:effectLst/>
              <a:latin typeface="Roboto" panose="02000000000000000000" pitchFamily="2" charset="0"/>
            </a:endParaRPr>
          </a:p>
          <a:p>
            <a:r>
              <a:rPr lang="pt-BR" b="0" i="0" dirty="0">
                <a:solidFill>
                  <a:srgbClr val="202124"/>
                </a:solidFill>
                <a:effectLst/>
                <a:latin typeface="Roboto" panose="02000000000000000000" pitchFamily="2" charset="0"/>
              </a:rPr>
              <a:t>Para a Cidade: </a:t>
            </a:r>
          </a:p>
          <a:p>
            <a:endParaRPr lang="pt-BR" dirty="0">
              <a:solidFill>
                <a:srgbClr val="202124"/>
              </a:solidFill>
              <a:latin typeface="Roboto" panose="02000000000000000000" pitchFamily="2" charset="0"/>
            </a:endParaRPr>
          </a:p>
          <a:p>
            <a:r>
              <a:rPr lang="pt-BR" b="0" i="0" dirty="0">
                <a:solidFill>
                  <a:srgbClr val="202124"/>
                </a:solidFill>
                <a:effectLst/>
                <a:latin typeface="Roboto" panose="02000000000000000000" pitchFamily="2" charset="0"/>
              </a:rPr>
              <a:t>Fomento à Cultura: Aumento da oferta de eventos culturais, oficinas, cursos e outras atividades que enriquecem a vida da população.</a:t>
            </a:r>
          </a:p>
          <a:p>
            <a:r>
              <a:rPr lang="pt-BR" b="0" i="0" dirty="0">
                <a:solidFill>
                  <a:srgbClr val="202124"/>
                </a:solidFill>
                <a:effectLst/>
                <a:latin typeface="Roboto" panose="02000000000000000000" pitchFamily="2" charset="0"/>
              </a:rPr>
              <a:t>Valorização da Diversidade Cultural: Apoio à produção artística local, promovendo a diversidade de expressões e talentos da cidade.</a:t>
            </a:r>
          </a:p>
          <a:p>
            <a:r>
              <a:rPr lang="pt-BR" b="0" i="0" dirty="0">
                <a:solidFill>
                  <a:srgbClr val="202124"/>
                </a:solidFill>
                <a:effectLst/>
                <a:latin typeface="Roboto" panose="02000000000000000000" pitchFamily="2" charset="0"/>
              </a:rPr>
              <a:t>Desenvolvimento Social: Geração de renda e oportunidades para artistas e profissionais da área cultural.</a:t>
            </a:r>
          </a:p>
          <a:p>
            <a:r>
              <a:rPr lang="pt-BR" b="0" i="0" dirty="0">
                <a:solidFill>
                  <a:srgbClr val="202124"/>
                </a:solidFill>
                <a:effectLst/>
                <a:latin typeface="Roboto" panose="02000000000000000000" pitchFamily="2" charset="0"/>
              </a:rPr>
              <a:t>Fortalecimento da Identidade Local: Aumento do senso de comunidade e pertencimento por meio da cultura. </a:t>
            </a:r>
            <a:endParaRPr lang="pt-BR" b="0" i="0" dirty="0">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59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Faixa Etária&#10;. Number of responses: 61 responses.">
            <a:extLst>
              <a:ext uri="{FF2B5EF4-FFF2-40B4-BE49-F238E27FC236}">
                <a16:creationId xmlns:a16="http://schemas.microsoft.com/office/drawing/2014/main" id="{6D76764C-B2A2-EC12-C8A6-2B6E7466E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1249F775-598A-267B-281F-2FBFB7C82A4C}"/>
              </a:ext>
            </a:extLst>
          </p:cNvPr>
          <p:cNvSpPr txBox="1"/>
          <p:nvPr/>
        </p:nvSpPr>
        <p:spPr>
          <a:xfrm>
            <a:off x="4892040" y="4714017"/>
            <a:ext cx="1097280" cy="369332"/>
          </a:xfrm>
          <a:prstGeom prst="rect">
            <a:avLst/>
          </a:prstGeom>
          <a:noFill/>
        </p:spPr>
        <p:txBody>
          <a:bodyPr wrap="square" rtlCol="0">
            <a:spAutoFit/>
          </a:bodyPr>
          <a:lstStyle/>
          <a:p>
            <a:r>
              <a:rPr lang="pt-BR" dirty="0">
                <a:solidFill>
                  <a:schemeClr val="bg1"/>
                </a:solidFill>
              </a:rPr>
              <a:t>3,3%</a:t>
            </a:r>
          </a:p>
        </p:txBody>
      </p:sp>
      <p:sp>
        <p:nvSpPr>
          <p:cNvPr id="20" name="CaixaDeTexto 19">
            <a:extLst>
              <a:ext uri="{FF2B5EF4-FFF2-40B4-BE49-F238E27FC236}">
                <a16:creationId xmlns:a16="http://schemas.microsoft.com/office/drawing/2014/main" id="{D7FAD58C-8DB0-CABF-6F89-77B60ED39632}"/>
              </a:ext>
            </a:extLst>
          </p:cNvPr>
          <p:cNvSpPr txBox="1"/>
          <p:nvPr/>
        </p:nvSpPr>
        <p:spPr>
          <a:xfrm>
            <a:off x="4727448" y="4390405"/>
            <a:ext cx="1115568" cy="369332"/>
          </a:xfrm>
          <a:prstGeom prst="rect">
            <a:avLst/>
          </a:prstGeom>
          <a:noFill/>
        </p:spPr>
        <p:txBody>
          <a:bodyPr wrap="square" rtlCol="0">
            <a:spAutoFit/>
          </a:bodyPr>
          <a:lstStyle/>
          <a:p>
            <a:r>
              <a:rPr lang="pt-BR" dirty="0">
                <a:solidFill>
                  <a:schemeClr val="bg1"/>
                </a:solidFill>
              </a:rPr>
              <a:t>6,6%</a:t>
            </a:r>
          </a:p>
        </p:txBody>
      </p:sp>
    </p:spTree>
    <p:extLst>
      <p:ext uri="{BB962C8B-B14F-4D97-AF65-F5344CB8AC3E}">
        <p14:creationId xmlns:p14="http://schemas.microsoft.com/office/powerpoint/2010/main" val="78537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08D98C-FB83-F978-DA94-7BB38EF09C64}"/>
              </a:ext>
            </a:extLst>
          </p:cNvPr>
          <p:cNvSpPr>
            <a:spLocks noGrp="1"/>
          </p:cNvSpPr>
          <p:nvPr>
            <p:ph sz="quarter" idx="13"/>
          </p:nvPr>
        </p:nvSpPr>
        <p:spPr>
          <a:xfrm>
            <a:off x="914087" y="1716946"/>
            <a:ext cx="10363826" cy="3424107"/>
          </a:xfrm>
        </p:spPr>
        <p:txBody>
          <a:bodyPr>
            <a:normAutofit fontScale="92500" lnSpcReduction="20000"/>
          </a:bodyPr>
          <a:lstStyle/>
          <a:p>
            <a:pPr marL="0" indent="0">
              <a:buNone/>
            </a:pPr>
            <a:r>
              <a:rPr lang="pt-BR" b="0" i="0" dirty="0">
                <a:solidFill>
                  <a:srgbClr val="202124"/>
                </a:solidFill>
                <a:effectLst/>
                <a:latin typeface="Roboto" panose="02000000000000000000" pitchFamily="2" charset="0"/>
              </a:rPr>
              <a:t>Para as Empresas:</a:t>
            </a:r>
          </a:p>
          <a:p>
            <a:pPr marL="0" indent="0">
              <a:buNone/>
            </a:pPr>
            <a:r>
              <a:rPr lang="pt-BR" b="0" i="0" dirty="0">
                <a:solidFill>
                  <a:srgbClr val="202124"/>
                </a:solidFill>
                <a:effectLst/>
                <a:latin typeface="Roboto" panose="02000000000000000000" pitchFamily="2" charset="0"/>
              </a:rPr>
              <a:t>Retorno de Imagem Positiva: Associação da marca a valores como cultura, arte e desenvolvimento social.</a:t>
            </a:r>
          </a:p>
          <a:p>
            <a:pPr marL="0" indent="0">
              <a:buNone/>
            </a:pPr>
            <a:r>
              <a:rPr lang="pt-BR" b="0" i="0" dirty="0">
                <a:solidFill>
                  <a:srgbClr val="202124"/>
                </a:solidFill>
                <a:effectLst/>
                <a:latin typeface="Roboto" panose="02000000000000000000" pitchFamily="2" charset="0"/>
              </a:rPr>
              <a:t>Divulgação da Empresa: Ampliação do alcance da marca junto ao público local, através de artistas e eventos culturais.</a:t>
            </a:r>
          </a:p>
          <a:p>
            <a:pPr marL="0" indent="0">
              <a:buNone/>
            </a:pPr>
            <a:r>
              <a:rPr lang="pt-BR" b="0" i="0" dirty="0">
                <a:solidFill>
                  <a:srgbClr val="202124"/>
                </a:solidFill>
                <a:effectLst/>
                <a:latin typeface="Roboto" panose="02000000000000000000" pitchFamily="2" charset="0"/>
              </a:rPr>
              <a:t>Engajamento dos Funcionários: Promoção da integração e do bem-estar dos colaboradores por meio de atividades culturais.</a:t>
            </a:r>
          </a:p>
          <a:p>
            <a:pPr marL="0" indent="0">
              <a:buNone/>
            </a:pPr>
            <a:r>
              <a:rPr lang="pt-BR" b="0" i="0" dirty="0">
                <a:solidFill>
                  <a:srgbClr val="202124"/>
                </a:solidFill>
                <a:effectLst/>
                <a:latin typeface="Roboto" panose="02000000000000000000" pitchFamily="2" charset="0"/>
              </a:rPr>
              <a:t>Responsabilidade Social: Contribuição para o desenvolvimento cultural da cidade, demonstrando compromisso com a comunidade.</a:t>
            </a:r>
            <a:endParaRPr lang="pt-BR" b="0" i="0" dirty="0">
              <a:solidFill>
                <a:srgbClr val="202124"/>
              </a:solidFill>
              <a:effectLst/>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81735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EB4740D-AFCC-1257-C5AA-E100F85DD69E}"/>
              </a:ext>
            </a:extLst>
          </p:cNvPr>
          <p:cNvSpPr txBox="1"/>
          <p:nvPr/>
        </p:nvSpPr>
        <p:spPr>
          <a:xfrm>
            <a:off x="970788" y="2670048"/>
            <a:ext cx="10250424" cy="2031325"/>
          </a:xfrm>
          <a:prstGeom prst="rect">
            <a:avLst/>
          </a:prstGeom>
          <a:noFill/>
        </p:spPr>
        <p:txBody>
          <a:bodyPr wrap="square" rtlCol="0">
            <a:spAutoFit/>
          </a:bodyPr>
          <a:lstStyle/>
          <a:p>
            <a:r>
              <a:rPr lang="pt-BR" dirty="0">
                <a:solidFill>
                  <a:srgbClr val="202124"/>
                </a:solidFill>
                <a:latin typeface="Arial" panose="020B0604020202020204" pitchFamily="34" charset="0"/>
                <a:cs typeface="Arial" panose="020B0604020202020204" pitchFamily="34" charset="0"/>
              </a:rPr>
              <a:t>50R: </a:t>
            </a:r>
            <a:r>
              <a:rPr lang="pt-BR" b="0" i="0" dirty="0">
                <a:solidFill>
                  <a:srgbClr val="202124"/>
                </a:solidFill>
                <a:effectLst/>
                <a:latin typeface="Roboto" panose="02000000000000000000" pitchFamily="2" charset="0"/>
              </a:rPr>
              <a:t>Trabalhar com a cultura em toda a cidade principalmente na parte rural</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51R: </a:t>
            </a:r>
            <a:r>
              <a:rPr lang="pt-BR" b="0" i="0" dirty="0">
                <a:solidFill>
                  <a:srgbClr val="202124"/>
                </a:solidFill>
                <a:effectLst/>
                <a:latin typeface="Roboto" panose="02000000000000000000" pitchFamily="2" charset="0"/>
              </a:rPr>
              <a:t>Promoção da cultura popular, oficinas ,espetáculos, filmes, tradições, festas populares, envolvendo etnias, independente de sua identidade de gênero, cultura material e imaterial e outros a ser proposto e discutidos.</a:t>
            </a:r>
          </a:p>
          <a:p>
            <a:endParaRPr lang="pt-BR" dirty="0">
              <a:solidFill>
                <a:srgbClr val="202124"/>
              </a:solidFill>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52R: </a:t>
            </a:r>
            <a:r>
              <a:rPr lang="pt-BR" b="0" i="0" dirty="0">
                <a:solidFill>
                  <a:srgbClr val="202124"/>
                </a:solidFill>
                <a:effectLst/>
                <a:latin typeface="Roboto" panose="02000000000000000000" pitchFamily="2" charset="0"/>
              </a:rPr>
              <a:t>Artes cênicas</a:t>
            </a:r>
          </a:p>
        </p:txBody>
      </p:sp>
    </p:spTree>
    <p:extLst>
      <p:ext uri="{BB962C8B-B14F-4D97-AF65-F5344CB8AC3E}">
        <p14:creationId xmlns:p14="http://schemas.microsoft.com/office/powerpoint/2010/main" val="3548917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582C4C-B61C-D388-19CE-EB9742770EB2}"/>
              </a:ext>
            </a:extLst>
          </p:cNvPr>
          <p:cNvSpPr>
            <a:spLocks noGrp="1"/>
          </p:cNvSpPr>
          <p:nvPr>
            <p:ph sz="quarter" idx="13"/>
          </p:nvPr>
        </p:nvSpPr>
        <p:spPr>
          <a:xfrm>
            <a:off x="914087" y="2931383"/>
            <a:ext cx="10363826" cy="995233"/>
          </a:xfrm>
        </p:spPr>
        <p:txBody>
          <a:bodyPr>
            <a:normAutofit fontScale="92500"/>
          </a:bodyPr>
          <a:lstStyle/>
          <a:p>
            <a:pPr marL="0" indent="0">
              <a:buNone/>
            </a:pPr>
            <a:r>
              <a:rPr lang="pt-BR" dirty="0">
                <a:latin typeface="Aharoni" panose="02010803020104030203" pitchFamily="2" charset="-79"/>
                <a:cs typeface="Aharoni" panose="02010803020104030203" pitchFamily="2" charset="-79"/>
              </a:rPr>
              <a:t>AGRADECEMOS A TODOS PELAS CONTRIBUIÇÕES NA CONSTRUÇÃO DO PLANO ANUAL DE APLICAÇÃO DOS RECURSOS DA PNAB - POLÍTICA NACIONAL ALDIR BLANC!</a:t>
            </a:r>
          </a:p>
        </p:txBody>
      </p:sp>
    </p:spTree>
    <p:extLst>
      <p:ext uri="{BB962C8B-B14F-4D97-AF65-F5344CB8AC3E}">
        <p14:creationId xmlns:p14="http://schemas.microsoft.com/office/powerpoint/2010/main" val="42459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Gênero&#10;. Number of responses: 61 responses.">
            <a:extLst>
              <a:ext uri="{FF2B5EF4-FFF2-40B4-BE49-F238E27FC236}">
                <a16:creationId xmlns:a16="http://schemas.microsoft.com/office/drawing/2014/main" id="{AE32F8EB-8017-5412-0E46-A4633F421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93CF3FB1-A080-2359-5F18-381FB7A47C93}"/>
              </a:ext>
            </a:extLst>
          </p:cNvPr>
          <p:cNvSpPr txBox="1"/>
          <p:nvPr/>
        </p:nvSpPr>
        <p:spPr>
          <a:xfrm rot="18605072">
            <a:off x="4480560" y="3395268"/>
            <a:ext cx="1170432" cy="253916"/>
          </a:xfrm>
          <a:prstGeom prst="rect">
            <a:avLst/>
          </a:prstGeom>
          <a:noFill/>
        </p:spPr>
        <p:txBody>
          <a:bodyPr wrap="square" rtlCol="0">
            <a:spAutoFit/>
          </a:bodyPr>
          <a:lstStyle/>
          <a:p>
            <a:pPr algn="just"/>
            <a:r>
              <a:rPr lang="pt-BR" sz="1050" dirty="0">
                <a:solidFill>
                  <a:schemeClr val="bg1"/>
                </a:solidFill>
              </a:rPr>
              <a:t>1,6%</a:t>
            </a:r>
          </a:p>
        </p:txBody>
      </p:sp>
      <p:sp>
        <p:nvSpPr>
          <p:cNvPr id="3" name="CaixaDeTexto 2">
            <a:extLst>
              <a:ext uri="{FF2B5EF4-FFF2-40B4-BE49-F238E27FC236}">
                <a16:creationId xmlns:a16="http://schemas.microsoft.com/office/drawing/2014/main" id="{5074B663-6D9C-5774-6421-36066D2E2801}"/>
              </a:ext>
            </a:extLst>
          </p:cNvPr>
          <p:cNvSpPr txBox="1"/>
          <p:nvPr/>
        </p:nvSpPr>
        <p:spPr>
          <a:xfrm rot="18594822">
            <a:off x="4626864" y="3522429"/>
            <a:ext cx="1024128" cy="253916"/>
          </a:xfrm>
          <a:prstGeom prst="rect">
            <a:avLst/>
          </a:prstGeom>
          <a:noFill/>
        </p:spPr>
        <p:txBody>
          <a:bodyPr wrap="square" rtlCol="0">
            <a:spAutoFit/>
          </a:bodyPr>
          <a:lstStyle/>
          <a:p>
            <a:r>
              <a:rPr lang="pt-BR" sz="1050" dirty="0">
                <a:solidFill>
                  <a:schemeClr val="bg1"/>
                </a:solidFill>
              </a:rPr>
              <a:t>1,6%</a:t>
            </a:r>
          </a:p>
        </p:txBody>
      </p:sp>
    </p:spTree>
    <p:extLst>
      <p:ext uri="{BB962C8B-B14F-4D97-AF65-F5344CB8AC3E}">
        <p14:creationId xmlns:p14="http://schemas.microsoft.com/office/powerpoint/2010/main" val="123204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Raça / Cor / Etnia&#10;. Number of responses: 61 responses.">
            <a:extLst>
              <a:ext uri="{FF2B5EF4-FFF2-40B4-BE49-F238E27FC236}">
                <a16:creationId xmlns:a16="http://schemas.microsoft.com/office/drawing/2014/main" id="{1234C272-A894-D4DD-0775-360EDC03A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98C75109-5CF2-7746-5151-F5B62256149B}"/>
              </a:ext>
            </a:extLst>
          </p:cNvPr>
          <p:cNvSpPr txBox="1"/>
          <p:nvPr/>
        </p:nvSpPr>
        <p:spPr>
          <a:xfrm>
            <a:off x="4818888" y="4453128"/>
            <a:ext cx="1243584" cy="369332"/>
          </a:xfrm>
          <a:prstGeom prst="rect">
            <a:avLst/>
          </a:prstGeom>
          <a:noFill/>
        </p:spPr>
        <p:txBody>
          <a:bodyPr wrap="square" rtlCol="0">
            <a:spAutoFit/>
          </a:bodyPr>
          <a:lstStyle/>
          <a:p>
            <a:r>
              <a:rPr lang="pt-BR" dirty="0">
                <a:solidFill>
                  <a:schemeClr val="bg1"/>
                </a:solidFill>
              </a:rPr>
              <a:t>4,9%</a:t>
            </a:r>
          </a:p>
        </p:txBody>
      </p:sp>
    </p:spTree>
    <p:extLst>
      <p:ext uri="{BB962C8B-B14F-4D97-AF65-F5344CB8AC3E}">
        <p14:creationId xmlns:p14="http://schemas.microsoft.com/office/powerpoint/2010/main" val="16261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Você é uma Pessoa com Deficiência - PCD?&#10;. Number of responses: 61 responses.">
            <a:extLst>
              <a:ext uri="{FF2B5EF4-FFF2-40B4-BE49-F238E27FC236}">
                <a16:creationId xmlns:a16="http://schemas.microsoft.com/office/drawing/2014/main" id="{04AC6DB5-9CB8-CC8D-F68C-992A5846B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Há quanto tempo você atua na área cultural e/ou artística?&#10;. Number of responses: 61 responses.">
            <a:extLst>
              <a:ext uri="{FF2B5EF4-FFF2-40B4-BE49-F238E27FC236}">
                <a16:creationId xmlns:a16="http://schemas.microsoft.com/office/drawing/2014/main" id="{3F518523-149F-3BE1-6718-0AC33B041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D5ACB50-7C1C-224E-2C84-2D20F94DFCDA}"/>
              </a:ext>
            </a:extLst>
          </p:cNvPr>
          <p:cNvSpPr txBox="1"/>
          <p:nvPr/>
        </p:nvSpPr>
        <p:spPr>
          <a:xfrm>
            <a:off x="4879848" y="4704873"/>
            <a:ext cx="1764792" cy="369332"/>
          </a:xfrm>
          <a:prstGeom prst="rect">
            <a:avLst/>
          </a:prstGeom>
          <a:noFill/>
        </p:spPr>
        <p:txBody>
          <a:bodyPr wrap="square" rtlCol="0">
            <a:spAutoFit/>
          </a:bodyPr>
          <a:lstStyle/>
          <a:p>
            <a:r>
              <a:rPr lang="pt-BR" dirty="0">
                <a:solidFill>
                  <a:schemeClr val="bg1"/>
                </a:solidFill>
              </a:rPr>
              <a:t>3,3%</a:t>
            </a:r>
          </a:p>
        </p:txBody>
      </p:sp>
      <p:sp>
        <p:nvSpPr>
          <p:cNvPr id="3" name="CaixaDeTexto 2">
            <a:extLst>
              <a:ext uri="{FF2B5EF4-FFF2-40B4-BE49-F238E27FC236}">
                <a16:creationId xmlns:a16="http://schemas.microsoft.com/office/drawing/2014/main" id="{E139CD77-D21C-107A-C740-FE5A5D48AA7D}"/>
              </a:ext>
            </a:extLst>
          </p:cNvPr>
          <p:cNvSpPr txBox="1"/>
          <p:nvPr/>
        </p:nvSpPr>
        <p:spPr>
          <a:xfrm>
            <a:off x="4800600" y="5010912"/>
            <a:ext cx="1243584" cy="369332"/>
          </a:xfrm>
          <a:prstGeom prst="rect">
            <a:avLst/>
          </a:prstGeom>
          <a:noFill/>
        </p:spPr>
        <p:txBody>
          <a:bodyPr wrap="square" rtlCol="0">
            <a:spAutoFit/>
          </a:bodyPr>
          <a:lstStyle/>
          <a:p>
            <a:r>
              <a:rPr lang="pt-BR" dirty="0">
                <a:solidFill>
                  <a:schemeClr val="bg1"/>
                </a:solidFill>
              </a:rPr>
              <a:t>4,9%</a:t>
            </a:r>
          </a:p>
        </p:txBody>
      </p:sp>
      <p:sp>
        <p:nvSpPr>
          <p:cNvPr id="4" name="CaixaDeTexto 3">
            <a:extLst>
              <a:ext uri="{FF2B5EF4-FFF2-40B4-BE49-F238E27FC236}">
                <a16:creationId xmlns:a16="http://schemas.microsoft.com/office/drawing/2014/main" id="{0656E7A9-7D0C-022B-DB8A-1CCD8BAB6E27}"/>
              </a:ext>
            </a:extLst>
          </p:cNvPr>
          <p:cNvSpPr txBox="1"/>
          <p:nvPr/>
        </p:nvSpPr>
        <p:spPr>
          <a:xfrm rot="2535948">
            <a:off x="4315968" y="5597413"/>
            <a:ext cx="1453896" cy="369332"/>
          </a:xfrm>
          <a:prstGeom prst="rect">
            <a:avLst/>
          </a:prstGeom>
          <a:noFill/>
        </p:spPr>
        <p:txBody>
          <a:bodyPr wrap="square" rtlCol="0">
            <a:spAutoFit/>
          </a:bodyPr>
          <a:lstStyle/>
          <a:p>
            <a:r>
              <a:rPr lang="pt-BR" dirty="0">
                <a:solidFill>
                  <a:schemeClr val="bg1"/>
                </a:solidFill>
              </a:rPr>
              <a:t>8,2%</a:t>
            </a:r>
          </a:p>
        </p:txBody>
      </p:sp>
    </p:spTree>
    <p:extLst>
      <p:ext uri="{BB962C8B-B14F-4D97-AF65-F5344CB8AC3E}">
        <p14:creationId xmlns:p14="http://schemas.microsoft.com/office/powerpoint/2010/main" val="117776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Caso você seja trabalhador/a de arte e cultura, qual a sua área de atuação? Selecione quantas opções desejar.&#10;. Number of responses: 61 responses.">
            <a:extLst>
              <a:ext uri="{FF2B5EF4-FFF2-40B4-BE49-F238E27FC236}">
                <a16:creationId xmlns:a16="http://schemas.microsoft.com/office/drawing/2014/main" id="{231CCEE1-91E0-615D-DBE9-2EB5F50BE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63" y="0"/>
            <a:ext cx="6338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4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58FA48-F13C-CF04-9017-09C35D48C313}"/>
              </a:ext>
            </a:extLst>
          </p:cNvPr>
          <p:cNvSpPr>
            <a:spLocks noGrp="1"/>
          </p:cNvSpPr>
          <p:nvPr>
            <p:ph sz="quarter" idx="13"/>
          </p:nvPr>
        </p:nvSpPr>
        <p:spPr>
          <a:xfrm>
            <a:off x="913774" y="1598996"/>
            <a:ext cx="4453754" cy="3424107"/>
          </a:xfrm>
        </p:spPr>
        <p:txBody>
          <a:bodyPr>
            <a:noAutofit/>
          </a:bodyPr>
          <a:lstStyle/>
          <a:p>
            <a:r>
              <a:rPr lang="pt-BR" sz="1200" dirty="0">
                <a:latin typeface="Aptos Display" panose="020B0004020202020204" pitchFamily="34" charset="0"/>
              </a:rPr>
              <a:t>Artesanato – 16 pessoas = 26,2%</a:t>
            </a:r>
          </a:p>
          <a:p>
            <a:r>
              <a:rPr lang="pt-BR" sz="1200" dirty="0">
                <a:latin typeface="Aptos Display" panose="020B0004020202020204" pitchFamily="34" charset="0"/>
              </a:rPr>
              <a:t>Artes INTEGRADAS – 4 pessoas = 6,6%</a:t>
            </a:r>
          </a:p>
          <a:p>
            <a:r>
              <a:rPr lang="pt-BR" sz="1200" dirty="0">
                <a:latin typeface="Aptos Display" panose="020B0004020202020204" pitchFamily="34" charset="0"/>
              </a:rPr>
              <a:t>Artes midiáticas – 3 pessoas = 4,9%</a:t>
            </a:r>
          </a:p>
          <a:p>
            <a:r>
              <a:rPr lang="pt-BR" sz="1200" dirty="0">
                <a:latin typeface="Aptos Display" panose="020B0004020202020204" pitchFamily="34" charset="0"/>
              </a:rPr>
              <a:t>Artes visuais – 19 pessoas = 31,1%</a:t>
            </a:r>
          </a:p>
          <a:p>
            <a:r>
              <a:rPr lang="pt-BR" sz="1200" dirty="0">
                <a:latin typeface="Aptos Display" panose="020B0004020202020204" pitchFamily="34" charset="0"/>
              </a:rPr>
              <a:t>Carnaval – 7 pessoas = 11,5%</a:t>
            </a:r>
          </a:p>
          <a:p>
            <a:r>
              <a:rPr lang="pt-BR" sz="1200" dirty="0">
                <a:latin typeface="Aptos Display" panose="020B0004020202020204" pitchFamily="34" charset="0"/>
              </a:rPr>
              <a:t>Circo – 3 pessoas = 4,9%</a:t>
            </a:r>
          </a:p>
          <a:p>
            <a:r>
              <a:rPr lang="pt-BR" sz="1200" dirty="0">
                <a:latin typeface="Aptos Display" panose="020B0004020202020204" pitchFamily="34" charset="0"/>
              </a:rPr>
              <a:t>Contação de histórias – 8 pessoas = 13,1%</a:t>
            </a:r>
          </a:p>
          <a:p>
            <a:r>
              <a:rPr lang="pt-BR" sz="1200" dirty="0">
                <a:latin typeface="Aptos Display" panose="020B0004020202020204" pitchFamily="34" charset="0"/>
              </a:rPr>
              <a:t>Cultura geek – 2 pessoas = 3,3%</a:t>
            </a:r>
          </a:p>
          <a:p>
            <a:r>
              <a:rPr lang="pt-BR" sz="1200" dirty="0">
                <a:latin typeface="Aptos Display" panose="020B0004020202020204" pitchFamily="34" charset="0"/>
              </a:rPr>
              <a:t>Cultura indígena – 2 pessoas = 3,3%</a:t>
            </a:r>
          </a:p>
          <a:p>
            <a:r>
              <a:rPr lang="pt-BR" sz="1200" dirty="0">
                <a:latin typeface="Aptos Display" panose="020B0004020202020204" pitchFamily="34" charset="0"/>
              </a:rPr>
              <a:t>Cultura negra – 15 pessoas = 24,6%</a:t>
            </a:r>
          </a:p>
          <a:p>
            <a:r>
              <a:rPr lang="pt-BR" sz="1200" dirty="0">
                <a:latin typeface="Aptos Display" panose="020B0004020202020204" pitchFamily="34" charset="0"/>
              </a:rPr>
              <a:t>Cultura popular e tradicional – 22 pessoas = 36,1%</a:t>
            </a:r>
          </a:p>
          <a:p>
            <a:r>
              <a:rPr lang="pt-BR" sz="1200" dirty="0">
                <a:latin typeface="Aptos Display" panose="020B0004020202020204" pitchFamily="34" charset="0"/>
              </a:rPr>
              <a:t>Dança – 18 pessoas = 13,1%</a:t>
            </a:r>
          </a:p>
          <a:p>
            <a:r>
              <a:rPr lang="pt-BR" sz="1200" dirty="0">
                <a:latin typeface="Aptos Display" panose="020B0004020202020204" pitchFamily="34" charset="0"/>
              </a:rPr>
              <a:t>Desenvolvimento de jogos eletrônicos – 1 pessoa = 1,6%</a:t>
            </a:r>
          </a:p>
          <a:p>
            <a:r>
              <a:rPr lang="pt-BR" sz="1200" dirty="0">
                <a:latin typeface="Aptos Display" panose="020B0004020202020204" pitchFamily="34" charset="0"/>
              </a:rPr>
              <a:t>Economia criativa – 8 pessoas = 13,1%</a:t>
            </a:r>
          </a:p>
          <a:p>
            <a:endParaRPr lang="pt-BR" sz="1200" dirty="0">
              <a:latin typeface="Aptos Display" panose="020B0004020202020204" pitchFamily="34" charset="0"/>
            </a:endParaRPr>
          </a:p>
        </p:txBody>
      </p:sp>
      <p:sp>
        <p:nvSpPr>
          <p:cNvPr id="4" name="CaixaDeTexto 3">
            <a:extLst>
              <a:ext uri="{FF2B5EF4-FFF2-40B4-BE49-F238E27FC236}">
                <a16:creationId xmlns:a16="http://schemas.microsoft.com/office/drawing/2014/main" id="{C8D330CA-C912-18A4-FDCA-43CCF4163156}"/>
              </a:ext>
            </a:extLst>
          </p:cNvPr>
          <p:cNvSpPr txBox="1"/>
          <p:nvPr/>
        </p:nvSpPr>
        <p:spPr>
          <a:xfrm>
            <a:off x="1783080" y="676656"/>
            <a:ext cx="9494520" cy="646331"/>
          </a:xfrm>
          <a:prstGeom prst="rect">
            <a:avLst/>
          </a:prstGeom>
          <a:noFill/>
        </p:spPr>
        <p:txBody>
          <a:bodyPr wrap="square" rtlCol="0">
            <a:spAutoFit/>
          </a:bodyPr>
          <a:lstStyle/>
          <a:p>
            <a:r>
              <a:rPr lang="pt-BR" dirty="0">
                <a:latin typeface="Aharoni" panose="02010803020104030203" pitchFamily="2" charset="-79"/>
                <a:cs typeface="Aharoni" panose="02010803020104030203" pitchFamily="2" charset="-79"/>
              </a:rPr>
              <a:t>Caso você seja trabalhador/a de arte e cultura, qual a sua área de atuação? Selecione quantas opções desejar.</a:t>
            </a:r>
          </a:p>
        </p:txBody>
      </p:sp>
      <p:sp>
        <p:nvSpPr>
          <p:cNvPr id="5" name="CaixaDeTexto 4">
            <a:extLst>
              <a:ext uri="{FF2B5EF4-FFF2-40B4-BE49-F238E27FC236}">
                <a16:creationId xmlns:a16="http://schemas.microsoft.com/office/drawing/2014/main" id="{72820FF3-5D7F-F255-DACE-BC41BF3120DF}"/>
              </a:ext>
            </a:extLst>
          </p:cNvPr>
          <p:cNvSpPr txBox="1"/>
          <p:nvPr/>
        </p:nvSpPr>
        <p:spPr>
          <a:xfrm>
            <a:off x="6181344" y="999100"/>
            <a:ext cx="5577840" cy="6186309"/>
          </a:xfrm>
          <a:prstGeom prst="rect">
            <a:avLst/>
          </a:prstGeom>
          <a:noFill/>
        </p:spPr>
        <p:txBody>
          <a:bodyPr wrap="square" rtlCol="0">
            <a:spAutoFit/>
          </a:bodyPr>
          <a:lstStyle/>
          <a:p>
            <a:pPr marL="285750" indent="-285750">
              <a:buFont typeface="Arial" panose="020B0604020202020204" pitchFamily="34" charset="0"/>
              <a:buChar char="•"/>
            </a:pPr>
            <a:r>
              <a:rPr lang="pt-BR" dirty="0">
                <a:latin typeface="Aptos Display" panose="020B0004020202020204" pitchFamily="34" charset="0"/>
              </a:rPr>
              <a:t>Fotografia – 12 pessoas = 19,7%</a:t>
            </a:r>
          </a:p>
          <a:p>
            <a:pPr marL="285750" indent="-285750">
              <a:buFont typeface="Arial" panose="020B0604020202020204" pitchFamily="34" charset="0"/>
              <a:buChar char="•"/>
            </a:pPr>
            <a:r>
              <a:rPr lang="pt-BR" dirty="0">
                <a:latin typeface="Aptos Display" panose="020B0004020202020204" pitchFamily="34" charset="0"/>
              </a:rPr>
              <a:t>Literatura – 7 pessoas = 11,5%</a:t>
            </a:r>
          </a:p>
          <a:p>
            <a:pPr marL="285750" indent="-285750">
              <a:buFont typeface="Arial" panose="020B0604020202020204" pitchFamily="34" charset="0"/>
              <a:buChar char="•"/>
            </a:pPr>
            <a:r>
              <a:rPr lang="pt-BR" dirty="0">
                <a:latin typeface="Aptos Display" panose="020B0004020202020204" pitchFamily="34" charset="0"/>
              </a:rPr>
              <a:t>Movimento Hip Hop – 4 pessoas = 6,6%</a:t>
            </a:r>
          </a:p>
          <a:p>
            <a:pPr marL="285750" indent="-285750">
              <a:buFont typeface="Arial" panose="020B0604020202020204" pitchFamily="34" charset="0"/>
              <a:buChar char="•"/>
            </a:pPr>
            <a:r>
              <a:rPr lang="pt-BR" dirty="0">
                <a:latin typeface="Aptos Display" panose="020B0004020202020204" pitchFamily="34" charset="0"/>
              </a:rPr>
              <a:t>Música - 23 pessoas = 37,7%</a:t>
            </a:r>
          </a:p>
          <a:p>
            <a:pPr marL="285750" indent="-285750">
              <a:buFont typeface="Arial" panose="020B0604020202020204" pitchFamily="34" charset="0"/>
              <a:buChar char="•"/>
            </a:pPr>
            <a:r>
              <a:rPr lang="pt-BR" dirty="0">
                <a:latin typeface="Aptos Display" panose="020B0004020202020204" pitchFamily="34" charset="0"/>
              </a:rPr>
              <a:t>Patrimônio histórico – 11 pessoas = 18%</a:t>
            </a:r>
          </a:p>
          <a:p>
            <a:pPr marL="285750" indent="-285750">
              <a:buFont typeface="Arial" panose="020B0604020202020204" pitchFamily="34" charset="0"/>
              <a:buChar char="•"/>
            </a:pPr>
            <a:r>
              <a:rPr lang="pt-BR" dirty="0">
                <a:latin typeface="Aptos Display" panose="020B0004020202020204" pitchFamily="34" charset="0"/>
              </a:rPr>
              <a:t>Produção audiovisual – 10 pessoas = 16,4%</a:t>
            </a:r>
          </a:p>
          <a:p>
            <a:pPr marL="285750" indent="-285750">
              <a:buFont typeface="Arial" panose="020B0604020202020204" pitchFamily="34" charset="0"/>
              <a:buChar char="•"/>
            </a:pPr>
            <a:r>
              <a:rPr lang="pt-BR" dirty="0">
                <a:latin typeface="Aptos Display" panose="020B0004020202020204" pitchFamily="34" charset="0"/>
              </a:rPr>
              <a:t>Produção cultural – 23 pessoas = 37,7%</a:t>
            </a:r>
          </a:p>
          <a:p>
            <a:pPr marL="285750" indent="-285750">
              <a:buFont typeface="Arial" panose="020B0604020202020204" pitchFamily="34" charset="0"/>
              <a:buChar char="•"/>
            </a:pPr>
            <a:r>
              <a:rPr lang="pt-BR" dirty="0">
                <a:latin typeface="Aptos Display" panose="020B0004020202020204" pitchFamily="34" charset="0"/>
              </a:rPr>
              <a:t>Gestão cultural – 10 pessoas = 16,4%</a:t>
            </a:r>
          </a:p>
          <a:p>
            <a:pPr marL="285750" indent="-285750">
              <a:buFont typeface="Arial" panose="020B0604020202020204" pitchFamily="34" charset="0"/>
              <a:buChar char="•"/>
            </a:pPr>
            <a:r>
              <a:rPr lang="pt-BR" dirty="0">
                <a:latin typeface="Aptos Display" panose="020B0004020202020204" pitchFamily="34" charset="0"/>
              </a:rPr>
              <a:t>Produção musical – 9 pessoas = 14,8%</a:t>
            </a:r>
          </a:p>
          <a:p>
            <a:pPr marL="285750" indent="-285750">
              <a:buFont typeface="Arial" panose="020B0604020202020204" pitchFamily="34" charset="0"/>
              <a:buChar char="•"/>
            </a:pPr>
            <a:r>
              <a:rPr lang="pt-BR" dirty="0">
                <a:latin typeface="Aptos Display" panose="020B0004020202020204" pitchFamily="34" charset="0"/>
              </a:rPr>
              <a:t>Teatro – 15 pessoas = 24,6%</a:t>
            </a:r>
          </a:p>
          <a:p>
            <a:pPr marL="285750" indent="-285750">
              <a:buFont typeface="Arial" panose="020B0604020202020204" pitchFamily="34" charset="0"/>
              <a:buChar char="•"/>
            </a:pPr>
            <a:r>
              <a:rPr lang="pt-BR" dirty="0">
                <a:latin typeface="Aptos Display" panose="020B0004020202020204" pitchFamily="34" charset="0"/>
              </a:rPr>
              <a:t>Patrimônio imaterial: poesia – 1 pessoa = 1,6%</a:t>
            </a:r>
          </a:p>
          <a:p>
            <a:pPr marL="285750" indent="-285750">
              <a:buFont typeface="Arial" panose="020B0604020202020204" pitchFamily="34" charset="0"/>
              <a:buChar char="•"/>
            </a:pPr>
            <a:r>
              <a:rPr lang="pt-BR" dirty="0">
                <a:latin typeface="Aptos Display" panose="020B0004020202020204" pitchFamily="34" charset="0"/>
              </a:rPr>
              <a:t>Audiovisual – 1 pessoa = 1,6%</a:t>
            </a:r>
          </a:p>
          <a:p>
            <a:pPr marL="285750" indent="-285750">
              <a:buFont typeface="Arial" panose="020B0604020202020204" pitchFamily="34" charset="0"/>
              <a:buChar char="•"/>
            </a:pPr>
            <a:r>
              <a:rPr lang="pt-BR" dirty="0">
                <a:latin typeface="Aptos Display" panose="020B0004020202020204" pitchFamily="34" charset="0"/>
              </a:rPr>
              <a:t>Comunicação em cultura – 1 pessoa = 1,6%</a:t>
            </a:r>
          </a:p>
          <a:p>
            <a:pPr marL="285750" indent="-285750">
              <a:buFont typeface="Arial" panose="020B0604020202020204" pitchFamily="34" charset="0"/>
              <a:buChar char="•"/>
            </a:pPr>
            <a:r>
              <a:rPr lang="pt-BR" dirty="0">
                <a:latin typeface="Aptos Display" panose="020B0004020202020204" pitchFamily="34" charset="0"/>
              </a:rPr>
              <a:t>Poesias, culinária e agropecuário – 1 pessoa = 1,6%</a:t>
            </a:r>
          </a:p>
          <a:p>
            <a:pPr marL="285750" indent="-285750">
              <a:buFont typeface="Arial" panose="020B0604020202020204" pitchFamily="34" charset="0"/>
              <a:buChar char="•"/>
            </a:pPr>
            <a:r>
              <a:rPr lang="pt-BR" dirty="0">
                <a:latin typeface="Aptos Display" panose="020B0004020202020204" pitchFamily="34" charset="0"/>
              </a:rPr>
              <a:t>Museu – 1 pessoa = 1,6%</a:t>
            </a:r>
          </a:p>
          <a:p>
            <a:pPr marL="285750" indent="-285750">
              <a:buFont typeface="Arial" panose="020B0604020202020204" pitchFamily="34" charset="0"/>
              <a:buChar char="•"/>
            </a:pPr>
            <a:r>
              <a:rPr lang="pt-BR" dirty="0">
                <a:latin typeface="Aptos Display" panose="020B0004020202020204" pitchFamily="34" charset="0"/>
              </a:rPr>
              <a:t>Não se aplica – 1 pessoa = 1,6%</a:t>
            </a:r>
          </a:p>
          <a:p>
            <a:pPr marL="285750" indent="-285750">
              <a:buFont typeface="Arial" panose="020B0604020202020204" pitchFamily="34" charset="0"/>
              <a:buChar char="•"/>
            </a:pPr>
            <a:r>
              <a:rPr lang="pt-BR" dirty="0">
                <a:latin typeface="Aptos Display" panose="020B0004020202020204" pitchFamily="34" charset="0"/>
              </a:rPr>
              <a:t>Terapia Ocupacional Integrativa com medicina da floresta indígena – 1 pessoa = 1,6%</a:t>
            </a:r>
          </a:p>
          <a:p>
            <a:pPr marL="285750" indent="-285750">
              <a:buFont typeface="Arial" panose="020B0604020202020204" pitchFamily="34" charset="0"/>
              <a:buChar char="•"/>
            </a:pPr>
            <a:r>
              <a:rPr lang="pt-BR" dirty="0">
                <a:latin typeface="Aptos Display" panose="020B0004020202020204" pitchFamily="34" charset="0"/>
              </a:rPr>
              <a:t>Cultura </a:t>
            </a:r>
            <a:r>
              <a:rPr lang="pt-BR" dirty="0" err="1">
                <a:latin typeface="Aptos Display" panose="020B0004020202020204" pitchFamily="34" charset="0"/>
              </a:rPr>
              <a:t>lgbtqia</a:t>
            </a:r>
            <a:r>
              <a:rPr lang="pt-BR" dirty="0">
                <a:latin typeface="Aptos Display" panose="020B0004020202020204" pitchFamily="34" charset="0"/>
              </a:rPr>
              <a:t>+ - 1 pessoa = 1,6%</a:t>
            </a:r>
          </a:p>
          <a:p>
            <a:pPr marL="285750" indent="-285750">
              <a:buFont typeface="Arial" panose="020B0604020202020204" pitchFamily="34" charset="0"/>
              <a:buChar char="•"/>
            </a:pPr>
            <a:r>
              <a:rPr lang="pt-BR" dirty="0">
                <a:latin typeface="Aptos Display" panose="020B0004020202020204" pitchFamily="34" charset="0"/>
              </a:rPr>
              <a:t>Capoeira – 1 pessoa = 1,6%</a:t>
            </a:r>
          </a:p>
          <a:p>
            <a:pPr marL="285750" indent="-285750">
              <a:buFont typeface="Arial" panose="020B0604020202020204" pitchFamily="34" charset="0"/>
              <a:buChar char="•"/>
            </a:pPr>
            <a:endParaRPr lang="pt-BR" dirty="0">
              <a:latin typeface="Aptos Display" panose="020B0004020202020204" pitchFamily="34" charset="0"/>
            </a:endParaRPr>
          </a:p>
          <a:p>
            <a:pPr marL="285750" indent="-285750">
              <a:buFont typeface="Arial" panose="020B0604020202020204" pitchFamily="34" charset="0"/>
              <a:buChar char="•"/>
            </a:pPr>
            <a:endParaRPr lang="pt-BR" dirty="0">
              <a:latin typeface="Aptos Display" panose="020B0004020202020204" pitchFamily="34" charset="0"/>
            </a:endParaRPr>
          </a:p>
        </p:txBody>
      </p:sp>
    </p:spTree>
    <p:extLst>
      <p:ext uri="{BB962C8B-B14F-4D97-AF65-F5344CB8AC3E}">
        <p14:creationId xmlns:p14="http://schemas.microsoft.com/office/powerpoint/2010/main" val="125222628"/>
      </p:ext>
    </p:extLst>
  </p:cSld>
  <p:clrMapOvr>
    <a:masterClrMapping/>
  </p:clrMapOvr>
</p:sld>
</file>

<file path=ppt/theme/theme1.xml><?xml version="1.0" encoding="utf-8"?>
<a:theme xmlns:a="http://schemas.openxmlformats.org/drawingml/2006/main" name="Gotícu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TM04033925[[fn=Gotícula]]</Template>
  <TotalTime>499</TotalTime>
  <Words>2619</Words>
  <Application>Microsoft Office PowerPoint</Application>
  <PresentationFormat>Widescreen</PresentationFormat>
  <Paragraphs>173</Paragraphs>
  <Slides>32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32</vt:i4>
      </vt:variant>
    </vt:vector>
  </HeadingPairs>
  <TitlesOfParts>
    <vt:vector size="39" baseType="lpstr">
      <vt:lpstr>Aharoni</vt:lpstr>
      <vt:lpstr>Aptos Display</vt:lpstr>
      <vt:lpstr>Arial</vt:lpstr>
      <vt:lpstr>Calibri</vt:lpstr>
      <vt:lpstr>Roboto</vt:lpstr>
      <vt:lpstr>Tw Cen MT</vt:lpstr>
      <vt:lpstr>Gotícula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PNBA 2024: AÇÕES DE FOMENTO À CULTURA – MARQUE ATÉ 03 OPÇÕES QUE VOCÊ CONSIDERA PRIOTÁRIAS PARA A CULTURA DE BRAGANÇA PAULISTA ENTRE AS AÇÕES ELENCADAS A SEGUIR: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Asus</dc:creator>
  <cp:lastModifiedBy>Ana Pereira</cp:lastModifiedBy>
  <cp:revision>64</cp:revision>
  <dcterms:created xsi:type="dcterms:W3CDTF">2024-05-22T17:04:24Z</dcterms:created>
  <dcterms:modified xsi:type="dcterms:W3CDTF">2024-05-23T17:38:13Z</dcterms:modified>
</cp:coreProperties>
</file>