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0"/>
  </p:notesMasterIdLst>
  <p:handoutMasterIdLst>
    <p:handoutMasterId r:id="rId41"/>
  </p:handoutMasterIdLst>
  <p:sldIdLst>
    <p:sldId id="350" r:id="rId5"/>
    <p:sldId id="392" r:id="rId6"/>
    <p:sldId id="405" r:id="rId7"/>
    <p:sldId id="408" r:id="rId8"/>
    <p:sldId id="422" r:id="rId9"/>
    <p:sldId id="423" r:id="rId10"/>
    <p:sldId id="424" r:id="rId11"/>
    <p:sldId id="425" r:id="rId12"/>
    <p:sldId id="426" r:id="rId13"/>
    <p:sldId id="390" r:id="rId14"/>
    <p:sldId id="409" r:id="rId15"/>
    <p:sldId id="353" r:id="rId16"/>
    <p:sldId id="393" r:id="rId17"/>
    <p:sldId id="387" r:id="rId18"/>
    <p:sldId id="397" r:id="rId19"/>
    <p:sldId id="399" r:id="rId20"/>
    <p:sldId id="400" r:id="rId21"/>
    <p:sldId id="394" r:id="rId22"/>
    <p:sldId id="401" r:id="rId23"/>
    <p:sldId id="402" r:id="rId24"/>
    <p:sldId id="404" r:id="rId25"/>
    <p:sldId id="383" r:id="rId26"/>
    <p:sldId id="381" r:id="rId27"/>
    <p:sldId id="411" r:id="rId28"/>
    <p:sldId id="406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343" r:id="rId39"/>
  </p:sldIdLst>
  <p:sldSz cx="12192000" cy="6858000"/>
  <p:notesSz cx="6797675" cy="9926638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pPr rtl="0"/>
            <a:fld id="{E4728A1A-D670-41C0-87CE-811AE81BF8A1}" type="datetime1">
              <a:rPr lang="pt-BR" noProof="0" smtClean="0"/>
              <a:t>16/06/2025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47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6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42FF-3C2D-4A71-C38C-25C67B295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16738D-0B8B-5FB1-F1DD-357F82F16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584CC0-F9B3-80ED-3348-CA13DB82D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B4658B-434C-CDD3-D86A-95D4B50EA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03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13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FAD71-A65A-65CC-A618-76EF4148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D068FE-63B7-0926-E50D-44B515FB4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22523D-6496-7AF3-4A16-7D921696A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37A546-C3D5-7246-CE74-4937F3F15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34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8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181F4-BE7D-B623-80D4-4DF72CF8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1007C5-85A9-434B-7D95-CF37BBDB5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FDD146-1801-9412-5341-3479DD515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F422A9-36C3-1DB3-49D5-386B1D376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22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17DC-1BC9-9806-0DFC-44556793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4301FB1-C6D5-BFE0-586C-76995075B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97B847-27AB-D663-57BE-60DC5231C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C5B5C6-D832-841D-7FE3-290909B5B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90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BC55D-07F1-0EC0-4FDF-3992B619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10A939-81B4-9D23-9D69-F0344DB5F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FB4675-B760-1DE3-1D22-A945782EB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5EAF1A-00AE-84D0-0B35-A2667FE7F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12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9C18-808A-035D-751C-7F4A29733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7A6F25-1F1E-6139-267B-12D07A522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3BBEE25-FB43-0BBC-2287-D477BBCD5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48CF1E-4EBD-7DE7-3339-3E59275FB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728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8E4CD-15E2-F400-1CD3-0034ACB9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90160D-A954-1A8D-E502-7B4F85B0E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0A4F437-D958-84DA-573D-139C4E16A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B7E7B5-B79A-A347-FD08-31C0ADB4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7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4BD46-DA8A-9E8A-AB9A-980EE3A30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39EC4B-57B7-5354-B746-E7D85E961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69338F-6271-841D-82AF-80E10C057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F4CF67-D761-FBC1-4999-762A4F38B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83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CFF3-3439-862A-8794-7BD7E31BF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EC4E91-8633-D593-2928-3B3617591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EEA09C-6D5E-A8AF-593D-234F6F249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01A751-F6BA-D558-C8D0-D8F0A7C18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292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E15EE-D62D-42E0-0801-7012FEDE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065A0BF-383C-B49C-01AA-125851B7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05CFE9-35BE-5583-DAA4-FCBCEE17C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C19C33-C473-BE48-277D-666522D68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86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681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78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F198-5E3F-C2FA-29AD-36728BBA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6D77FDC-5EA6-83D7-0510-255281A13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5F17DE7-15C4-329E-B87E-2D8E895B8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2298E6-6144-0617-5E05-D78084A30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2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15CB0-0C7B-4F04-63DC-DD9833FD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A64CEB-96F0-7D98-BACC-88E5DC9D9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B82662-34E0-7172-9D2E-CD9434F5F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725379-5C0C-534B-9DA2-51730DFEE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766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5B31-7695-4659-2772-D8C677D5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E7E043-6DAB-92DB-1B30-D138D96FE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1F065F-FE82-0B92-9A2A-90A5A077C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C325D9-304A-55DF-A548-42DBDB0F3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27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1F6E7-6375-3D12-4D84-D550D87EB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EDE834-6DA8-B93B-932C-4339092FB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1F3B4F-C7C8-343E-2033-71DD266B0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E7A1BE-35CD-4BBF-2F6F-1CCE2914A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903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C5868-9C2A-C976-B929-BBBB062CA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7CECB4D-66C7-36C8-7301-4B594662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1C83BE-4599-FB80-3ECB-DB86AEAD7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75049-31D3-B3C9-DE29-19F93D898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65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2BE9-882D-FD01-DFD1-DD0ED273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CBEB03-5CC7-6F90-C7F5-4339CB06C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4FBD294-FDE0-FC66-263C-77C8A52A7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3960F7-8297-3231-B43F-148D094C7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21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5F58-BEB5-7943-ACBE-87C748A3F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D6E7EC-0ED7-F9BC-C22F-C68B4288A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0E9363-5745-5B7F-AAA8-AA8E4BE4C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2D415D-D247-1CDF-E762-F2F544EF7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224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E6D83-14D8-A320-8C9F-B7CD741E0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9BAEDD-0D17-ECC8-26C2-86DB80CA4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9572D6-21B4-3F5C-05FB-1F201D5D9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44F7BA-3B3F-6008-9A52-2B39E711D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115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0CBA5-F060-0306-C4B2-CFDF19BB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436204-E017-18A4-FA28-38B4513DE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25D025-8A86-A3DF-9A6E-78ADD5CA8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1860AC-16EA-50AE-687D-2D34CEE85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432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A9503-EFEC-88D6-1C1C-4EB0E5BD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A75837-B0F1-9B92-9A4B-3FC2D610B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734380-3317-60C7-4DF1-8781188E3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84B163-E331-83F8-FB11-B2C63DDA8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13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B7B8A-77CC-938B-1E6B-509E2302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8E6863-503F-900F-03B0-8237DA80C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365495-EC9E-32F7-E8A8-EBFB97A68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19A840-FB8F-0849-04B9-6C9760950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746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00384-F179-8A5B-6842-57B9CB76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C937EE-2BDC-870D-AC48-984D1C9BE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27DBFF-76BF-29DF-DBB5-D9077ECBA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86B18F-2779-3BF5-2217-FF1FA77A6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96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C30BA-EEA6-13D3-5F69-4582C161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093F5D2-7B13-116D-6667-40AF4C272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3AFBDF-B2C7-4071-636F-9AB7C124A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42D4E2-8B1C-E66D-B9BA-479A01FC9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9684A-EBD7-0DE2-294B-1EB26CB2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F98909-E6EE-CB35-939C-983B37973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7F2942-90FB-37C8-FB63-080B9D7E9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3A0133-B1E4-9847-B826-F4552B086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88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2698A-F4F7-5AAD-CDC5-6FFF8C905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243FA1-DB3F-DCE6-67FF-FB5C36F51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85ED41-2C40-02AD-28B1-E37D53CD1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2FD38E-68B7-31C4-D427-EBAAA3A50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5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BF6D-B62E-3F71-0A0D-B8CEB0D9B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2F652C-E677-44AF-17EF-54E97AAA9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FCF274-24E8-D3DE-0619-5759512E0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448CA0-5B4F-FC9A-FDDB-AB56BD968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14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76D1F-D624-6417-ADF7-577177E59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D09842-E317-2A81-F472-53D5F0023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A506B6-5573-7230-B6EC-3F55F603E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B109F-53AB-2B53-FE3F-D3720AB9C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05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65682-9DAA-B1E0-4A80-C9B8C4BF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B2485D-70BF-F7A7-F56F-B88BBD808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CBE0F3-11E0-FF53-E6BB-DC011BB21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4CB4E4-0456-01F0-D2CB-372A92938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7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conteú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D002ABF2-59A6-4C8B-90A9-C2D7243E4867}" type="datetime4">
              <a:rPr lang="pt-BR" noProof="0" smtClean="0">
                <a:latin typeface="+mn-lt"/>
              </a:rPr>
              <a:t>16 de junho de 2025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Conteú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A4F546E-0691-4510-9A35-C7334DA84076}" type="datetime4">
              <a:rPr lang="pt-BR" noProof="0" smtClean="0">
                <a:latin typeface="+mn-lt"/>
              </a:rPr>
              <a:t>16 de junho de 2025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3DBEA6DC-A0BF-49C7-906E-6E6597662598}" type="datetime4">
              <a:rPr lang="pt-BR" noProof="0" smtClean="0">
                <a:latin typeface="+mn-lt"/>
              </a:rPr>
              <a:t>16 de junho de 2025</a:t>
            </a:fld>
            <a:endParaRPr lang="pt-BR" noProof="0" dirty="0">
              <a:latin typeface="+mn-l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ço Reservado para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ço Reservado para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spaço Reservado para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ço Reservado para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ço Reservado para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6B0F7DF4-F2CA-42E1-AFA2-97BD8D250ADE}" type="datetime4">
              <a:rPr lang="pt-BR" noProof="0" smtClean="0">
                <a:latin typeface="+mn-lt"/>
              </a:rPr>
              <a:t>16 de junho de 2025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4" name="Espaço Reservado para Imagem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C16A7595-89D9-4258-950C-6AECF9DDF8B8}" type="datetime4">
              <a:rPr lang="pt-BR" noProof="0" smtClean="0">
                <a:latin typeface="+mn-lt"/>
              </a:rPr>
              <a:t>16 de junho de 2025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Imagem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D0FCFC1-2078-4220-A791-5353C1A85342}" type="datetime4">
              <a:rPr lang="pt-BR" noProof="0" smtClean="0">
                <a:latin typeface="+mn-lt"/>
              </a:rPr>
              <a:t>16 de junho de 2025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tabela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D672EA7-A5DA-4DCF-A305-17E011B80D62}" type="datetime4">
              <a:rPr lang="pt-BR" noProof="0" smtClean="0">
                <a:latin typeface="+mn-lt"/>
              </a:rPr>
              <a:t>16 de junho de 2025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Caixa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8" name="Espaço Reservado para Imagem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ço Reservado para Imagem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2" name="Espaço Reservado para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3" name="Espaço Reservado para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4" name="Espaço Reservado para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5" name="Espaço Reservado para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6" name="Espaço Reservado para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7" name="Espaço Reservado para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8" name="Espaço Reservado para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9" name="Espaço Reservado para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66" name="Espaço Reservado para Imagem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9" name="Espaço Reservado para Imagem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037ECF49-BE9A-4960-9DAF-BEA0BAF15DBB}" type="datetime4">
              <a:rPr lang="pt-BR" noProof="0" smtClean="0">
                <a:latin typeface="+mn-lt"/>
              </a:rPr>
              <a:t>16 de junho de 2025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6" name="Espaço Reservado para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7" name="Espaço Reservado para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2" name="Espaço Reservado para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3" name="Espaço Reservado para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6" name="Espaço Reservado para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7" name="Espaço Reservado para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8" name="Espaço Reservado para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9" name="Espaço Reservado para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707B6374-D19B-4EAC-B5EF-652507579787}" type="datetime4">
              <a:rPr lang="pt-BR" noProof="0" smtClean="0">
                <a:latin typeface="+mn-lt"/>
              </a:rPr>
              <a:t>16 de junho de 2025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94B1CDD-2F73-47CA-A551-F85B4E632EE9}" type="datetime4">
              <a:rPr lang="pt-BR" noProof="0" smtClean="0">
                <a:latin typeface="+mn-lt"/>
              </a:rPr>
              <a:t>16 de junho de 2025</a:t>
            </a:fld>
            <a:endParaRPr lang="pt-BR" noProof="0">
              <a:latin typeface="+mn-lt"/>
            </a:endParaRPr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Audiência Pública</a:t>
            </a:r>
            <a:endParaRPr lang="pt-BR" b="0" noProof="0" dirty="0"/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315" y="83927"/>
            <a:ext cx="10214565" cy="2224519"/>
          </a:xfrm>
        </p:spPr>
        <p:txBody>
          <a:bodyPr rtlCol="0"/>
          <a:lstStyle/>
          <a:p>
            <a:pPr rtl="0"/>
            <a:r>
              <a:rPr lang="pt-BR" sz="4400" dirty="0"/>
              <a:t>Audiência Pública</a:t>
            </a:r>
            <a:br>
              <a:rPr lang="pt-BR" sz="4400" dirty="0"/>
            </a:b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Plano Plurianual 2026-2029</a:t>
            </a:r>
            <a:br>
              <a:rPr lang="pt-BR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Lei de Diretrizes Orçamentárias 2026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3310" y="4456035"/>
            <a:ext cx="5491570" cy="2132916"/>
          </a:xfrm>
        </p:spPr>
        <p:txBody>
          <a:bodyPr rtlCol="0"/>
          <a:lstStyle/>
          <a:p>
            <a:pPr rtl="0"/>
            <a:r>
              <a:rPr lang="pt-BR" i="0" dirty="0">
                <a:solidFill>
                  <a:schemeClr val="bg1"/>
                </a:solidFill>
                <a:effectLst/>
                <a:latin typeface="+mj-lt"/>
              </a:rPr>
              <a:t>Edmir Chedid</a:t>
            </a:r>
          </a:p>
          <a:p>
            <a:pPr rtl="0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PREFEITO MUNICIPAL</a:t>
            </a:r>
          </a:p>
          <a:p>
            <a:pPr rtl="0"/>
            <a:r>
              <a:rPr lang="pt-BR" i="0" dirty="0">
                <a:solidFill>
                  <a:schemeClr val="bg1"/>
                </a:solidFill>
                <a:effectLst/>
                <a:latin typeface="+mj-lt"/>
              </a:rPr>
              <a:t>Gislene Bueno</a:t>
            </a:r>
          </a:p>
          <a:p>
            <a:pPr rtl="0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VICE-PREFEITA MUNICIPAL</a:t>
            </a:r>
          </a:p>
          <a:p>
            <a:pPr rtl="0"/>
            <a:r>
              <a:rPr lang="pt-BR" dirty="0">
                <a:solidFill>
                  <a:schemeClr val="bg1"/>
                </a:solidFill>
                <a:latin typeface="+mj-lt"/>
              </a:rPr>
              <a:t>SECRETÁRIOS(AS) MUNICIPAIS</a:t>
            </a:r>
          </a:p>
          <a:p>
            <a:pPr rtl="0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GESTÃO 2025-2028</a:t>
            </a:r>
          </a:p>
          <a:p>
            <a:pPr rtl="0"/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567E4C11-630A-E646-F7F2-5B46AD8C100A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5099710" y="2649682"/>
            <a:ext cx="1267345" cy="14006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D40387D-B6B5-2A9A-671B-6089D68D6D07}"/>
              </a:ext>
            </a:extLst>
          </p:cNvPr>
          <p:cNvSpPr txBox="1">
            <a:spLocks/>
          </p:cNvSpPr>
          <p:nvPr/>
        </p:nvSpPr>
        <p:spPr>
          <a:xfrm>
            <a:off x="503581" y="278129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Anexo I </a:t>
            </a:r>
          </a:p>
          <a:p>
            <a:r>
              <a:rPr lang="pt-BR" sz="123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Fontes de Financiamento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E73FB3AF-19F3-D29D-E412-03898B3C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4" y="1177686"/>
            <a:ext cx="10416292" cy="45026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A6465FE-DBE3-4030-C65B-640608740F34}"/>
              </a:ext>
            </a:extLst>
          </p:cNvPr>
          <p:cNvSpPr txBox="1"/>
          <p:nvPr/>
        </p:nvSpPr>
        <p:spPr>
          <a:xfrm>
            <a:off x="3316406" y="5768308"/>
            <a:ext cx="8465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ea typeface="Cambria Math" panose="02040503050406030204" pitchFamily="18" charset="0"/>
              </a:rPr>
              <a:t>Para as estimativas das receitas orçamentárias foram consideradas: a tendência histórica de arrecadação, as projeções macroeconômicas de longo prazo do BACEN-FOCUS, base março/2025, o PIB e o IPCA/IBGE.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02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C6E52-E0B1-E271-3C21-AD28FA3DC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62EB54B-E013-40F6-6E66-ED0F354F6E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EEB3A2-BA9A-3457-5B96-77DA8AF291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893300-0415-2F45-2A1E-1D0EF55BB03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63F013-F2F8-5041-7DAD-B64BA66D5A7A}"/>
              </a:ext>
            </a:extLst>
          </p:cNvPr>
          <p:cNvSpPr txBox="1"/>
          <p:nvPr/>
        </p:nvSpPr>
        <p:spPr>
          <a:xfrm>
            <a:off x="417443" y="1374078"/>
            <a:ext cx="11357113" cy="4694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Objetivo: </a:t>
            </a:r>
            <a:r>
              <a:rPr lang="pt-BR" sz="2000" dirty="0">
                <a:solidFill>
                  <a:schemeClr val="bg1"/>
                </a:solidFill>
              </a:rPr>
              <a:t>expressa, de maneira concisa e precisa, a finalidade do programa, descrevendo, por meio de seus descritores, o resultado desejado em relação ao público-alvo. Deve ser expresso sempre por uma frase que se inicia com o verbo no infinitivo. Exemplo: obter, implementar, etc.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000" b="1" dirty="0">
                <a:solidFill>
                  <a:schemeClr val="bg1"/>
                </a:solidFill>
              </a:rPr>
              <a:t>Indicador</a:t>
            </a:r>
            <a:r>
              <a:rPr lang="pt-BR" sz="2000" dirty="0">
                <a:solidFill>
                  <a:schemeClr val="bg1"/>
                </a:solidFill>
              </a:rPr>
              <a:t>: é uma informação quantitativa ou qualitativa que expressa o desempenho de um processo ou fenômeno e que permite acompanhar sua evolução. </a:t>
            </a:r>
            <a:r>
              <a:rPr lang="pt-BR" sz="2000" i="1" dirty="0">
                <a:solidFill>
                  <a:schemeClr val="bg1"/>
                </a:solidFill>
              </a:rPr>
              <a:t>“O que não é medido não pode ser gerenciado” (Peter Drucker)”.</a:t>
            </a:r>
          </a:p>
          <a:p>
            <a:pPr algn="just"/>
            <a:endParaRPr lang="pt-BR" sz="2000" i="1" dirty="0">
              <a:solidFill>
                <a:schemeClr val="bg1"/>
              </a:solidFill>
            </a:endParaRPr>
          </a:p>
          <a:p>
            <a:pPr algn="just"/>
            <a:r>
              <a:rPr lang="pt-BR" sz="2000" b="1" dirty="0">
                <a:solidFill>
                  <a:schemeClr val="bg1"/>
                </a:solidFill>
              </a:rPr>
              <a:t>Ação: </a:t>
            </a:r>
            <a:r>
              <a:rPr lang="pt-BR" sz="2000" dirty="0">
                <a:solidFill>
                  <a:schemeClr val="bg1"/>
                </a:solidFill>
              </a:rPr>
              <a:t>é um instrumento de programação dos recursos que financiam os insumos utilizados em um processo de trabalho do qual resulta um produto.</a:t>
            </a:r>
            <a:endParaRPr lang="pt-BR" sz="2000" i="1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000" b="1" dirty="0">
                <a:solidFill>
                  <a:schemeClr val="bg1"/>
                </a:solidFill>
              </a:rPr>
              <a:t>Produtos: </a:t>
            </a:r>
            <a:r>
              <a:rPr lang="pt-BR" sz="2000" dirty="0">
                <a:solidFill>
                  <a:schemeClr val="bg1"/>
                </a:solidFill>
              </a:rPr>
              <a:t>são bens ou serviços, gerados e entregues pelo programa a seus beneficiários diretos. Tal beneficiário geralmente é externo à organização, que é responsável por gerar e entregar o produto.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3DD9AD37-86AC-7B5A-CCAF-61A7B7A74F82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128664" y="5701417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F200EB4-C897-4F3F-B769-74C81191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85" y="372140"/>
            <a:ext cx="8704077" cy="779964"/>
          </a:xfrm>
        </p:spPr>
        <p:txBody>
          <a:bodyPr rtlCol="0">
            <a:normAutofit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Conceitos do Plano Plurianual</a:t>
            </a:r>
          </a:p>
        </p:txBody>
      </p:sp>
    </p:spTree>
    <p:extLst>
      <p:ext uri="{BB962C8B-B14F-4D97-AF65-F5344CB8AC3E}">
        <p14:creationId xmlns:p14="http://schemas.microsoft.com/office/powerpoint/2010/main" val="427560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6D9AEBC-EB5F-4BD6-ADEE-71CCA9B566BE}"/>
              </a:ext>
            </a:extLst>
          </p:cNvPr>
          <p:cNvSpPr txBox="1">
            <a:spLocks/>
          </p:cNvSpPr>
          <p:nvPr/>
        </p:nvSpPr>
        <p:spPr>
          <a:xfrm>
            <a:off x="503581" y="278129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Plano Plurianual 2026-2029</a:t>
            </a:r>
            <a:br>
              <a:rPr lang="pt-BR" sz="5400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3BC492-9096-4E92-9C93-EEB6F93EFCFB}"/>
              </a:ext>
            </a:extLst>
          </p:cNvPr>
          <p:cNvSpPr txBox="1"/>
          <p:nvPr/>
        </p:nvSpPr>
        <p:spPr>
          <a:xfrm>
            <a:off x="417443" y="1129909"/>
            <a:ext cx="11357113" cy="481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bg1"/>
                </a:solidFill>
              </a:rPr>
              <a:t>O diagnóstico que fundamentou a elaboração do Projeto de Lei do Plano Plurianual (PPA) para o período de 2026 a 2029, foi construído a partir de um amplo processo de escuta da população, diálogo com entidades representativas da sociedade e colaboração de profissionais experientes, em observância ao plano de governo eleito. </a:t>
            </a:r>
          </a:p>
          <a:p>
            <a:pPr algn="just"/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</a:rPr>
              <a:t>Para efeito do planejamento do PPA, utilizamos a metodologia do Orçamento por Resultados, por meio do levantamento da SITUAÇÃO INICIAL a ser enfrentada pelas Secretarias, designada como “PROBLEMAS”, que expressam necessidades, demandas da sociedade e oportunidades que determinaram as decisões de intervenção do governo no cumprimento de seu papel. Assim, cada Secretaria identificou os problemas a serem modificados pelos programas e estabeleceu os resultados desejados ao final do período de quatro anos do Plano Plurianual.</a:t>
            </a:r>
          </a:p>
          <a:p>
            <a:pPr algn="just"/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</a:rPr>
              <a:t>Abaixo seguem os eixos estratégicos e algumas ações definidas no referido plano de governo: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C321C7D6-2300-1B05-4CD9-729E30C345AC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02239" y="5868091"/>
            <a:ext cx="880654" cy="9166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151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5B1E5-8C09-030B-CB3D-91A25C8B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A2939DF-6264-F609-3DFE-69FBA9DABF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747C60-D2BA-9152-EB5B-8534A371EA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04BEC8-3983-A536-4C2E-66B460B528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BE48CF0-5328-C58E-8DC0-C2184AFC35BB}"/>
              </a:ext>
            </a:extLst>
          </p:cNvPr>
          <p:cNvSpPr txBox="1">
            <a:spLocks/>
          </p:cNvSpPr>
          <p:nvPr/>
        </p:nvSpPr>
        <p:spPr>
          <a:xfrm>
            <a:off x="557267" y="103603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Plano Plurianual 2026-2029</a:t>
            </a:r>
            <a:br>
              <a:rPr lang="pt-BR" sz="5400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02234E-7126-5526-3566-90064B763983}"/>
              </a:ext>
            </a:extLst>
          </p:cNvPr>
          <p:cNvSpPr txBox="1"/>
          <p:nvPr/>
        </p:nvSpPr>
        <p:spPr>
          <a:xfrm>
            <a:off x="417443" y="792901"/>
            <a:ext cx="11357113" cy="658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bg1"/>
                </a:solidFill>
              </a:rPr>
              <a:t>I – Mobilidade Urbana:</a:t>
            </a:r>
            <a:r>
              <a:rPr lang="pt-BR" sz="1600" dirty="0">
                <a:solidFill>
                  <a:schemeClr val="bg1"/>
                </a:solidFill>
              </a:rPr>
              <a:t> promover a interligação da SP-063 (Bragança/Itatiba) com a SP-008 (Bragança/Socorro), incluindo a conexão da SP-063 à Rodovia Fernão Dias por meio da estrada antiga Bragança/Atibaia. Além disso, aperfeiçoar o fluxo viário mediante a implantação de sistemas binários de circulação e desenvolver o conceito de "estrada parque" em vias lindeiras a áreas de preservação ambiental, conciliando mobilidade e sustentabilidade.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1600" b="1" dirty="0">
                <a:solidFill>
                  <a:schemeClr val="bg1"/>
                </a:solidFill>
              </a:rPr>
              <a:t>II – Saúde:</a:t>
            </a:r>
            <a:r>
              <a:rPr lang="pt-BR" sz="1600" dirty="0">
                <a:solidFill>
                  <a:schemeClr val="bg1"/>
                </a:solidFill>
              </a:rPr>
              <a:t> ampliação do programa de atendimento nas áreas rurais; criação do Centro de Referência de Atenção à Saúde do Idoso; construção de Centro de Reabilitação para pacientes de fisioterapia, visando à ampliação do atendimento; e intensificação das ações para a implantação do Hospital Regional.</a:t>
            </a:r>
          </a:p>
          <a:p>
            <a:pPr algn="just">
              <a:lnSpc>
                <a:spcPct val="150000"/>
              </a:lnSpc>
              <a:buNone/>
            </a:pPr>
            <a:endParaRPr lang="pt-BR" sz="16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1600" b="1" dirty="0">
                <a:solidFill>
                  <a:schemeClr val="bg1"/>
                </a:solidFill>
              </a:rPr>
              <a:t>III – Emprego e Renda:</a:t>
            </a:r>
            <a:r>
              <a:rPr lang="pt-BR" sz="1600" dirty="0">
                <a:solidFill>
                  <a:schemeClr val="bg1"/>
                </a:solidFill>
              </a:rPr>
              <a:t> construção da Escola do SENAC; continuidade dos programas Pró-Indústria e Pró-Emprego e incentivo à criação de condomínios industriais.</a:t>
            </a:r>
          </a:p>
          <a:p>
            <a:pPr algn="just">
              <a:lnSpc>
                <a:spcPct val="150000"/>
              </a:lnSpc>
              <a:buNone/>
            </a:pPr>
            <a:endParaRPr lang="pt-BR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bg1"/>
                </a:solidFill>
              </a:rPr>
              <a:t>IV – Educação:</a:t>
            </a:r>
            <a:r>
              <a:rPr lang="pt-BR" sz="1600" dirty="0">
                <a:solidFill>
                  <a:schemeClr val="bg1"/>
                </a:solidFill>
              </a:rPr>
              <a:t> implantação do Projeto Psicólogo Escolar para os alunos da rede municipal; ampliação da oferta de vagas em período integral; expansão de projetos escolares em parceria com as Secretarias de Esporte e Cultura; climatização das Escolas da rede municipal e aprimoramento e atualização do Plano de Carreira do Magistério Público Municipal.</a:t>
            </a:r>
          </a:p>
          <a:p>
            <a:pPr>
              <a:lnSpc>
                <a:spcPct val="150000"/>
              </a:lnSpc>
              <a:buNone/>
            </a:pPr>
            <a:endParaRPr lang="pt-BR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BR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07106FA2-7DFC-6F55-7836-447D3FC317C9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02239" y="5873902"/>
            <a:ext cx="880654" cy="9166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1735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6D9AEBC-EB5F-4BD6-ADEE-71CCA9B566BE}"/>
              </a:ext>
            </a:extLst>
          </p:cNvPr>
          <p:cNvSpPr txBox="1">
            <a:spLocks/>
          </p:cNvSpPr>
          <p:nvPr/>
        </p:nvSpPr>
        <p:spPr>
          <a:xfrm>
            <a:off x="503581" y="-1179444"/>
            <a:ext cx="9380470" cy="132646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br>
              <a:rPr lang="pt-BR" sz="5400" dirty="0">
                <a:solidFill>
                  <a:srgbClr val="002060"/>
                </a:solidFill>
                <a:latin typeface="Brush Script MT" panose="03060802040406070304" pitchFamily="66" charset="0"/>
              </a:rPr>
            </a:br>
            <a:endParaRPr lang="pt-BR" dirty="0">
              <a:solidFill>
                <a:srgbClr val="00206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3BC492-9096-4E92-9C93-EEB6F93EFCFB}"/>
              </a:ext>
            </a:extLst>
          </p:cNvPr>
          <p:cNvSpPr txBox="1"/>
          <p:nvPr/>
        </p:nvSpPr>
        <p:spPr>
          <a:xfrm>
            <a:off x="417443" y="1309958"/>
            <a:ext cx="11270976" cy="436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50" b="1" dirty="0">
                <a:solidFill>
                  <a:schemeClr val="bg1"/>
                </a:solidFill>
              </a:rPr>
              <a:t>V – Habitação:</a:t>
            </a:r>
            <a:r>
              <a:rPr lang="pt-BR" sz="1650" dirty="0">
                <a:solidFill>
                  <a:schemeClr val="bg1"/>
                </a:solidFill>
              </a:rPr>
              <a:t> elaboração do Plano Bragança de Habitação de Interesse Social; implementação de ações voltadas à redução do déficit habitacional das famílias de baixa renda; e promoção de edital para a doação de áreas destinadas à construção de moradias.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650" b="1" dirty="0">
                <a:solidFill>
                  <a:schemeClr val="bg1"/>
                </a:solidFill>
              </a:rPr>
              <a:t>VI – Planejamento: </a:t>
            </a:r>
            <a:r>
              <a:rPr lang="pt-BR" sz="1650" dirty="0">
                <a:solidFill>
                  <a:schemeClr val="bg1"/>
                </a:solidFill>
              </a:rPr>
              <a:t>elaboração do Novo Código de Urbanismo; implantação de Georreferenciamento do Município nas áreas rurais e urbanas; promoção de parceria com entidade para catalogar e identificar os núcleos urbanos informais para regularização fundiária e elaboração de novo inventário dos bens imóveis do município.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650" b="1" dirty="0">
                <a:solidFill>
                  <a:schemeClr val="bg1"/>
                </a:solidFill>
              </a:rPr>
              <a:t>VII – Assistência Social:</a:t>
            </a:r>
            <a:r>
              <a:rPr lang="pt-BR" sz="1650" dirty="0">
                <a:solidFill>
                  <a:schemeClr val="bg1"/>
                </a:solidFill>
              </a:rPr>
              <a:t> fortalecimento do programa de apoio à mulher vítima de violência, com a implantação de abrigo para acolhimento delas e seus filhos; ampliação dos atendimentos dos Centro de Referência de Assistência Social - CRAS nos domicílios para idosos e pessoas com deficiência; implementação o programa “</a:t>
            </a:r>
            <a:r>
              <a:rPr lang="pt-BR" sz="1650" b="1" dirty="0">
                <a:solidFill>
                  <a:schemeClr val="bg1"/>
                </a:solidFill>
              </a:rPr>
              <a:t>Qualifica Bragança”</a:t>
            </a:r>
            <a:r>
              <a:rPr lang="pt-BR" sz="1650" dirty="0">
                <a:solidFill>
                  <a:schemeClr val="bg1"/>
                </a:solidFill>
              </a:rPr>
              <a:t>, em parceria com as demais secretarias, para garantir o apoio a profissionalização e inclusão no mercado de trabalho de desempregados, pessoas em situação de rua e famílias de baixa renda.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A08250C-CB90-3E1A-9131-D16308C87C72}"/>
              </a:ext>
            </a:extLst>
          </p:cNvPr>
          <p:cNvSpPr txBox="1">
            <a:spLocks/>
          </p:cNvSpPr>
          <p:nvPr/>
        </p:nvSpPr>
        <p:spPr>
          <a:xfrm>
            <a:off x="503581" y="278129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Plano Plurianual 2026-2029</a:t>
            </a:r>
            <a:br>
              <a:rPr lang="pt-BR" sz="5400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7" name="image1.jpg">
            <a:extLst>
              <a:ext uri="{FF2B5EF4-FFF2-40B4-BE49-F238E27FC236}">
                <a16:creationId xmlns:a16="http://schemas.microsoft.com/office/drawing/2014/main" id="{EFD66843-80E4-030A-D9D6-511C0469A85F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20450" y="5683827"/>
            <a:ext cx="788868" cy="9342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7026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9D9C3-F2DB-2773-20B0-C6F18508A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B177D59B-4A4E-B41B-B456-FAE86A622E8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15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99935B29-3CCB-F489-93D5-446B429C580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E1E762D3-DF54-AA0E-9AE3-8DF4CD0B9A83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C84D23-F59F-13D0-E7D0-E01C0DD35B13}"/>
              </a:ext>
            </a:extLst>
          </p:cNvPr>
          <p:cNvSpPr txBox="1">
            <a:spLocks/>
          </p:cNvSpPr>
          <p:nvPr/>
        </p:nvSpPr>
        <p:spPr>
          <a:xfrm>
            <a:off x="285372" y="446790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1000" dirty="0">
                <a:solidFill>
                  <a:schemeClr val="accent1">
                    <a:lumMod val="50000"/>
                  </a:schemeClr>
                </a:solidFill>
              </a:rPr>
              <a:t>Despesas</a:t>
            </a:r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1000" dirty="0">
                <a:solidFill>
                  <a:schemeClr val="accent1">
                    <a:lumMod val="50000"/>
                  </a:schemeClr>
                </a:solidFill>
              </a:rPr>
              <a:t>por Órgão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3BDDF6-4664-6EB9-4685-FC349A84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65" y="1258353"/>
            <a:ext cx="11517870" cy="49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085D-8AB3-D089-A5A6-002AE3DC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89371FD0-2FCB-F093-7F4A-006CA559C34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16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978DEFB6-8FA8-43A3-DEA2-D4E270009A4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BBC0AE14-8C91-20C0-6D3A-4378AECC1A43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602633E6-C263-BE54-182E-33F051580BC1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20450" y="5683827"/>
            <a:ext cx="788868" cy="934226"/>
          </a:xfrm>
          <a:prstGeom prst="rect">
            <a:avLst/>
          </a:prstGeom>
          <a:ln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90FDA61-68CB-4E0A-A273-112D23489FE9}"/>
              </a:ext>
            </a:extLst>
          </p:cNvPr>
          <p:cNvSpPr txBox="1">
            <a:spLocks/>
          </p:cNvSpPr>
          <p:nvPr/>
        </p:nvSpPr>
        <p:spPr>
          <a:xfrm>
            <a:off x="285372" y="446790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1000" dirty="0">
                <a:solidFill>
                  <a:schemeClr val="accent1">
                    <a:lumMod val="50000"/>
                  </a:schemeClr>
                </a:solidFill>
              </a:rPr>
              <a:t>Despesas</a:t>
            </a:r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1000" dirty="0">
                <a:solidFill>
                  <a:schemeClr val="accent1">
                    <a:lumMod val="50000"/>
                  </a:schemeClr>
                </a:solidFill>
              </a:rPr>
              <a:t>por Órgão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3C49D7-342C-D00F-A2D9-39CDB74E6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72" y="2581534"/>
            <a:ext cx="11588180" cy="12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1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7BC9-4B13-C51C-54E1-4E2FBA71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DBB7DE23-6E84-ED26-BC2F-5AECE23AE59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17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D24D4254-A19E-742D-79C4-1EE3235CAA54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E9E6B387-ED8B-1238-4F7A-E9E5A2364E8D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645C48-2011-C9AD-402D-84A4B99E5996}"/>
              </a:ext>
            </a:extLst>
          </p:cNvPr>
          <p:cNvSpPr txBox="1">
            <a:spLocks/>
          </p:cNvSpPr>
          <p:nvPr/>
        </p:nvSpPr>
        <p:spPr>
          <a:xfrm>
            <a:off x="672226" y="393500"/>
            <a:ext cx="9721074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Despesas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9D1765-491B-732A-28B1-916E3532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3" y="1661403"/>
            <a:ext cx="11943893" cy="37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5AAA-2F78-860C-B558-6B34F28F2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327F94A8-D0DB-E0B9-6B03-9D022A30CED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18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E82BE3C1-193A-1B0D-56F6-60EF9968FE6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5E713AA5-0ED9-55BE-4C36-069D2DC68C2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190BED-827E-B8E7-E058-646B0EB65280}"/>
              </a:ext>
            </a:extLst>
          </p:cNvPr>
          <p:cNvSpPr txBox="1">
            <a:spLocks/>
          </p:cNvSpPr>
          <p:nvPr/>
        </p:nvSpPr>
        <p:spPr>
          <a:xfrm>
            <a:off x="171072" y="71454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Programa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8DE963-9BC3-37DC-D194-D25F0590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2" y="1140531"/>
            <a:ext cx="11821444" cy="47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8BE7-7F2B-1972-B2D6-2D5E6FFB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C636257-3228-CA8D-E93C-70EAC16BF98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19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741F6376-0756-3873-AE42-ABBC5D3BBBC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64A37DB6-D0BB-1CF1-385B-A7622DFBF091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967067-3D0E-286F-D2B3-EBEEB45DD36E}"/>
              </a:ext>
            </a:extLst>
          </p:cNvPr>
          <p:cNvSpPr txBox="1">
            <a:spLocks/>
          </p:cNvSpPr>
          <p:nvPr/>
        </p:nvSpPr>
        <p:spPr>
          <a:xfrm>
            <a:off x="171072" y="71454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Programa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BB9E59-F89C-4612-8284-8075AB81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2" y="1120328"/>
            <a:ext cx="11715371" cy="46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7F6D3-F908-C806-7542-0C0597282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8436A0-8572-BF7D-72F3-35CD4A4D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53255"/>
            <a:ext cx="2947307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Introdução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ACCF23-5F16-B401-7B8E-4A12C9CB95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50" y="2134553"/>
            <a:ext cx="4789119" cy="3558703"/>
          </a:xfrm>
        </p:spPr>
        <p:txBody>
          <a:bodyPr rtlCol="0"/>
          <a:lstStyle/>
          <a:p>
            <a:pPr marL="95250" indent="14288" algn="just">
              <a:lnSpc>
                <a:spcPct val="170000"/>
              </a:lnSpc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Plano Plurianual – PPA</a:t>
            </a:r>
            <a:r>
              <a:rPr lang="pt-BR" sz="2000" dirty="0"/>
              <a:t>: define, para um período de 04 anos, as diretrizes, os objetivos e as metas da Administração Pública para as despesas de capital e outras delas decorrentes e para as relativas aos programas de duração continuada.</a:t>
            </a:r>
          </a:p>
          <a:p>
            <a:pPr rtl="0"/>
            <a:endParaRPr lang="pt-BR" sz="180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25D16B9-939A-DD0E-CD7C-C818C096E7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92A967-2B0D-FB77-9AF5-6A4D1C915EB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19" y="6332220"/>
            <a:ext cx="1728161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  <a:p>
            <a:pPr rtl="0"/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862FCF96-D7AC-88FB-E1A9-FDF99B4F43C9}"/>
              </a:ext>
            </a:extLst>
          </p:cNvPr>
          <p:cNvSpPr txBox="1">
            <a:spLocks/>
          </p:cNvSpPr>
          <p:nvPr/>
        </p:nvSpPr>
        <p:spPr>
          <a:xfrm>
            <a:off x="6551854" y="2134553"/>
            <a:ext cx="4823791" cy="2795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14288" algn="just">
              <a:lnSpc>
                <a:spcPct val="170000"/>
              </a:lnSpc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Lei de Diretrizes Orçamentárias – LDO</a:t>
            </a:r>
            <a:r>
              <a:rPr lang="pt-BR" sz="2000" dirty="0"/>
              <a:t>: compreende as metas e prioridades para o exercício financeiro subsequente, orientando a elaboração do projeto de Lei Orçamentária Anual – LOA.</a:t>
            </a:r>
          </a:p>
          <a:p>
            <a:endParaRPr lang="pt-BR" sz="1800" dirty="0"/>
          </a:p>
        </p:txBody>
      </p:sp>
      <p:sp>
        <p:nvSpPr>
          <p:cNvPr id="15" name="Espaço Reservado para Rodapé 13">
            <a:extLst>
              <a:ext uri="{FF2B5EF4-FFF2-40B4-BE49-F238E27FC236}">
                <a16:creationId xmlns:a16="http://schemas.microsoft.com/office/drawing/2014/main" id="{4C7517A6-B3C9-AE94-6DCB-105F837DC2DB}"/>
              </a:ext>
            </a:extLst>
          </p:cNvPr>
          <p:cNvSpPr txBox="1">
            <a:spLocks/>
          </p:cNvSpPr>
          <p:nvPr/>
        </p:nvSpPr>
        <p:spPr>
          <a:xfrm>
            <a:off x="1375520" y="6265959"/>
            <a:ext cx="1497330" cy="247651"/>
          </a:xfrm>
          <a:prstGeom prst="rect">
            <a:avLst/>
          </a:prstGeom>
        </p:spPr>
        <p:txBody>
          <a:bodyPr rtlCol="0"/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0070C0"/>
                </a:solidFill>
              </a:rPr>
              <a:t>Audiência Pública</a:t>
            </a:r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672B6DB3-65F5-F581-D128-AADAB494683F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0741973" y="5217446"/>
            <a:ext cx="1267345" cy="14006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715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DE9B-2DB9-82A4-BE57-E29965DE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5A1D3004-A5EB-E513-78B9-E316EBA9FCD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20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BB240527-C92E-1FE4-485F-C0F374110E6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C5C63700-7F0A-E999-7A71-EA62F18611B6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993FE-61DB-C55E-DA74-80CFE8C2AA88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Programa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FF305A-55A1-3513-8055-F3C13725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2" y="1100039"/>
            <a:ext cx="11564378" cy="49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7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649D3-B6EC-9228-DFF3-5A4C034A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C2A4FD11-38A4-3F54-BF1C-0264187956C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21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F24DC352-EFC8-EBFA-5236-9B350186C2F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5A70128D-5A7D-767A-CA01-7D824AD0A699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5F1FB6-523D-1E42-7374-88D3DEB68E89}"/>
              </a:ext>
            </a:extLst>
          </p:cNvPr>
          <p:cNvSpPr txBox="1">
            <a:spLocks/>
          </p:cNvSpPr>
          <p:nvPr/>
        </p:nvSpPr>
        <p:spPr>
          <a:xfrm>
            <a:off x="665762" y="214232"/>
            <a:ext cx="6228304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Exemplo de Programa 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1EE4DC-531B-280D-35E2-0F1127976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42" y="1092848"/>
            <a:ext cx="11813299" cy="541484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7FA6473-ECCB-8DB2-8D9A-BDB77E40E5CF}"/>
              </a:ext>
            </a:extLst>
          </p:cNvPr>
          <p:cNvSpPr/>
          <p:nvPr/>
        </p:nvSpPr>
        <p:spPr>
          <a:xfrm>
            <a:off x="189350" y="2347415"/>
            <a:ext cx="8225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EF1C307-BB93-E7CF-1D0C-B66CF2CEC831}"/>
              </a:ext>
            </a:extLst>
          </p:cNvPr>
          <p:cNvSpPr/>
          <p:nvPr/>
        </p:nvSpPr>
        <p:spPr>
          <a:xfrm>
            <a:off x="330557" y="2671730"/>
            <a:ext cx="540150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45DD7C4-7B42-7B8C-68E0-2AD594C66F42}"/>
              </a:ext>
            </a:extLst>
          </p:cNvPr>
          <p:cNvSpPr/>
          <p:nvPr/>
        </p:nvSpPr>
        <p:spPr>
          <a:xfrm>
            <a:off x="324918" y="3393422"/>
            <a:ext cx="551343" cy="3714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1AC255D-4126-94E1-A7E8-2B1AA4540BD0}"/>
              </a:ext>
            </a:extLst>
          </p:cNvPr>
          <p:cNvSpPr/>
          <p:nvPr/>
        </p:nvSpPr>
        <p:spPr>
          <a:xfrm>
            <a:off x="181542" y="4467922"/>
            <a:ext cx="551343" cy="3714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0BE00C2-3BC6-FA83-8AC3-CBE34E24C3F7}"/>
              </a:ext>
            </a:extLst>
          </p:cNvPr>
          <p:cNvSpPr/>
          <p:nvPr/>
        </p:nvSpPr>
        <p:spPr>
          <a:xfrm>
            <a:off x="3860318" y="4282210"/>
            <a:ext cx="772047" cy="557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EB1DED-614C-4EFE-BEB3-2EEB40A36BBA}"/>
              </a:ext>
            </a:extLst>
          </p:cNvPr>
          <p:cNvSpPr txBox="1"/>
          <p:nvPr/>
        </p:nvSpPr>
        <p:spPr>
          <a:xfrm>
            <a:off x="370665" y="1201003"/>
            <a:ext cx="11229932" cy="503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bg1"/>
                </a:solidFill>
              </a:rPr>
              <a:t>A elaboração deste projeto obedeceu às disposições da </a:t>
            </a:r>
            <a:r>
              <a:rPr lang="pt-BR" sz="2000" b="1" dirty="0">
                <a:solidFill>
                  <a:schemeClr val="bg1"/>
                </a:solidFill>
              </a:rPr>
              <a:t>Constituição Federal, art. 165, inciso II, § 2º</a:t>
            </a:r>
            <a:r>
              <a:rPr lang="pt-BR" sz="2000" dirty="0">
                <a:solidFill>
                  <a:schemeClr val="bg1"/>
                </a:solidFill>
              </a:rPr>
              <a:t>, que impôs ao administrador a obrigatoriedade da elaboração da Lei de Diretrizes Orçamentárias, bem como o Artigo 4º da </a:t>
            </a:r>
            <a:r>
              <a:rPr lang="pt-BR" sz="2000" b="1" dirty="0">
                <a:solidFill>
                  <a:schemeClr val="bg1"/>
                </a:solidFill>
              </a:rPr>
              <a:t>Lei Complementar nº 101/00 — Lei de Responsabilidade Fiscal.</a:t>
            </a:r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O projeto contém todos os elementos legais necessários e define </a:t>
            </a:r>
            <a:r>
              <a:rPr lang="pt-BR" sz="2000" b="1" dirty="0">
                <a:solidFill>
                  <a:schemeClr val="bg1"/>
                </a:solidFill>
              </a:rPr>
              <a:t>as metas e prioridades </a:t>
            </a:r>
            <a:r>
              <a:rPr lang="pt-BR" sz="2000" dirty="0">
                <a:solidFill>
                  <a:schemeClr val="bg1"/>
                </a:solidFill>
              </a:rPr>
              <a:t>da Administração Pública Municipal para o exercício de 2026. 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a typeface="Cambria Math" panose="02040503050406030204" pitchFamily="18" charset="0"/>
              </a:rPr>
              <a:t>Para as estimativas das receitas orçamentárias foram consideradas: a tendência histórica de arrecadação, as projeções macroeconômicas de longo prazo do BACEN-FOCUS, base março/2025, o PIB e o IPCA/IBGE. 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78F3A2B-6582-89C6-8FEB-CF621589444A}"/>
              </a:ext>
            </a:extLst>
          </p:cNvPr>
          <p:cNvSpPr txBox="1">
            <a:spLocks/>
          </p:cNvSpPr>
          <p:nvPr/>
        </p:nvSpPr>
        <p:spPr>
          <a:xfrm>
            <a:off x="503581" y="278129"/>
            <a:ext cx="9721074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Lei de Diretrizes Orçamentárias 2026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7" name="image1.jpg">
            <a:extLst>
              <a:ext uri="{FF2B5EF4-FFF2-40B4-BE49-F238E27FC236}">
                <a16:creationId xmlns:a16="http://schemas.microsoft.com/office/drawing/2014/main" id="{AD4A6F7A-C847-0CA3-B7F4-02ACC976540F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0720182" y="5372100"/>
            <a:ext cx="1267345" cy="14006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6126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23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AF1A24E-73A6-4A16-83A5-4B1AD1F5C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36686"/>
              </p:ext>
            </p:extLst>
          </p:nvPr>
        </p:nvGraphicFramePr>
        <p:xfrm>
          <a:off x="1129958" y="1444378"/>
          <a:ext cx="8559951" cy="4800352"/>
        </p:xfrm>
        <a:graphic>
          <a:graphicData uri="http://schemas.openxmlformats.org/drawingml/2006/table">
            <a:tbl>
              <a:tblPr/>
              <a:tblGrid>
                <a:gridCol w="522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Correntes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1.231.504.718,00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37639"/>
                  </a:ext>
                </a:extLst>
              </a:tr>
              <a:tr h="440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Impostos Taxas e Contribuições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439.157.578,00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de Contribuições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10.967.704,00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Patrimonial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29.316.609,00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Transferências Correntes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716.094.791,00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Receitas Correntes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35.968.036,00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de Capital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155.368.000,00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3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Dedução da Receita Corrente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-93.672.718,00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25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1.293.200.000,00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image1.jpg">
            <a:extLst>
              <a:ext uri="{FF2B5EF4-FFF2-40B4-BE49-F238E27FC236}">
                <a16:creationId xmlns:a16="http://schemas.microsoft.com/office/drawing/2014/main" id="{9D622098-E810-E5BE-3FA9-810DB553993C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0720182" y="5372100"/>
            <a:ext cx="1267345" cy="1400607"/>
          </a:xfrm>
          <a:prstGeom prst="rect">
            <a:avLst/>
          </a:prstGeom>
          <a:ln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C12F10-72AD-994D-EF3C-E89D5EE768DF}"/>
              </a:ext>
            </a:extLst>
          </p:cNvPr>
          <p:cNvSpPr txBox="1">
            <a:spLocks/>
          </p:cNvSpPr>
          <p:nvPr/>
        </p:nvSpPr>
        <p:spPr>
          <a:xfrm>
            <a:off x="672226" y="393500"/>
            <a:ext cx="9721074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Receitas</a:t>
            </a:r>
          </a:p>
        </p:txBody>
      </p:sp>
    </p:spTree>
    <p:extLst>
      <p:ext uri="{BB962C8B-B14F-4D97-AF65-F5344CB8AC3E}">
        <p14:creationId xmlns:p14="http://schemas.microsoft.com/office/powerpoint/2010/main" val="351646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1C029-C8E6-A76C-1C6C-F878BCAB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34D44E-A03F-EDB5-CEDC-D9B2076A92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02F2D1-29FB-BE88-8BCF-62857E5FC2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9B15F8-D5C1-57CF-07B4-2389CF006B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B562AF-2CD9-2E32-E058-9406DAB82414}"/>
              </a:ext>
            </a:extLst>
          </p:cNvPr>
          <p:cNvSpPr txBox="1">
            <a:spLocks/>
          </p:cNvSpPr>
          <p:nvPr/>
        </p:nvSpPr>
        <p:spPr>
          <a:xfrm>
            <a:off x="494251" y="162226"/>
            <a:ext cx="9721074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Emendas parlamentares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B04AA88-2241-F322-0235-0D39017CF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37317"/>
              </p:ext>
            </p:extLst>
          </p:nvPr>
        </p:nvGraphicFramePr>
        <p:xfrm>
          <a:off x="494251" y="1225161"/>
          <a:ext cx="11275991" cy="423886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63975">
                  <a:extLst>
                    <a:ext uri="{9D8B030D-6E8A-4147-A177-3AD203B41FA5}">
                      <a16:colId xmlns:a16="http://schemas.microsoft.com/office/drawing/2014/main" val="992688170"/>
                    </a:ext>
                  </a:extLst>
                </a:gridCol>
                <a:gridCol w="3370672">
                  <a:extLst>
                    <a:ext uri="{9D8B030D-6E8A-4147-A177-3AD203B41FA5}">
                      <a16:colId xmlns:a16="http://schemas.microsoft.com/office/drawing/2014/main" val="233534591"/>
                    </a:ext>
                  </a:extLst>
                </a:gridCol>
                <a:gridCol w="3370672">
                  <a:extLst>
                    <a:ext uri="{9D8B030D-6E8A-4147-A177-3AD203B41FA5}">
                      <a16:colId xmlns:a16="http://schemas.microsoft.com/office/drawing/2014/main" val="828146015"/>
                    </a:ext>
                  </a:extLst>
                </a:gridCol>
                <a:gridCol w="3370672">
                  <a:extLst>
                    <a:ext uri="{9D8B030D-6E8A-4147-A177-3AD203B41FA5}">
                      <a16:colId xmlns:a16="http://schemas.microsoft.com/office/drawing/2014/main" val="984805101"/>
                    </a:ext>
                  </a:extLst>
                </a:gridCol>
              </a:tblGrid>
              <a:tr h="12270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Exercício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RCL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Recursos para Emendas Parlamentares Totais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Recursos para Emendas Parlamentares por Vereador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04793"/>
                  </a:ext>
                </a:extLst>
              </a:tr>
              <a:tr h="7529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2026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1.137.832.000,00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5.120.244,00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269.486,53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14762"/>
                  </a:ext>
                </a:extLst>
              </a:tr>
              <a:tr h="7529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2027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1.162.240.240,00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5.230.082,00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275.267,47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127"/>
                  </a:ext>
                </a:extLst>
              </a:tr>
              <a:tr h="7529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2028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1.207.734.573,00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5.434.806,00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286.042,42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31069"/>
                  </a:ext>
                </a:extLst>
              </a:tr>
              <a:tr h="7529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effectLst/>
                        </a:rPr>
                        <a:t>2029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1.250.811.526,00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5.628.652,00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>
                          <a:effectLst/>
                        </a:rPr>
                        <a:t>296.244,84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3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27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E385-27EE-FB02-E271-ED4BA427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6B53206-10CD-A617-FE60-10F0DC2099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49" y="6579869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DE51BC-A123-D0FC-EF8B-A5355019F6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89" y="6579871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ABEFDA-1FAC-5391-9781-30354B2AF52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579870"/>
            <a:ext cx="2255383" cy="247651"/>
          </a:xfrm>
        </p:spPr>
        <p:txBody>
          <a:bodyPr rtlCol="0"/>
          <a:lstStyle/>
          <a:p>
            <a:pPr rtl="0"/>
            <a:fld id="{5A224258-57C0-46C9-9175-996D8868E8FB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7B608DA-510C-0F34-D998-AE8221D27472}"/>
              </a:ext>
            </a:extLst>
          </p:cNvPr>
          <p:cNvSpPr txBox="1">
            <a:spLocks/>
          </p:cNvSpPr>
          <p:nvPr/>
        </p:nvSpPr>
        <p:spPr>
          <a:xfrm>
            <a:off x="494251" y="-55984"/>
            <a:ext cx="9721074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Emendas parlamentares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E70D326-253F-BF89-C330-07DA7132B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41249"/>
              </p:ext>
            </p:extLst>
          </p:nvPr>
        </p:nvGraphicFramePr>
        <p:xfrm>
          <a:off x="349827" y="755579"/>
          <a:ext cx="11492345" cy="56482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20428">
                  <a:extLst>
                    <a:ext uri="{9D8B030D-6E8A-4147-A177-3AD203B41FA5}">
                      <a16:colId xmlns:a16="http://schemas.microsoft.com/office/drawing/2014/main" val="1860602636"/>
                    </a:ext>
                  </a:extLst>
                </a:gridCol>
                <a:gridCol w="3074306">
                  <a:extLst>
                    <a:ext uri="{9D8B030D-6E8A-4147-A177-3AD203B41FA5}">
                      <a16:colId xmlns:a16="http://schemas.microsoft.com/office/drawing/2014/main" val="4040411510"/>
                    </a:ext>
                  </a:extLst>
                </a:gridCol>
                <a:gridCol w="2747574">
                  <a:extLst>
                    <a:ext uri="{9D8B030D-6E8A-4147-A177-3AD203B41FA5}">
                      <a16:colId xmlns:a16="http://schemas.microsoft.com/office/drawing/2014/main" val="4008309246"/>
                    </a:ext>
                  </a:extLst>
                </a:gridCol>
                <a:gridCol w="2850037">
                  <a:extLst>
                    <a:ext uri="{9D8B030D-6E8A-4147-A177-3AD203B41FA5}">
                      <a16:colId xmlns:a16="http://schemas.microsoft.com/office/drawing/2014/main" val="862243629"/>
                    </a:ext>
                  </a:extLst>
                </a:gridCol>
              </a:tblGrid>
              <a:tr h="18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Data Limite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</a:rPr>
                        <a:t>Evento</a:t>
                      </a:r>
                      <a:endParaRPr lang="pt-B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>
                          <a:effectLst/>
                        </a:rPr>
                        <a:t>Responsável</a:t>
                      </a:r>
                      <a:endParaRPr lang="pt-BR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Fundamentação Legal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22393539"/>
                  </a:ext>
                </a:extLst>
              </a:tr>
              <a:tr h="710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30/09/2025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effectLst/>
                        </a:rPr>
                        <a:t>Encaminhamentos: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00" dirty="0">
                          <a:effectLst/>
                        </a:rPr>
                        <a:t>Projeto de Lei Orçamentária Anual;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00" dirty="0">
                          <a:effectLst/>
                        </a:rPr>
                        <a:t>Previsão da Receita Corrente Líquida junto dos valores das emendas individuais;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00" dirty="0">
                          <a:effectLst/>
                        </a:rPr>
                        <a:t>Formulário para indicação das emendas.</a:t>
                      </a:r>
                      <a:endParaRPr lang="pt-BR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Secretaria Municipal de Finanças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Inciso III, parágrafo 5º do artigo 123 da Lei Orgânica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§ 4º do artigo 37 do PLDO-2026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0130046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20/10/2025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Encaminhamento da proposta de emendas parlamentares utilizando o formulário padronizado.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Câmara Municipal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§ 5º do Art. 37º do PLDO-2026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0279524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dirty="0"/>
                        <a:t>De 21/10 a 21/11/2025, conforme Comunicado SDG nº 28/2025 (TCE-SP), a Secretaria de Finanças analisará tecnicamente as emendas, verificando a compatibilidade com o PPA, LDO e planos setoriais.</a:t>
                      </a:r>
                      <a:br>
                        <a:rPr lang="pt-BR" sz="1600" b="0" dirty="0"/>
                      </a:br>
                      <a:r>
                        <a:rPr lang="pt-BR" sz="1600" b="0" dirty="0"/>
                        <a:t>As inconsistências serão comunicadas à Câmara, que terá 3 dias para correção.</a:t>
                      </a:r>
                      <a:br>
                        <a:rPr lang="pt-BR" sz="1600" b="0" dirty="0"/>
                      </a:br>
                      <a:r>
                        <a:rPr lang="pt-BR" sz="1600" b="0" dirty="0"/>
                        <a:t>Emendas não corrigidas perderão o caráter obrigatório de execução, conforme art. 166, §13, da Constituição.</a:t>
                      </a:r>
                      <a:endParaRPr lang="pt-BR" sz="1600" b="0" kern="100" dirty="0"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2969442"/>
                  </a:ext>
                </a:extLst>
              </a:tr>
              <a:tr h="62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30/11/2025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Devolução do Projeto de Lei Orçamentária Anual para sanção do Prefeito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Câmara Municipal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dirty="0">
                          <a:effectLst/>
                        </a:rPr>
                        <a:t>Inciso III do § 5º do Art. 123 da Lei Orgânica</a:t>
                      </a:r>
                      <a:endParaRPr lang="pt-BR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632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3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4536D-23B7-5975-0709-03817B362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666D59C9-1823-3F58-6745-302AE28E7B6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26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D8FABE24-45FA-010F-30A6-9A6FC627015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0DD60302-B10E-5A36-5E93-E196BF706CC5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68F96E-C202-535D-FAF5-46C7195C8EEC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69F16A-06F1-7B1D-E76A-4EBFBD5B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5" y="1100038"/>
            <a:ext cx="10858910" cy="44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E801B-FCCF-7E94-3299-FC3AEF671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D2892E07-836D-97A0-8C00-F86DAF8174F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27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A955C69D-E2B9-9DA1-7723-357EBE9B647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5F70C547-63F7-34B2-E211-A4298050498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1190F0-77B5-EBBB-601F-31D169E3AC1B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3833E4-9A33-B777-5516-258CB5B6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1" y="1008043"/>
            <a:ext cx="10809027" cy="49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6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A583E-8A27-80DC-AEB9-CACF5309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043945B4-2BE8-DE01-CBBB-06E554E9CBD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28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4C72345A-AC92-19F4-F2F8-66B57645166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98B1EC1F-D612-D3BC-104A-CCBE367392C5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E23C45-1BF0-112A-9211-8F8CA2939D8D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A4CEE4-F30A-0E86-6299-1723FB40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5" y="1094536"/>
            <a:ext cx="10897849" cy="49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8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C3B87-3925-BD0D-1962-6F8228F9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301DD323-E6BD-7F7C-021F-AA97AC78210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29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E049FA50-97C1-9E1A-739A-D6D84A8E2AB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85C0184E-5460-6076-AF7D-19AE3187575D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03F7FA-B5D6-976D-4826-BC04AB1988CC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BFC129-A8AA-2537-EEF5-7F7F9CE4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2" y="1068066"/>
            <a:ext cx="11061204" cy="48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38407-8BC8-2642-47C1-0F621A41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9F69BBB-D75E-849F-0CFD-D7CF33C5F9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15" name="Espaço Reservado para Rodapé 13">
            <a:extLst>
              <a:ext uri="{FF2B5EF4-FFF2-40B4-BE49-F238E27FC236}">
                <a16:creationId xmlns:a16="http://schemas.microsoft.com/office/drawing/2014/main" id="{FEBB2601-5A5D-ADD3-E99C-B7659C38B060}"/>
              </a:ext>
            </a:extLst>
          </p:cNvPr>
          <p:cNvSpPr txBox="1">
            <a:spLocks/>
          </p:cNvSpPr>
          <p:nvPr/>
        </p:nvSpPr>
        <p:spPr>
          <a:xfrm>
            <a:off x="1375520" y="6265959"/>
            <a:ext cx="1497330" cy="247651"/>
          </a:xfrm>
          <a:prstGeom prst="rect">
            <a:avLst/>
          </a:prstGeom>
        </p:spPr>
        <p:txBody>
          <a:bodyPr rtlCol="0"/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0070C0"/>
                </a:solidFill>
              </a:rPr>
              <a:t>Audiência Pública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7530B07-80B8-149B-34F7-586DD850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879475"/>
            <a:ext cx="4941887" cy="611188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Ciclo</a:t>
            </a:r>
            <a:r>
              <a:rPr lang="pt-BR" dirty="0"/>
              <a:t> </a:t>
            </a:r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Orçamentário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FA35B815-2F38-2D48-A7C7-4B4AC8F1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8" y="2194471"/>
            <a:ext cx="11000160" cy="3932490"/>
          </a:xfrm>
          <a:prstGeom prst="rect">
            <a:avLst/>
          </a:prstGeom>
        </p:spPr>
      </p:pic>
      <p:sp>
        <p:nvSpPr>
          <p:cNvPr id="2" name="Espaço Reservado para Data 4">
            <a:extLst>
              <a:ext uri="{FF2B5EF4-FFF2-40B4-BE49-F238E27FC236}">
                <a16:creationId xmlns:a16="http://schemas.microsoft.com/office/drawing/2014/main" id="{CB6DDEE8-47A8-A4CB-B5EE-F38DEBE992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19" y="6332220"/>
            <a:ext cx="1728161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640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CDCB0-126C-9D70-04B1-DEDF084F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203BE386-FF9F-32B5-E4EF-34F6F78E367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30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2552869B-A930-705D-2F0E-D98E68BE50D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DBAF88E2-06A6-2C94-FCE3-17AD2A114CC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082EF-FC9C-F9E5-760B-B37BAC5DAE11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99888F-8A62-E54B-A454-A208D833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62" y="1156810"/>
            <a:ext cx="10553075" cy="48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A3FE9-8402-B643-04E7-83488B56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64A9EC3-43AC-0CDC-F33A-F91C819F8C6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31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D3D21884-AB80-0139-A72F-DDABF49CFC5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ABDB394B-D835-B88D-683F-256F048308CD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B4C366-7897-AD05-3B1F-190AF87A8555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F22604-DA63-5C39-1008-3D38A823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82" y="1222369"/>
            <a:ext cx="10613036" cy="48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6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0BA6-D43D-A4D9-3060-DB6BDF51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4F784BB3-CD70-6287-C0AA-7B128FB6E7C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32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165ECF33-0CD6-FBA3-E8F2-C09E9822F0A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19B0ECE6-CB52-622C-BA91-45CC1597B43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00C4CC-D038-728B-528F-B11110AA7388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D8AF64-6C93-C6DE-0EB6-9D7F1F3E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18" y="1016911"/>
            <a:ext cx="10647216" cy="48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C51F-A2C2-A33D-A740-DCF02D7F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048921D1-0298-90C4-C5F8-B2B9C518C37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33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578B2D82-1D01-63B2-B92A-C85A8D1FA4D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A480E046-12CD-6B18-A8F8-54580B2A9105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C0BCE6-093E-9CCF-C718-EFA8753A22F7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F78CAA-CCE3-E025-19CF-60007B2A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2" y="1505820"/>
            <a:ext cx="11290175" cy="32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98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94AE1-8F44-6B4D-601E-C12A5D86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3D604E69-7916-2262-9FBC-60A515E80F5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34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07DA5879-074E-7493-51E8-CE448ADB9DA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 dirty="0"/>
              <a:t>Audiência Pública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DC45F9C6-9297-7A49-0EF6-5B217448B789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60E7A861-6CD0-4A55-80B6-65A83DF288CE}" type="datetime4">
              <a:rPr lang="pt-BR" smtClean="0"/>
              <a:t>16 de junho de 2025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6FF9B-A379-0EDC-5FC7-5173F2F065BA}"/>
              </a:ext>
            </a:extLst>
          </p:cNvPr>
          <p:cNvSpPr txBox="1">
            <a:spLocks/>
          </p:cNvSpPr>
          <p:nvPr/>
        </p:nvSpPr>
        <p:spPr>
          <a:xfrm>
            <a:off x="247812" y="694257"/>
            <a:ext cx="9380470" cy="8115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/>
          </a:p>
          <a:p>
            <a:r>
              <a:rPr lang="pt-BR" sz="13500" dirty="0">
                <a:solidFill>
                  <a:schemeClr val="accent1">
                    <a:lumMod val="50000"/>
                  </a:schemeClr>
                </a:solidFill>
              </a:rPr>
              <a:t>Valores por Ações</a:t>
            </a:r>
          </a:p>
          <a:p>
            <a:endParaRPr lang="pt-BR" sz="1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1E22F1-9B2D-4B39-5032-8AC5401B4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4" y="1505820"/>
            <a:ext cx="11338351" cy="3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47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0" y="1839191"/>
            <a:ext cx="4903377" cy="1194712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Obrigado pela atenção!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3462486"/>
            <a:ext cx="4914900" cy="588795"/>
          </a:xfrm>
        </p:spPr>
        <p:txBody>
          <a:bodyPr rtlCol="0"/>
          <a:lstStyle/>
          <a:p>
            <a:pPr rtl="0"/>
            <a:r>
              <a:rPr lang="pt-BR" b="1" dirty="0">
                <a:solidFill>
                  <a:schemeClr val="bg1"/>
                </a:solidFill>
              </a:rPr>
              <a:t>Equipe da Secretaria Municipal de Finanças – </a:t>
            </a:r>
            <a:r>
              <a:rPr lang="pt-BR" dirty="0">
                <a:solidFill>
                  <a:schemeClr val="bg1"/>
                </a:solidFill>
              </a:rPr>
              <a:t>orcamentopublico@braganca.sp.gov.br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333865-D5D7-43F3-AA60-C0269FAA6E98}"/>
              </a:ext>
            </a:extLst>
          </p:cNvPr>
          <p:cNvSpPr txBox="1"/>
          <p:nvPr/>
        </p:nvSpPr>
        <p:spPr>
          <a:xfrm>
            <a:off x="381000" y="1517518"/>
            <a:ext cx="5870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Espaço aberto para perguntas sobre o Projeto do Plano Plurianual (PPA) e o Projeto da Lei de Diretrizes Orçamentárias (LDO)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DEE1F-B5BF-F6FB-26A9-2B470083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57B3A19-87AD-1907-B573-6302E4C37A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2093AB-317B-5493-075D-20053A7E2E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2A43A1-3E6E-E721-9FAC-85B06FB52A6E}"/>
              </a:ext>
            </a:extLst>
          </p:cNvPr>
          <p:cNvSpPr txBox="1"/>
          <p:nvPr/>
        </p:nvSpPr>
        <p:spPr>
          <a:xfrm>
            <a:off x="417443" y="1789714"/>
            <a:ext cx="11357113" cy="355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Lei Orgânica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Art. 123 Os projetos de lei relativos ao plano plurianual, às diretrizes orçamentárias, aos orçamentos anuais e aos créditos adicionais serão apreciados pela Câmara Municipal na forma de seu Regimento Interno.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§ 4º O Poder Executivo poderá enviar mensagem à Câmara Municipal para propor modificação nos projetos a que se refere este artigo, enquanto as comissões não emitirem parecer final.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276DB582-1967-2882-09AE-EB6B76D4C7A8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128664" y="5701417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6EBA6A7-D28C-677A-EA9D-3E1BB14F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85" y="372140"/>
            <a:ext cx="8704077" cy="779964"/>
          </a:xfrm>
        </p:spPr>
        <p:txBody>
          <a:bodyPr rtlCol="0">
            <a:normAutofit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ALTERAÇÕES REALIZADAS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3C1F5D5F-F9E9-7677-B2C4-6E5FDEDFD0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</p:txBody>
      </p:sp>
    </p:spTree>
    <p:extLst>
      <p:ext uri="{BB962C8B-B14F-4D97-AF65-F5344CB8AC3E}">
        <p14:creationId xmlns:p14="http://schemas.microsoft.com/office/powerpoint/2010/main" val="195870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82005-9DBC-F9BB-65BD-13877499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2A5ACDD-951A-5504-BC7E-6B6897D894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B4A46D-FDC4-5F63-21AE-638E9DB1C5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F28CDD-20C8-5EB2-EBFE-17D12A7B38C7}"/>
              </a:ext>
            </a:extLst>
          </p:cNvPr>
          <p:cNvSpPr txBox="1"/>
          <p:nvPr/>
        </p:nvSpPr>
        <p:spPr>
          <a:xfrm>
            <a:off x="534649" y="2253995"/>
            <a:ext cx="11357113" cy="343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Na consolidação final verificou-se uma diferença entre o total estimado das receitas e o total das despesas, uma vez que estas foram calculadas com valores arredondados, enquanto a receita sofreu o ajuste de truncamento (supressão dos centavos).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99A3B3E4-25A4-A495-0618-8EC8E194FB61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128664" y="5701417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36F4BE3-CC45-6C52-93EE-54E854DA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49" y="278129"/>
            <a:ext cx="8704077" cy="125843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ALTERAÇÕES REALIZADAS</a:t>
            </a:r>
            <a:br>
              <a:rPr lang="pt-BR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Valores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F0F2EC3D-2C6E-815F-D155-1D82B49CFB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631753D-0F8F-09BF-BE5E-ED85C09B327B}"/>
              </a:ext>
            </a:extLst>
          </p:cNvPr>
          <p:cNvSpPr txBox="1"/>
          <p:nvPr/>
        </p:nvSpPr>
        <p:spPr>
          <a:xfrm>
            <a:off x="534649" y="1658839"/>
            <a:ext cx="11381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Nas fórmulas utilizadas para a previsão das receitas, identificou-se a supressão dos centavos nos valores de cada item que compõe as origens de receita.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826A3D-C4D9-5F65-A6ED-E470A5F80896}"/>
              </a:ext>
            </a:extLst>
          </p:cNvPr>
          <p:cNvSpPr txBox="1"/>
          <p:nvPr/>
        </p:nvSpPr>
        <p:spPr>
          <a:xfrm>
            <a:off x="534649" y="4055513"/>
            <a:ext cx="11357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O equívoco impactou especificamente a origem “Impostos, Taxas e Contribuições de Melhoria” nos exercícios de 2026 e 2027, resultando em diferenças de R$ 146,00 e R$2,00, respectivamente. Já no exercício de 2028, houve uma diferença de R$ 3,00 na origem “Transferências Correntes”.</a:t>
            </a:r>
          </a:p>
        </p:txBody>
      </p:sp>
    </p:spTree>
    <p:extLst>
      <p:ext uri="{BB962C8B-B14F-4D97-AF65-F5344CB8AC3E}">
        <p14:creationId xmlns:p14="http://schemas.microsoft.com/office/powerpoint/2010/main" val="3790042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2696-A4E4-8962-A465-8EDA4342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F3AE0CB-6FE3-09D8-2373-E7186E81EC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C20EF0-4C89-5F24-1181-2579AB9DBB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0ABB6FB5-C5A8-FF27-BFB0-9A930AB9F611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311346" y="72347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0AC7093-28B5-08FA-2D74-1A433C7E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81" y="72347"/>
            <a:ext cx="8704077" cy="125843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ALTERAÇÕES REALIZADAS</a:t>
            </a:r>
            <a:br>
              <a:rPr lang="pt-BR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Valores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A61307F6-225E-1506-7699-64C814910C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895717-9C54-CD79-4EBE-999BCD7D1AC8}"/>
              </a:ext>
            </a:extLst>
          </p:cNvPr>
          <p:cNvSpPr txBox="1"/>
          <p:nvPr/>
        </p:nvSpPr>
        <p:spPr>
          <a:xfrm>
            <a:off x="4545796" y="1043863"/>
            <a:ext cx="546200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bg1"/>
                </a:solidFill>
              </a:rPr>
              <a:t>Primeiro envio do Projeto de Lei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4" name="Imagem 13" descr="Tabela&#10;&#10;O conteúdo gerado por IA pode estar incorreto.">
            <a:extLst>
              <a:ext uri="{FF2B5EF4-FFF2-40B4-BE49-F238E27FC236}">
                <a16:creationId xmlns:a16="http://schemas.microsoft.com/office/drawing/2014/main" id="{13883138-D737-E02A-7ADE-AF9942E9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" y="1463832"/>
            <a:ext cx="12181989" cy="47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92057-42BC-EA07-D077-7F01ADBE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5CC8BC8-5102-A863-DEA6-A28DA7A5E4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DD68D-DCA5-333C-FF98-842CF779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17A02682-0EE0-83DF-8977-77C6B188C866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96537" y="88782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46D8555-FF9A-7A90-05F2-1C76960E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0" y="88782"/>
            <a:ext cx="8704077" cy="125843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ALTERAÇÕES REALIZADAS</a:t>
            </a:r>
            <a:br>
              <a:rPr lang="pt-BR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Valores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149B5048-DC95-946E-94F4-B9A48F49994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C6F5C4-C57F-4575-71DB-1D1983582858}"/>
              </a:ext>
            </a:extLst>
          </p:cNvPr>
          <p:cNvSpPr txBox="1"/>
          <p:nvPr/>
        </p:nvSpPr>
        <p:spPr>
          <a:xfrm>
            <a:off x="4525296" y="1076350"/>
            <a:ext cx="11357113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bg1"/>
                </a:solidFill>
              </a:rPr>
              <a:t>Último envio do Projeto de Lei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1" name="Imagem 10" descr="Tabela&#10;&#10;O conteúdo gerado por IA pode estar incorreto.">
            <a:extLst>
              <a:ext uri="{FF2B5EF4-FFF2-40B4-BE49-F238E27FC236}">
                <a16:creationId xmlns:a16="http://schemas.microsoft.com/office/drawing/2014/main" id="{5518A1D9-7012-26DE-E9A5-0A0FE9873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751"/>
            <a:ext cx="12177191" cy="47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4770-B3A7-BE5A-A775-61880004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D2207F7-4E88-C291-75DC-3417CEA0F8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626D5-2608-9FC2-8E8B-0503BF48BF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EC22C0E8-49ED-7B81-41D1-DB6C6861B85B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20450" y="5873902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90CC145-938C-E774-239D-6C5D3798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8" y="143047"/>
            <a:ext cx="8704077" cy="125843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ALTERAÇÕES REALIZADAS</a:t>
            </a:r>
            <a:br>
              <a:rPr lang="pt-BR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Artigos e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 Programas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9F2DF298-374D-9F1B-6D07-CA06A072F7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64C6F3-896F-2DF7-EDE4-7C48DB7DF680}"/>
              </a:ext>
            </a:extLst>
          </p:cNvPr>
          <p:cNvSpPr txBox="1"/>
          <p:nvPr/>
        </p:nvSpPr>
        <p:spPr>
          <a:xfrm>
            <a:off x="524257" y="1888720"/>
            <a:ext cx="112590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📌 </a:t>
            </a:r>
            <a:r>
              <a:rPr lang="pt-BR" sz="2800" b="1" dirty="0">
                <a:solidFill>
                  <a:schemeClr val="bg1"/>
                </a:solidFill>
              </a:rPr>
              <a:t>Inclusões Legislativas:</a:t>
            </a:r>
          </a:p>
          <a:p>
            <a:r>
              <a:rPr lang="pt-BR" sz="2800" dirty="0">
                <a:solidFill>
                  <a:schemeClr val="bg1"/>
                </a:solidFill>
              </a:rPr>
              <a:t>Adicionados os Artigos 37 a 43, que tratam das: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Emendas parlamentares;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Alterações na Legislação Tributária e Renúncia de Receitas</a:t>
            </a:r>
            <a:r>
              <a:rPr lang="pt-BR" sz="2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0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E35B3-0B31-6CE2-2485-F2D7E9336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9510372-00F2-BD22-D925-8DD1E9DA4D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DFC21B-9BBC-B21F-A501-F3D145360E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pt-BR"/>
              <a:t>Audiência Pública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81ECAF0-D71B-BF6B-65AB-5898B619A145}"/>
              </a:ext>
            </a:extLst>
          </p:cNvPr>
          <p:cNvSpPr txBox="1"/>
          <p:nvPr/>
        </p:nvSpPr>
        <p:spPr>
          <a:xfrm>
            <a:off x="461910" y="1258439"/>
            <a:ext cx="11485061" cy="614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</a:rPr>
              <a:t>📌 </a:t>
            </a:r>
            <a:r>
              <a:rPr lang="pt-BR" sz="2600" b="1" dirty="0">
                <a:solidFill>
                  <a:schemeClr val="bg1"/>
                </a:solidFill>
              </a:rPr>
              <a:t>Ajustes em Programas e Ações:</a:t>
            </a:r>
          </a:p>
          <a:p>
            <a:r>
              <a:rPr lang="pt-BR" sz="2600" dirty="0">
                <a:solidFill>
                  <a:schemeClr val="bg1"/>
                </a:solidFill>
              </a:rPr>
              <a:t>Ação 2007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Produto alterado de "número de servidores capacitados" para "servidores capacitados".</a:t>
            </a:r>
          </a:p>
          <a:p>
            <a:r>
              <a:rPr lang="pt-BR" sz="2600" dirty="0">
                <a:solidFill>
                  <a:schemeClr val="bg1"/>
                </a:solidFill>
              </a:rPr>
              <a:t>Ação 2158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Órgão executor alterado de "SMSDC" para "SEMADS".</a:t>
            </a:r>
          </a:p>
          <a:p>
            <a:r>
              <a:rPr lang="pt-BR" sz="2600" dirty="0">
                <a:solidFill>
                  <a:schemeClr val="bg1"/>
                </a:solidFill>
              </a:rPr>
              <a:t>Programa 03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Indicador alterado de "percentual de execução orçamentária das ações do programa" para "consecução das ações".</a:t>
            </a:r>
          </a:p>
          <a:p>
            <a:r>
              <a:rPr lang="pt-BR" sz="2600" dirty="0">
                <a:solidFill>
                  <a:schemeClr val="bg1"/>
                </a:solidFill>
              </a:rPr>
              <a:t>Ação 2082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Produto alterado de "unidades da educação atendidas" para "unidades escolares atendidas".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FDB378CF-4A06-1BC3-F884-AED12EEA1437}"/>
              </a:ext>
            </a:extLst>
          </p:cNvPr>
          <p:cNvPicPr/>
          <p:nvPr/>
        </p:nvPicPr>
        <p:blipFill>
          <a:blip r:embed="rId3"/>
          <a:srcRect l="-566" t="-494" r="-557" b="-493"/>
          <a:stretch>
            <a:fillRect/>
          </a:stretch>
        </p:blipFill>
        <p:spPr>
          <a:xfrm>
            <a:off x="11220450" y="5873902"/>
            <a:ext cx="880654" cy="916636"/>
          </a:xfrm>
          <a:prstGeom prst="rect">
            <a:avLst/>
          </a:prstGeom>
          <a:ln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AD5A289-4F1A-9FF5-5771-34D93976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49" y="0"/>
            <a:ext cx="8704077" cy="125843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4900" dirty="0">
                <a:solidFill>
                  <a:schemeClr val="accent1">
                    <a:lumMod val="50000"/>
                  </a:schemeClr>
                </a:solidFill>
              </a:rPr>
              <a:t>ALTERAÇÕES REALIZADAS</a:t>
            </a:r>
            <a:br>
              <a:rPr lang="pt-BR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Artigos e</a:t>
            </a:r>
            <a:r>
              <a:rPr lang="pt-BR" i="1" dirty="0">
                <a:solidFill>
                  <a:schemeClr val="accent1">
                    <a:lumMod val="50000"/>
                  </a:schemeClr>
                </a:solidFill>
              </a:rPr>
              <a:t> Programas</a:t>
            </a: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21E44308-87DA-A2B5-D85A-7C4FF518A2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255383" cy="247651"/>
          </a:xfrm>
        </p:spPr>
        <p:txBody>
          <a:bodyPr rtlCol="0"/>
          <a:lstStyle/>
          <a:p>
            <a:pPr rtl="0"/>
            <a:r>
              <a:rPr lang="pt-BR" dirty="0"/>
              <a:t>16 de junho de 2025</a:t>
            </a:r>
          </a:p>
        </p:txBody>
      </p:sp>
    </p:spTree>
    <p:extLst>
      <p:ext uri="{BB962C8B-B14F-4D97-AF65-F5344CB8AC3E}">
        <p14:creationId xmlns:p14="http://schemas.microsoft.com/office/powerpoint/2010/main" val="36380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237567.tgt.Office_49129298_TF78853419_Win32_OJ110714667.potx" id="{C353CE3D-D7F0-422D-A216-52C18635942F}" vid="{EE103BC0-2632-4BBB-A623-0112C1D09C7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1791</TotalTime>
  <Words>1855</Words>
  <Application>Microsoft Office PowerPoint</Application>
  <PresentationFormat>Widescreen</PresentationFormat>
  <Paragraphs>327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Aptos</vt:lpstr>
      <vt:lpstr>Aptos Narrow</vt:lpstr>
      <vt:lpstr>Arial</vt:lpstr>
      <vt:lpstr>Brush Script MT</vt:lpstr>
      <vt:lpstr>Calibri</vt:lpstr>
      <vt:lpstr>Cambria Math</vt:lpstr>
      <vt:lpstr>Franklin Gothic Book</vt:lpstr>
      <vt:lpstr>Franklin Gothic Demi</vt:lpstr>
      <vt:lpstr>Wingdings</vt:lpstr>
      <vt:lpstr>Tema 1</vt:lpstr>
      <vt:lpstr>Audiência Pública Plano Plurianual 2026-2029 Lei de Diretrizes Orçamentárias 2026</vt:lpstr>
      <vt:lpstr>Introdução</vt:lpstr>
      <vt:lpstr>Ciclo Orçamentário</vt:lpstr>
      <vt:lpstr>ALTERAÇÕES REALIZADAS</vt:lpstr>
      <vt:lpstr>ALTERAÇÕES REALIZADAS Valores</vt:lpstr>
      <vt:lpstr>ALTERAÇÕES REALIZADAS Valores</vt:lpstr>
      <vt:lpstr>ALTERAÇÕES REALIZADAS Valores</vt:lpstr>
      <vt:lpstr>ALTERAÇÕES REALIZADAS Artigos e Programas</vt:lpstr>
      <vt:lpstr>ALTERAÇÕES REALIZADAS Artigos e Programas</vt:lpstr>
      <vt:lpstr>Apresentação do PowerPoint</vt:lpstr>
      <vt:lpstr>Conceitos do Plano Plurianual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Plano Plurianual 2022-2025 Lei de Diretrizes Orçamentárias 2022</dc:title>
  <dc:creator>Luciano Lima</dc:creator>
  <cp:lastModifiedBy>Caroline Barbosa de Freitas Pereira</cp:lastModifiedBy>
  <cp:revision>64</cp:revision>
  <cp:lastPrinted>2025-06-12T14:35:59Z</cp:lastPrinted>
  <dcterms:created xsi:type="dcterms:W3CDTF">2021-04-27T15:08:38Z</dcterms:created>
  <dcterms:modified xsi:type="dcterms:W3CDTF">2025-06-16T19:36:41Z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