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82" r:id="rId9"/>
    <p:sldId id="271" r:id="rId10"/>
    <p:sldId id="279" r:id="rId11"/>
    <p:sldId id="276" r:id="rId12"/>
    <p:sldId id="274" r:id="rId13"/>
    <p:sldId id="280" r:id="rId14"/>
    <p:sldId id="281" r:id="rId15"/>
    <p:sldId id="278" r:id="rId16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47,11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Limite Máximo</c:v>
                </c:pt>
                <c:pt idx="1">
                  <c:v>Despesa Total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51.3</c:v>
                </c:pt>
                <c:pt idx="1">
                  <c:v>43.25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900224"/>
        <c:axId val="140901760"/>
      </c:barChart>
      <c:catAx>
        <c:axId val="140900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40901760"/>
        <c:crosses val="autoZero"/>
        <c:auto val="1"/>
        <c:lblAlgn val="ctr"/>
        <c:lblOffset val="100"/>
        <c:noMultiLvlLbl val="0"/>
      </c:catAx>
      <c:valAx>
        <c:axId val="1409017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4090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6CE4139-9AD0-49BB-B0C3-CCCC43FEA004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9C46AE4-7EFB-4559-A621-16C1A8CAE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26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83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35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5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1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15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16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72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8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88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5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F830-2EB6-4D85-9A47-CF723E2E685B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45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5904656" cy="147002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AUDIÊNCIA PÚBLICA</a:t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2º quadrimestre 2025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08912" cy="3505944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GESTÃO FISCAL E TRANSPARENTE</a:t>
            </a:r>
          </a:p>
          <a:p>
            <a:endParaRPr lang="pt-BR" b="1" dirty="0">
              <a:solidFill>
                <a:srgbClr val="00B050"/>
              </a:solidFill>
            </a:endParaRPr>
          </a:p>
          <a:p>
            <a:endParaRPr lang="pt-BR" b="1" dirty="0" smtClean="0">
              <a:solidFill>
                <a:srgbClr val="00B050"/>
              </a:solidFill>
            </a:endParaRP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953753"/>
            <a:ext cx="8352928" cy="27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5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EM SAÚDE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latin typeface="+mj-lt"/>
              </a:rPr>
              <a:t>O Município de Guariba no 2º quadrimestre de 2025 aplicou </a:t>
            </a:r>
            <a:r>
              <a:rPr lang="pt-BR" b="1" dirty="0" smtClean="0">
                <a:latin typeface="+mj-lt"/>
              </a:rPr>
              <a:t>R$ 24.492.129,49 </a:t>
            </a:r>
            <a:r>
              <a:rPr lang="pt-BR" dirty="0" smtClean="0">
                <a:latin typeface="+mj-lt"/>
              </a:rPr>
              <a:t>valor equivale ao percentual de </a:t>
            </a:r>
            <a:r>
              <a:rPr lang="pt-BR" b="1" dirty="0" smtClean="0">
                <a:latin typeface="+mj-lt"/>
              </a:rPr>
              <a:t>28,44% </a:t>
            </a:r>
            <a:r>
              <a:rPr lang="pt-BR" dirty="0" smtClean="0">
                <a:latin typeface="+mj-lt"/>
              </a:rPr>
              <a:t>da arrecadação dos impostos e transferências no período. Esse índice é superior ao constitucionalmente exigido.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1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pt-BR" sz="5000" b="1" dirty="0">
                <a:ln w="9525">
                  <a:solidFill>
                    <a:schemeClr val="bg1"/>
                  </a:solidFill>
                  <a:prstDash val="solid"/>
                </a:ln>
              </a:rPr>
              <a:t>CÁLCULO DOS INVESTIMENTOS EM AÇÕES DE SAÚDE PÚBLICA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268337"/>
              </p:ext>
            </p:extLst>
          </p:nvPr>
        </p:nvGraphicFramePr>
        <p:xfrm>
          <a:off x="1619672" y="2708920"/>
          <a:ext cx="6441947" cy="2032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EXIGÊNCIA CONSTITUCIONAL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RECEITAS REALIZADAS (BASE DE CÁLCULO DOS 15%)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86.120.823,79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DA APLICAÇÃO OBRIGATÓRIA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12.918.203,08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PAGAS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23.429.596,24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PERCENTUAL DE DESPESAS LIQUIDADAS COM IMPOSTOS E TRANSFERÊNCIAS 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27,21 %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2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5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EM EDUCAÇÃO</a:t>
            </a:r>
            <a:endParaRPr lang="pt-BR" sz="5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dirty="0" smtClean="0">
              <a:latin typeface="+mj-lt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+mj-lt"/>
              </a:rPr>
              <a:t>O Município de Guariba no 2º quadrimestre de 2025 aplicou </a:t>
            </a:r>
            <a:r>
              <a:rPr lang="pt-BR" sz="2800" b="1" dirty="0" smtClean="0">
                <a:latin typeface="+mj-lt"/>
              </a:rPr>
              <a:t>R$ </a:t>
            </a:r>
            <a:r>
              <a:rPr lang="pt-BR" sz="2800" b="1" dirty="0" smtClean="0">
                <a:latin typeface="+mj-lt"/>
              </a:rPr>
              <a:t>25.523.353,05 </a:t>
            </a:r>
            <a:r>
              <a:rPr lang="pt-BR" sz="2800" dirty="0" smtClean="0">
                <a:latin typeface="+mj-lt"/>
              </a:rPr>
              <a:t>valor equivale ao percentual de </a:t>
            </a:r>
            <a:r>
              <a:rPr lang="pt-BR" sz="2800" b="1" dirty="0" smtClean="0">
                <a:latin typeface="+mj-lt"/>
              </a:rPr>
              <a:t>28,89% </a:t>
            </a:r>
            <a:r>
              <a:rPr lang="pt-BR" sz="2800" dirty="0" smtClean="0">
                <a:latin typeface="+mj-lt"/>
              </a:rPr>
              <a:t>da arrecadação dos impostos e transferências no período e valor de </a:t>
            </a:r>
            <a:r>
              <a:rPr lang="pt-BR" sz="2800" b="1" dirty="0" smtClean="0">
                <a:latin typeface="+mj-lt"/>
              </a:rPr>
              <a:t>R$ 30.849.204,06  </a:t>
            </a:r>
            <a:r>
              <a:rPr lang="pt-BR" sz="2800" dirty="0" smtClean="0">
                <a:latin typeface="+mj-lt"/>
              </a:rPr>
              <a:t>equivale ao percentual de </a:t>
            </a:r>
            <a:r>
              <a:rPr lang="pt-BR" sz="2800" b="1" dirty="0" smtClean="0">
                <a:latin typeface="+mj-lt"/>
              </a:rPr>
              <a:t>100% </a:t>
            </a:r>
            <a:r>
              <a:rPr lang="pt-BR" sz="2800" dirty="0" smtClean="0">
                <a:latin typeface="+mj-lt"/>
              </a:rPr>
              <a:t>das receitas recebidas do FUNDEB na remuneração dos profissionais do magistério. Esse índice é superior ao constitucionalmente exigido. </a:t>
            </a: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63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65618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DOS 25% EM EDUCAÇÃO</a:t>
            </a:r>
            <a:endParaRPr lang="pt-BR" sz="40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810543"/>
              </p:ext>
            </p:extLst>
          </p:nvPr>
        </p:nvGraphicFramePr>
        <p:xfrm>
          <a:off x="1619672" y="2708920"/>
          <a:ext cx="6441947" cy="2032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EXIGÊNCIA CONSTITUCIONAL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RECEITAS DOS IMPOSTOS E TRANSFERÊNCIAS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88.337.707,52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DA APLICAÇÃO OBRIGATÓRIA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22.084.774,55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PAGAS EM 2025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25.425.987,95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PERCENTUAL DE DESPESAS PAGAS COM IMPOSTOS E TRANSFERÊNCIAS 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28,78%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5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70% DO FUNDEB</a:t>
            </a:r>
            <a:endParaRPr lang="pt-BR" sz="50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063611"/>
              </p:ext>
            </p:extLst>
          </p:nvPr>
        </p:nvGraphicFramePr>
        <p:xfrm>
          <a:off x="1619672" y="2708920"/>
          <a:ext cx="6441947" cy="1854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effectLst/>
                        </a:rPr>
                        <a:t>LIMITE MÍNIMO DE APLICAÇÃO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effectLst/>
                        </a:rPr>
                        <a:t>70%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RECEITA BRUTA DO FUNDEB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30.595.995,58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VALOR DA APLICAÇÃO OBRIGATÓRIA (70%)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21.549.442,84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DESPESAS PGAS</a:t>
                      </a:r>
                      <a:r>
                        <a:rPr lang="pt-BR" sz="1500" b="1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pt-BR" sz="1500" b="1" u="none" strike="noStrike" kern="1200" dirty="0" smtClean="0">
                          <a:effectLst/>
                        </a:rPr>
                        <a:t>COM OS 70% DO FUNDEB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28.765.800,11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PERCENTUAL DO VALOR APLICADO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94,02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MUITO OBRIGADO PELA ATENÇÃO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3300" dirty="0" smtClean="0"/>
              <a:t>FINANÇAS E ORÇAMENTO</a:t>
            </a:r>
            <a:br>
              <a:rPr lang="pt-BR" sz="33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b="1" dirty="0" smtClean="0"/>
              <a:t>DR. FRANCISCO DIAS MANÇANO JUNIOR</a:t>
            </a:r>
            <a:br>
              <a:rPr lang="pt-BR" sz="2200" b="1" dirty="0" smtClean="0"/>
            </a:br>
            <a:r>
              <a:rPr lang="pt-BR" sz="2100" dirty="0" smtClean="0"/>
              <a:t>PREFEITO MUNICIPAL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100" b="1" dirty="0" smtClean="0"/>
              <a:t>REALIZADO POR: </a:t>
            </a:r>
            <a:br>
              <a:rPr lang="pt-BR" sz="2100" b="1" dirty="0" smtClean="0"/>
            </a:br>
            <a:r>
              <a:rPr lang="pt-BR" sz="2100" dirty="0" smtClean="0"/>
              <a:t>FABIANA O. SOARES VIEIRA</a:t>
            </a:r>
            <a:br>
              <a:rPr lang="pt-BR" sz="2100" dirty="0" smtClean="0"/>
            </a:br>
            <a:r>
              <a:rPr lang="pt-BR" sz="2100" dirty="0" smtClean="0"/>
              <a:t>DANIEL LEONARDO DE SOUZA</a:t>
            </a:r>
            <a:br>
              <a:rPr lang="pt-BR" sz="2100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074" name="Picture 2" descr="d:\Users\Usuario\Desktop\g_39_0_1_280620211436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73697"/>
            <a:ext cx="2304256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APRESENTAÇÃO</a:t>
            </a: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1900" dirty="0" smtClean="0"/>
          </a:p>
          <a:p>
            <a:pPr marL="0" indent="0" algn="just">
              <a:buNone/>
            </a:pPr>
            <a:r>
              <a:rPr lang="pt-BR" sz="1900" dirty="0" smtClean="0"/>
              <a:t>Este relatório objetiva demonstrar o desempenho da execução orçamentária e financeira do Município de Guariba durante o 2º Quadrimestre do exercício de 2025, assim como avaliar o cumprimento das metas fiscais previamente estabelecidas para o Orçamento Fiscal e da Seguridade Social da Prefeitura, em atendimento ao §4º do Artigo 9º da Lei Complementar nº 101/2000 (Lei de Responsabilidade Fiscal).</a:t>
            </a:r>
          </a:p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04863"/>
            <a:ext cx="4078796" cy="331236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32273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3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AVALIAÇÃO DAS METAS E RESULTADOS FISCAIS </a:t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º QUADRIMESTRE DE 2025</a:t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b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pt-BR" b="1" dirty="0" smtClean="0"/>
              <a:t>I – RECEITAS ORÇAMENTÁRIAS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II – DESPESAS ORÇAMENTÁRIAS</a:t>
            </a:r>
          </a:p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III – RESULTADOS FISCAIS</a:t>
            </a:r>
          </a:p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IV – ÍNDICES CONSTITUCIONAIS E LEGAIS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292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476673"/>
            <a:ext cx="923330" cy="58326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pt-BR" sz="3000" dirty="0" smtClean="0">
                <a:latin typeface="Rockwell" panose="02060603020205020403" pitchFamily="18" charset="0"/>
              </a:rPr>
              <a:t>RECEITAS  ORÇAMENTÁRIAS</a:t>
            </a:r>
          </a:p>
          <a:p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140366"/>
              </p:ext>
            </p:extLst>
          </p:nvPr>
        </p:nvGraphicFramePr>
        <p:xfrm>
          <a:off x="1187624" y="476673"/>
          <a:ext cx="7632848" cy="5810383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3258440"/>
                <a:gridCol w="1506792"/>
                <a:gridCol w="1511502"/>
                <a:gridCol w="1356114"/>
              </a:tblGrid>
              <a:tr h="3489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DETALHAMENTO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LOA </a:t>
                      </a:r>
                      <a:r>
                        <a:rPr lang="pt-BR" sz="1500" b="1" u="none" strike="noStrike" dirty="0" smtClean="0">
                          <a:effectLst/>
                        </a:rPr>
                        <a:t>2025 (ORÇADO)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AGOSTO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29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2025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(%) </a:t>
                      </a:r>
                      <a:r>
                        <a:rPr lang="pt-BR" sz="1500" b="1" u="none" strike="noStrike" dirty="0" smtClean="0">
                          <a:effectLst/>
                        </a:rPr>
                        <a:t>REALIZADO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RECEITAS CORRENTES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207.194.900,00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130.681.964,47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63,07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80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IMPOSTOS, </a:t>
                      </a:r>
                      <a:r>
                        <a:rPr lang="pt-BR" sz="1500" u="none" strike="noStrike" dirty="0" smtClean="0">
                          <a:effectLst/>
                        </a:rPr>
                        <a:t>TAXAS E CONTRIBUIÇOES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DE MELHORIA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30.931.180.45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19.200.943,86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06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CONTRIBUIÇÕES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4.025.000,00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1.596.914,41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 PATRIMONIAL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2.335.335,50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2.134.946,66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 DE SERVIÇOS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157.512,50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33.370,37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TRANSFERÊNCIAS CORRENTES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167.824.130,00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106.647.441,38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OUTRAS RECEITAS CORRENTES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1.921.741,55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1.068.337,79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RECEITAS DE CAPITAL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4.805.100,00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7.269.806,97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151,29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15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ALIENAÇÃO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DE BENS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2.005.100,00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193.030,79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u="none" strike="noStrike" dirty="0" smtClean="0">
                          <a:effectLst/>
                        </a:rPr>
                        <a:t>TRANSFERÊNCIAS DE CAPITAL</a:t>
                      </a:r>
                      <a:endParaRPr lang="pt-BR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7.076.776,18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DEDUÇÕES DA RECEITA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23.605.720,00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14.046.203,61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TOTAL </a:t>
                      </a:r>
                      <a:r>
                        <a:rPr lang="pt-BR" sz="1500" b="1" u="none" strike="noStrike" dirty="0" smtClean="0">
                          <a:effectLst/>
                        </a:rPr>
                        <a:t>DE</a:t>
                      </a:r>
                      <a:r>
                        <a:rPr lang="pt-BR" sz="1500" b="1" u="none" strike="noStrike" baseline="0" dirty="0" smtClean="0">
                          <a:effectLst/>
                        </a:rPr>
                        <a:t> RECEITAS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212.000.000,00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137.951.761,44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65,07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8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DÉFICIT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8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 DÉFICIT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137.951.761,44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65,07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4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4418" y="575310"/>
            <a:ext cx="646331" cy="532293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pt-BR" sz="3000" dirty="0">
                <a:latin typeface="Rockwell" panose="02060603020205020403" pitchFamily="18" charset="0"/>
              </a:rPr>
              <a:t>DESPESAS ORÇAMENTÁRIAS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65455"/>
              </p:ext>
            </p:extLst>
          </p:nvPr>
        </p:nvGraphicFramePr>
        <p:xfrm>
          <a:off x="1150750" y="887860"/>
          <a:ext cx="7813738" cy="4697832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2948581"/>
                <a:gridCol w="1916577"/>
                <a:gridCol w="1621719"/>
                <a:gridCol w="1326861"/>
              </a:tblGrid>
              <a:tr h="495910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DETALHAMENTO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LOA </a:t>
                      </a:r>
                      <a:r>
                        <a:rPr lang="pt-BR" sz="1500" b="1" u="none" strike="noStrike" kern="1200" dirty="0" smtClean="0">
                          <a:effectLst/>
                        </a:rPr>
                        <a:t>2025 (ORÇADO)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AGOSTO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61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2025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(%) </a:t>
                      </a:r>
                      <a:r>
                        <a:rPr lang="pt-BR" sz="1500" b="1" u="none" strike="noStrike" kern="1200" dirty="0" smtClean="0">
                          <a:effectLst/>
                        </a:rPr>
                        <a:t>REALIZADO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DESPESAS CORRENTES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199.089.950,00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122.418.407,55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57,74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PESSOAL E ENCARGOS SOCIAIS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103.759.140,07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60.962.673,86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>
                          <a:effectLst/>
                        </a:rPr>
                        <a:t>OUTRAS DESPESAS CORRENTES</a:t>
                      </a:r>
                      <a:endParaRPr lang="pt-BR" sz="15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95.330.809,93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61.455.733,69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DESPESAS DE CAPITAL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10.790.050,00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7.417.860,11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INVESTIMENTOS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6.290.050,00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3.172.490,80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AMORTIZAÇÃO DA DÍVIDA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4.500.000,00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4.245.369,31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RESERVA DE CONTINGÊNCIA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2.120.000,00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59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TOTAL DESPESA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212.000.000,00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129.836.267,66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61,24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882464"/>
              </p:ext>
            </p:extLst>
          </p:nvPr>
        </p:nvGraphicFramePr>
        <p:xfrm>
          <a:off x="251520" y="129841"/>
          <a:ext cx="8640960" cy="6267502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6183439"/>
                <a:gridCol w="2457521"/>
              </a:tblGrid>
              <a:tr h="3804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DESPESA LIQUIDADA POR SECRETARIA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VALOR (R$)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CÂMARA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1.983.404,12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GABINETE DO PREFEITO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997.974,85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ADMINISTRAÇÃO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8.914.216,74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FINANÇAS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7.596.883,39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DA SAÚDE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35.319.893,93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</a:t>
                      </a:r>
                      <a:r>
                        <a:rPr lang="pt-BR" sz="1500" u="none" strike="noStrike" dirty="0" smtClean="0">
                          <a:effectLst/>
                        </a:rPr>
                        <a:t>EMPREGO </a:t>
                      </a:r>
                      <a:r>
                        <a:rPr lang="pt-BR" sz="1500" u="none" strike="noStrike" dirty="0">
                          <a:effectLst/>
                        </a:rPr>
                        <a:t>E </a:t>
                      </a:r>
                      <a:r>
                        <a:rPr lang="pt-BR" sz="1500" u="none" strike="noStrike" dirty="0" smtClean="0">
                          <a:effectLst/>
                        </a:rPr>
                        <a:t>REL. </a:t>
                      </a:r>
                      <a:r>
                        <a:rPr lang="pt-BR" sz="1500" u="none" strike="noStrike" dirty="0">
                          <a:effectLst/>
                        </a:rPr>
                        <a:t>DO TRABALHO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1.389.926,56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0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FUNDO MUN. ASSIST. SOCIAIL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292.674,58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7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DESENVOLVIMENTO SOCIAL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5.186.125,56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EDUCAÇÃO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52.599.852,61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OBRAS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4.338.119,41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MEIO AMBIENTE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5.837.380,36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ESPORTES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1.249.450,74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DESENV. ECON E CULTURA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1.820.614,13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SECRETARIA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DE AGRUICULTURA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7.302,57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SECRETARIA DE SEGURANÇA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PÚBLICA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2.302.448,11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09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TOTAL </a:t>
                      </a:r>
                      <a:r>
                        <a:rPr lang="pt-BR" sz="1500" b="1" u="none" strike="noStrike" dirty="0" smtClean="0">
                          <a:effectLst/>
                        </a:rPr>
                        <a:t> GERAL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129.836.267,66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1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1224136" cy="6264696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pt-BR" sz="31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RESULTADO  ORÇAMENTÁRIO </a:t>
            </a:r>
            <a:br>
              <a:rPr lang="pt-BR" sz="31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</a:br>
            <a:r>
              <a:rPr lang="pt-BR" sz="3100" cap="none" dirty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2</a:t>
            </a:r>
            <a:r>
              <a:rPr lang="pt-BR" sz="31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º QUADRIMESTRE </a:t>
            </a:r>
            <a:r>
              <a:rPr lang="pt-BR" sz="36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/>
            </a:r>
            <a:br>
              <a:rPr lang="pt-BR" sz="36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</a:br>
            <a:r>
              <a:rPr lang="pt-BR" dirty="0" smtClean="0">
                <a:latin typeface="Rockwell" panose="02060603020205020403" pitchFamily="18" charset="0"/>
              </a:rPr>
              <a:t/>
            </a:r>
            <a:br>
              <a:rPr lang="pt-BR" dirty="0" smtClean="0">
                <a:latin typeface="Rockwell" panose="02060603020205020403" pitchFamily="18" charset="0"/>
              </a:rPr>
            </a:b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87625" y="548681"/>
            <a:ext cx="7307088" cy="5544616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91717"/>
              </p:ext>
            </p:extLst>
          </p:nvPr>
        </p:nvGraphicFramePr>
        <p:xfrm>
          <a:off x="1187624" y="692696"/>
          <a:ext cx="7704855" cy="5400600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3996821"/>
                <a:gridCol w="1854017"/>
                <a:gridCol w="1854017"/>
              </a:tblGrid>
              <a:tr h="299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pt-BR" sz="15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(JAN. A AGOSTO)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RECEITAS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85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RECEITAS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PREVISTAS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REALIZADAS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RECEITA CORRENTE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230.800.620,00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144.728.158,08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DEDUÇÃO P/ FORMAÇÃO DO FUNDEB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(23.605.720,00)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(13.722.413,50)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82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RECEITA DE CAPITAL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4.805.100,00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7.269.806,97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 RECEITA TOTAL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137.951.761,44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DESPESAS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DESPESAS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53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FIXADAS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LIQUIDADAS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DESPESAS CORRENTES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199.089.950,00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122.418.407,55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899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DESPESA DE CAPITAL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10.790.050,00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7.417.860,11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9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RESERVA DE CONTINGÊNCIA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71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8. DESPESA TOTAL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129.836.267,66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8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297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sz="56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Gestão Fiscal </a:t>
            </a:r>
            <a:endParaRPr lang="pt-BR" sz="5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b="1" dirty="0" smtClean="0"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000" dirty="0" smtClean="0">
                <a:latin typeface="Century Schoolbook" panose="02040604050505020304" pitchFamily="18" charset="0"/>
              </a:rPr>
              <a:t>Resultado Primário – $ 10.642.702,90</a:t>
            </a:r>
          </a:p>
          <a:p>
            <a:pPr marL="0" indent="0">
              <a:buNone/>
            </a:pPr>
            <a:endParaRPr lang="pt-BR" sz="3000" dirty="0" smtClean="0"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000" dirty="0" smtClean="0">
                <a:latin typeface="Century Schoolbook" panose="02040604050505020304" pitchFamily="18" charset="0"/>
              </a:rPr>
              <a:t>Restos a Pagar – quitados $ </a:t>
            </a:r>
            <a:r>
              <a:rPr lang="pt-BR" sz="3000" dirty="0" smtClean="0">
                <a:latin typeface="Century Schoolbook" panose="02040604050505020304" pitchFamily="18" charset="0"/>
              </a:rPr>
              <a:t>6.449.114,95, </a:t>
            </a:r>
            <a:r>
              <a:rPr lang="pt-BR" sz="3000" dirty="0" smtClean="0">
                <a:latin typeface="Century Schoolbook" panose="02040604050505020304" pitchFamily="18" charset="0"/>
              </a:rPr>
              <a:t>cancelados $ </a:t>
            </a:r>
            <a:r>
              <a:rPr lang="pt-BR" sz="3000" dirty="0" smtClean="0">
                <a:latin typeface="Century Schoolbook" panose="02040604050505020304" pitchFamily="18" charset="0"/>
              </a:rPr>
              <a:t>941.608,87 –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000" dirty="0">
                <a:latin typeface="Century Schoolbook" panose="02040604050505020304" pitchFamily="18" charset="0"/>
              </a:rPr>
              <a:t> </a:t>
            </a:r>
            <a:r>
              <a:rPr lang="pt-BR" sz="3000" dirty="0" smtClean="0">
                <a:latin typeface="Century Schoolbook" panose="02040604050505020304" pitchFamily="18" charset="0"/>
              </a:rPr>
              <a:t>Saldo restos a pagar </a:t>
            </a:r>
            <a:r>
              <a:rPr lang="pt-BR" sz="3000" dirty="0" smtClean="0">
                <a:latin typeface="Century Schoolbook" panose="02040604050505020304" pitchFamily="18" charset="0"/>
              </a:rPr>
              <a:t>$1.025.717,72(à liquidar)</a:t>
            </a:r>
            <a:endParaRPr lang="pt-BR" sz="30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sz="3000" dirty="0" smtClean="0"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000" dirty="0" smtClean="0">
                <a:latin typeface="Century Schoolbook" panose="02040604050505020304" pitchFamily="18" charset="0"/>
              </a:rPr>
              <a:t>Dívida Consolidada - $ (34.121.041,86)</a:t>
            </a:r>
          </a:p>
          <a:p>
            <a:pPr marL="0" indent="0">
              <a:buNone/>
            </a:pPr>
            <a:r>
              <a:rPr lang="pt-BR" b="1" dirty="0" smtClean="0">
                <a:latin typeface="Century Schoolbook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pt-BR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2088" cy="5976664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pt-BR" dirty="0" smtClean="0">
                <a:latin typeface="Rockwell" panose="02060603020205020403" pitchFamily="18" charset="0"/>
              </a:rPr>
              <a:t>DESPESA COM PESSOAL</a:t>
            </a: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15616" y="980729"/>
            <a:ext cx="7379097" cy="468051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321647"/>
              </p:ext>
            </p:extLst>
          </p:nvPr>
        </p:nvGraphicFramePr>
        <p:xfrm>
          <a:off x="1259632" y="1340768"/>
          <a:ext cx="7056783" cy="1080119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4176464"/>
                <a:gridCol w="1728192"/>
                <a:gridCol w="1152127"/>
              </a:tblGrid>
              <a:tr h="444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APURAÇÃO DO CUMPRIMENTO DO LIMITE LEGAL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VALOR (R$)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%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 CORRENTE  LÍQUIDA (RCL)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196.559.137,27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DESPESA TOTAL COM PESSOAL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92.589.263,57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47,11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080136585"/>
              </p:ext>
            </p:extLst>
          </p:nvPr>
        </p:nvGraphicFramePr>
        <p:xfrm>
          <a:off x="1547664" y="2852936"/>
          <a:ext cx="6072336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1403648" y="188640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ÍNDICES CONSTITUCIONAIS E LEGAIS</a:t>
            </a:r>
            <a:r>
              <a:rPr lang="pt-BR" sz="3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sz="3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8735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648</Words>
  <Application>Microsoft Office PowerPoint</Application>
  <PresentationFormat>Apresentação na tela (4:3)</PresentationFormat>
  <Paragraphs>228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AUDIÊNCIA PÚBLICA 2º quadrimestre 2025</vt:lpstr>
      <vt:lpstr> APRESENTAÇÃO </vt:lpstr>
      <vt:lpstr> AVALIAÇÃO DAS METAS E RESULTADOS FISCAIS  2º QUADRIMESTRE DE 2025 </vt:lpstr>
      <vt:lpstr>Apresentação do PowerPoint</vt:lpstr>
      <vt:lpstr>Apresentação do PowerPoint</vt:lpstr>
      <vt:lpstr>Apresentação do PowerPoint</vt:lpstr>
      <vt:lpstr>RESULTADO  ORÇAMENTÁRIO  2º QUADRIMESTRE   </vt:lpstr>
      <vt:lpstr>  Gestão Fiscal </vt:lpstr>
      <vt:lpstr>DESPESA COM PESSOAL</vt:lpstr>
      <vt:lpstr> APLICAÇÃO EM SAÚDE </vt:lpstr>
      <vt:lpstr>CÁLCULO DOS INVESTIMENTOS EM AÇÕES DE SAÚDE PÚBLICA</vt:lpstr>
      <vt:lpstr>  APLICAÇÃO EM EDUCAÇÃO</vt:lpstr>
      <vt:lpstr>APLICAÇÃO DOS 25% EM EDUCAÇÃO</vt:lpstr>
      <vt:lpstr> APLICAÇÃO 70% DO FUNDEB</vt:lpstr>
      <vt:lpstr>  MUITO OBRIGADO PELA ATENÇÃO  FINANÇAS E ORÇAMENTO    DR. FRANCISCO DIAS MANÇANO JUNIOR PREFEITO MUNICIPAL REALIZADO POR:  FABIANA O. SOARES VIEIRA DANIEL LEONARDO DE SOUZA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3º quadrimestre 2022</dc:title>
  <dc:creator>Usuario</dc:creator>
  <cp:lastModifiedBy>Usuario</cp:lastModifiedBy>
  <cp:revision>102</cp:revision>
  <cp:lastPrinted>2025-05-27T17:09:21Z</cp:lastPrinted>
  <dcterms:created xsi:type="dcterms:W3CDTF">2023-02-09T18:42:34Z</dcterms:created>
  <dcterms:modified xsi:type="dcterms:W3CDTF">2025-09-26T16:26:39Z</dcterms:modified>
</cp:coreProperties>
</file>