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7"/>
  </p:handoutMasterIdLst>
  <p:sldIdLst>
    <p:sldId id="256" r:id="rId2"/>
    <p:sldId id="259" r:id="rId3"/>
    <p:sldId id="260" r:id="rId4"/>
    <p:sldId id="261" r:id="rId5"/>
    <p:sldId id="272" r:id="rId6"/>
    <p:sldId id="273" r:id="rId7"/>
    <p:sldId id="274" r:id="rId8"/>
    <p:sldId id="271" r:id="rId9"/>
    <p:sldId id="275" r:id="rId10"/>
    <p:sldId id="258" r:id="rId11"/>
    <p:sldId id="277" r:id="rId12"/>
    <p:sldId id="276" r:id="rId13"/>
    <p:sldId id="279" r:id="rId14"/>
    <p:sldId id="278" r:id="rId15"/>
    <p:sldId id="265" r:id="rId16"/>
  </p:sldIdLst>
  <p:sldSz cx="18288000" cy="10287000"/>
  <p:notesSz cx="6858000" cy="9144000"/>
  <p:embeddedFontLst>
    <p:embeddedFont>
      <p:font typeface="Roboto Slab Bold" panose="020B0604020202020204" charset="0"/>
      <p:regular r:id="rId18"/>
    </p:embeddedFont>
    <p:embeddedFont>
      <p:font typeface="Century Schoolbook" panose="02040604050505020304" pitchFamily="18" charset="0"/>
      <p:regular r:id="rId19"/>
      <p:bold r:id="rId20"/>
      <p:italic r:id="rId21"/>
      <p:boldItalic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 Slab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5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74822880979098E-3"/>
          <c:y val="2.1310998958949312E-3"/>
          <c:w val="0.97563504329576067"/>
          <c:h val="0.89152349143297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51,30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47,39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68832"/>
        <c:axId val="125771136"/>
      </c:barChart>
      <c:catAx>
        <c:axId val="125768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25771136"/>
        <c:crosses val="autoZero"/>
        <c:auto val="1"/>
        <c:lblAlgn val="ctr"/>
        <c:lblOffset val="100"/>
        <c:noMultiLvlLbl val="0"/>
      </c:catAx>
      <c:valAx>
        <c:axId val="1257711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576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4BE3-E4F0-4AE1-A106-BE04AFBA553A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E1570-9C57-4C3A-A5D4-6B9AE4B71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744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30169" y="7407407"/>
            <a:ext cx="1224101" cy="12241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79072" y="1055420"/>
            <a:ext cx="1675774" cy="16757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576551" y="508332"/>
            <a:ext cx="8681313" cy="868131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593989" y="-907041"/>
            <a:ext cx="3924921" cy="39249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TextBox 13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699" y="5135363"/>
            <a:ext cx="15913519" cy="5132992"/>
          </a:xfrm>
          <a:custGeom>
            <a:avLst/>
            <a:gdLst/>
            <a:ahLst/>
            <a:cxnLst/>
            <a:rect l="l" t="t" r="r" b="b"/>
            <a:pathLst>
              <a:path w="15913519" h="5132992">
                <a:moveTo>
                  <a:pt x="0" y="0"/>
                </a:moveTo>
                <a:lnTo>
                  <a:pt x="15913519" y="0"/>
                </a:lnTo>
                <a:lnTo>
                  <a:pt x="15913519" y="5132992"/>
                </a:lnTo>
                <a:lnTo>
                  <a:pt x="0" y="5132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75" r="-6441" b="-94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62970" y="1635953"/>
            <a:ext cx="14531439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pt-BR" sz="6000" b="1" dirty="0"/>
              <a:t>AUDIÊNCIA PÚBLICA</a:t>
            </a:r>
            <a:br>
              <a:rPr lang="pt-BR" sz="6000" b="1" dirty="0"/>
            </a:br>
            <a:r>
              <a:rPr lang="pt-BR" sz="6000" b="1" dirty="0"/>
              <a:t>3º quadrimestre 2025</a:t>
            </a:r>
          </a:p>
          <a:p>
            <a:pPr algn="ctr">
              <a:lnSpc>
                <a:spcPts val="6159"/>
              </a:lnSpc>
            </a:pPr>
            <a:endParaRPr lang="pt-BR" sz="6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6159"/>
              </a:lnSpc>
            </a:pPr>
            <a:r>
              <a:rPr lang="pt-BR" sz="6000" b="1" dirty="0"/>
              <a:t>GESTÃO FISCAL E TRANSPARENTE</a:t>
            </a:r>
          </a:p>
          <a:p>
            <a:pPr algn="ctr">
              <a:lnSpc>
                <a:spcPts val="6159"/>
              </a:lnSpc>
            </a:pPr>
            <a:endParaRPr lang="en-US" sz="6000" b="1" dirty="0">
              <a:solidFill>
                <a:srgbClr val="000000"/>
              </a:solidFill>
              <a:latin typeface="Roboto Slab Bold"/>
              <a:ea typeface="Roboto Slab Bold"/>
              <a:cs typeface="Roboto Slab Bold"/>
              <a:sym typeface="Roboto Slab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96200" cy="10287000"/>
            <a:chOff x="0" y="0"/>
            <a:chExt cx="1100826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913" r="7913"/>
            <a:stretch>
              <a:fillRect/>
            </a:stretch>
          </p:blipFill>
          <p:spPr>
            <a:xfrm>
              <a:off x="0" y="0"/>
              <a:ext cx="11008264" cy="1371600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7693722" y="1475765"/>
            <a:ext cx="9222677" cy="697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196" lvl="1">
              <a:lnSpc>
                <a:spcPts val="6077"/>
              </a:lnSpc>
            </a:pPr>
            <a:r>
              <a:rPr lang="en-US" sz="3501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2000" y="1161576"/>
            <a:ext cx="8763000" cy="64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4941"/>
              </a:lnSpc>
              <a:spcBef>
                <a:spcPct val="0"/>
              </a:spcBef>
            </a:pPr>
            <a:r>
              <a:rPr lang="en-US" sz="5000" b="1" dirty="0" smtClean="0">
                <a:solidFill>
                  <a:srgbClr val="000000"/>
                </a:solidFill>
                <a:latin typeface="+mj-lt"/>
                <a:ea typeface="Roboto Slab Bold" panose="020B0604020202020204" charset="0"/>
                <a:cs typeface="Roboto Slab Bold"/>
                <a:sym typeface="Roboto Slab Bold"/>
              </a:rPr>
              <a:t>APLICAÇÃO EM SAÚDE </a:t>
            </a:r>
            <a:endParaRPr lang="en-US" sz="5000" b="1" dirty="0">
              <a:solidFill>
                <a:srgbClr val="000000"/>
              </a:solidFill>
              <a:latin typeface="+mj-lt"/>
              <a:ea typeface="Roboto Slab Bold" panose="020B0604020202020204" charset="0"/>
              <a:cs typeface="Roboto Slab Bold"/>
              <a:sym typeface="Roboto Slab Bold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8301"/>
            <a:ext cx="54102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848600" y="2535093"/>
            <a:ext cx="982979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500" dirty="0"/>
              <a:t>O Município de Guariba no </a:t>
            </a:r>
            <a:r>
              <a:rPr lang="pt-BR" sz="4500" dirty="0" smtClean="0"/>
              <a:t>3º </a:t>
            </a:r>
            <a:r>
              <a:rPr lang="pt-BR" sz="4500" dirty="0"/>
              <a:t>quadrimestre de 2025 aplicou </a:t>
            </a:r>
            <a:r>
              <a:rPr lang="pt-BR" sz="4500" b="1" dirty="0"/>
              <a:t>R</a:t>
            </a:r>
            <a:r>
              <a:rPr lang="pt-BR" sz="4500" b="1" dirty="0" smtClean="0"/>
              <a:t>$ 35.984.167,35 </a:t>
            </a:r>
            <a:r>
              <a:rPr lang="pt-BR" sz="4500" dirty="0" smtClean="0"/>
              <a:t>valor </a:t>
            </a:r>
            <a:r>
              <a:rPr lang="pt-BR" sz="4500" dirty="0"/>
              <a:t>equivale ao percentual de </a:t>
            </a:r>
            <a:r>
              <a:rPr lang="pt-BR" sz="4500" b="1" dirty="0" smtClean="0"/>
              <a:t>27,72% </a:t>
            </a:r>
            <a:r>
              <a:rPr lang="pt-BR" sz="4500" dirty="0"/>
              <a:t>da arrecadação dos impostos e transferências no período. Esse índice é superior ao constitucionalmente exigido.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05186" y="1867549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8433" y="1336448"/>
            <a:ext cx="7418473" cy="82878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13"/>
              </a:lnSpc>
            </a:pPr>
            <a:endParaRPr dirty="0"/>
          </a:p>
        </p:txBody>
      </p:sp>
      <p:grpSp>
        <p:nvGrpSpPr>
          <p:cNvPr id="11" name="Group 11"/>
          <p:cNvGrpSpPr/>
          <p:nvPr/>
        </p:nvGrpSpPr>
        <p:grpSpPr>
          <a:xfrm>
            <a:off x="13630745" y="-668036"/>
            <a:ext cx="4967219" cy="11216898"/>
            <a:chOff x="0" y="0"/>
            <a:chExt cx="2117230" cy="47810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7230" cy="4781095"/>
            </a:xfrm>
            <a:custGeom>
              <a:avLst/>
              <a:gdLst/>
              <a:ahLst/>
              <a:cxnLst/>
              <a:rect l="l" t="t" r="r" b="b"/>
              <a:pathLst>
                <a:path w="2117230" h="4781095">
                  <a:moveTo>
                    <a:pt x="0" y="0"/>
                  </a:moveTo>
                  <a:lnTo>
                    <a:pt x="2117230" y="0"/>
                  </a:lnTo>
                  <a:lnTo>
                    <a:pt x="2117230" y="4781095"/>
                  </a:lnTo>
                  <a:lnTo>
                    <a:pt x="0" y="4781095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2117230" cy="4876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4774" y="1336448"/>
            <a:ext cx="11534026" cy="1268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pt-BR" sz="5000" b="1" dirty="0">
                <a:ln w="9525">
                  <a:solidFill>
                    <a:schemeClr val="bg1"/>
                  </a:solidFill>
                  <a:prstDash val="solid"/>
                </a:ln>
              </a:rPr>
              <a:t>CÁLCULO DOS INVESTIMENTOS EM AÇÕES DE SAÚDE PÚBLICA</a:t>
            </a:r>
            <a:endParaRPr lang="pt-BR" sz="5000" b="1" dirty="0">
              <a:solidFill>
                <a:srgbClr val="000000"/>
              </a:solidFill>
              <a:latin typeface="+mj-lt"/>
              <a:ea typeface="Roboto Slab Bold" panose="020B0604020202020204" charset="0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743200" y="3240089"/>
            <a:ext cx="1125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entury Schoolbook" panose="02040604050505020304" pitchFamily="18" charset="0"/>
              </a:rPr>
              <a:t> </a:t>
            </a:r>
            <a:endParaRPr lang="pt-BR" sz="36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41849"/>
              </p:ext>
            </p:extLst>
          </p:nvPr>
        </p:nvGraphicFramePr>
        <p:xfrm>
          <a:off x="1524000" y="3272005"/>
          <a:ext cx="13354146" cy="44167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851985"/>
                <a:gridCol w="3502161"/>
              </a:tblGrid>
              <a:tr h="8049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REALIZADAS (BASE DE CÁLCULO DOS 15%)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129.795.235,86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19.469.285,38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PAGAS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35.984.167,35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1928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LIQUIDADAS COM IMPOSTOS E TRANSFERÊNCIAS 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27,72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96200" cy="10287000"/>
            <a:chOff x="0" y="0"/>
            <a:chExt cx="1100826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913" r="7913"/>
            <a:stretch>
              <a:fillRect/>
            </a:stretch>
          </p:blipFill>
          <p:spPr>
            <a:xfrm>
              <a:off x="0" y="0"/>
              <a:ext cx="11008264" cy="1371600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7693722" y="1475765"/>
            <a:ext cx="9222677" cy="697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196" lvl="1">
              <a:lnSpc>
                <a:spcPts val="6077"/>
              </a:lnSpc>
            </a:pPr>
            <a:r>
              <a:rPr lang="en-US" sz="3501" dirty="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2000" y="1161576"/>
            <a:ext cx="8763000" cy="64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4941"/>
              </a:lnSpc>
              <a:spcBef>
                <a:spcPct val="0"/>
              </a:spcBef>
            </a:pPr>
            <a:r>
              <a:rPr lang="en-US" sz="5000" b="1" dirty="0" smtClean="0">
                <a:solidFill>
                  <a:srgbClr val="000000"/>
                </a:solidFill>
                <a:latin typeface="+mj-lt"/>
                <a:ea typeface="Roboto Slab Bold" panose="020B0604020202020204" charset="0"/>
                <a:cs typeface="Roboto Slab Bold"/>
                <a:sym typeface="Roboto Slab Bold"/>
              </a:rPr>
              <a:t>APLICAÇÃO EM EDUCAÇÃO </a:t>
            </a:r>
            <a:endParaRPr lang="en-US" sz="5000" b="1" dirty="0">
              <a:solidFill>
                <a:srgbClr val="000000"/>
              </a:solidFill>
              <a:latin typeface="+mj-lt"/>
              <a:ea typeface="Roboto Slab Bold" panose="020B0604020202020204" charset="0"/>
              <a:cs typeface="Roboto Slab Bold"/>
              <a:sym typeface="Roboto Slab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848600" y="2535093"/>
            <a:ext cx="9829799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500" dirty="0"/>
              <a:t>O Município de Guariba no </a:t>
            </a:r>
            <a:r>
              <a:rPr lang="pt-BR" sz="4500" dirty="0" smtClean="0"/>
              <a:t>3º </a:t>
            </a:r>
            <a:r>
              <a:rPr lang="pt-BR" sz="4500" dirty="0"/>
              <a:t>quadrimestre de 2025 aplicou </a:t>
            </a:r>
            <a:r>
              <a:rPr lang="pt-BR" sz="4500" b="1" dirty="0"/>
              <a:t>R</a:t>
            </a:r>
            <a:r>
              <a:rPr lang="pt-BR" sz="4500" b="1" dirty="0" smtClean="0"/>
              <a:t>$ 44.727.142,61 </a:t>
            </a:r>
            <a:r>
              <a:rPr lang="pt-BR" sz="4500" dirty="0" smtClean="0"/>
              <a:t>valor </a:t>
            </a:r>
            <a:r>
              <a:rPr lang="pt-BR" sz="4500" dirty="0"/>
              <a:t>equivale ao percentual de </a:t>
            </a:r>
            <a:r>
              <a:rPr lang="pt-BR" sz="4500" b="1" dirty="0" smtClean="0"/>
              <a:t>32,84% </a:t>
            </a:r>
            <a:r>
              <a:rPr lang="pt-BR" sz="4500" dirty="0"/>
              <a:t>da arrecadação dos impostos e transferências no período e valor de </a:t>
            </a:r>
            <a:r>
              <a:rPr lang="pt-BR" sz="4500" b="1" dirty="0"/>
              <a:t>R$ </a:t>
            </a:r>
            <a:r>
              <a:rPr lang="pt-BR" sz="4500" b="1" dirty="0" smtClean="0"/>
              <a:t>47.796.987,210</a:t>
            </a:r>
          </a:p>
          <a:p>
            <a:pPr algn="just"/>
            <a:r>
              <a:rPr lang="pt-BR" sz="4500" b="1" dirty="0" smtClean="0"/>
              <a:t> </a:t>
            </a:r>
            <a:r>
              <a:rPr lang="pt-BR" sz="4500" dirty="0"/>
              <a:t>equivale ao percentual de </a:t>
            </a:r>
            <a:r>
              <a:rPr lang="pt-BR" sz="4500" b="1" dirty="0"/>
              <a:t>100% </a:t>
            </a:r>
            <a:r>
              <a:rPr lang="pt-BR" sz="4500" dirty="0"/>
              <a:t>das receitas recebidas do FUNDEB na remuneração dos profissionais do magistério. Esse índice é superior ao constitucionalmente exigido.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4482"/>
            <a:ext cx="6781800" cy="66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05186" y="1867549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8433" y="1336448"/>
            <a:ext cx="7418473" cy="82878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13"/>
              </a:lnSpc>
            </a:pPr>
            <a:endParaRPr dirty="0"/>
          </a:p>
        </p:txBody>
      </p:sp>
      <p:grpSp>
        <p:nvGrpSpPr>
          <p:cNvPr id="11" name="Group 11"/>
          <p:cNvGrpSpPr/>
          <p:nvPr/>
        </p:nvGrpSpPr>
        <p:grpSpPr>
          <a:xfrm>
            <a:off x="13630745" y="-668036"/>
            <a:ext cx="4967219" cy="11216898"/>
            <a:chOff x="0" y="0"/>
            <a:chExt cx="2117230" cy="47810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7230" cy="4781095"/>
            </a:xfrm>
            <a:custGeom>
              <a:avLst/>
              <a:gdLst/>
              <a:ahLst/>
              <a:cxnLst/>
              <a:rect l="l" t="t" r="r" b="b"/>
              <a:pathLst>
                <a:path w="2117230" h="4781095">
                  <a:moveTo>
                    <a:pt x="0" y="0"/>
                  </a:moveTo>
                  <a:lnTo>
                    <a:pt x="2117230" y="0"/>
                  </a:lnTo>
                  <a:lnTo>
                    <a:pt x="2117230" y="4781095"/>
                  </a:lnTo>
                  <a:lnTo>
                    <a:pt x="0" y="4781095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2117230" cy="4876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43200" y="1336448"/>
            <a:ext cx="11534026" cy="654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pt-BR" sz="54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DOS 25% EM EDUCAÇÃO</a:t>
            </a:r>
            <a:endParaRPr lang="pt-BR" sz="5000" b="1" dirty="0">
              <a:solidFill>
                <a:srgbClr val="000000"/>
              </a:solidFill>
              <a:latin typeface="+mj-lt"/>
              <a:ea typeface="Roboto Slab Bold" panose="020B0604020202020204" charset="0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743200" y="3240089"/>
            <a:ext cx="1125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entury Schoolbook" panose="02040604050505020304" pitchFamily="18" charset="0"/>
              </a:rPr>
              <a:t> </a:t>
            </a:r>
            <a:endParaRPr lang="pt-BR" sz="36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58896"/>
              </p:ext>
            </p:extLst>
          </p:nvPr>
        </p:nvGraphicFramePr>
        <p:xfrm>
          <a:off x="2438400" y="3240089"/>
          <a:ext cx="13354146" cy="449290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851985"/>
                <a:gridCol w="3502161"/>
              </a:tblGrid>
              <a:tr h="8811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CONSTITUCIONAL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 DOS IMPOSTOS E TRANSFERÊNCIAS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136.196.388,85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34.048.445,10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pt-BR" sz="30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DESPESAS MDE 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44.727.142,61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1928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DE DESPESAS PAGAS COM IMPOSTOS E TRANSFERÊNCIAS 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32,84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05186" y="1867549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8433" y="1336448"/>
            <a:ext cx="7418473" cy="82878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13"/>
              </a:lnSpc>
            </a:pPr>
            <a:endParaRPr dirty="0"/>
          </a:p>
        </p:txBody>
      </p:sp>
      <p:grpSp>
        <p:nvGrpSpPr>
          <p:cNvPr id="11" name="Group 11"/>
          <p:cNvGrpSpPr/>
          <p:nvPr/>
        </p:nvGrpSpPr>
        <p:grpSpPr>
          <a:xfrm>
            <a:off x="13630745" y="-668036"/>
            <a:ext cx="4967219" cy="11216898"/>
            <a:chOff x="0" y="0"/>
            <a:chExt cx="2117230" cy="47810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7230" cy="4781095"/>
            </a:xfrm>
            <a:custGeom>
              <a:avLst/>
              <a:gdLst/>
              <a:ahLst/>
              <a:cxnLst/>
              <a:rect l="l" t="t" r="r" b="b"/>
              <a:pathLst>
                <a:path w="2117230" h="4781095">
                  <a:moveTo>
                    <a:pt x="0" y="0"/>
                  </a:moveTo>
                  <a:lnTo>
                    <a:pt x="2117230" y="0"/>
                  </a:lnTo>
                  <a:lnTo>
                    <a:pt x="2117230" y="4781095"/>
                  </a:lnTo>
                  <a:lnTo>
                    <a:pt x="0" y="4781095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2117230" cy="4876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4774" y="1336448"/>
            <a:ext cx="11534026" cy="64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pt-BR" sz="5000" b="1" dirty="0">
                <a:ln w="9525">
                  <a:solidFill>
                    <a:schemeClr val="bg1"/>
                  </a:solidFill>
                  <a:prstDash val="solid"/>
                </a:ln>
              </a:rPr>
              <a:t>APLICAÇÃO 70% DO FUNDEB</a:t>
            </a:r>
            <a:endParaRPr lang="pt-BR" sz="5000" b="1" dirty="0">
              <a:solidFill>
                <a:srgbClr val="000000"/>
              </a:solidFill>
              <a:latin typeface="+mj-lt"/>
              <a:ea typeface="Roboto Slab Bold" panose="020B0604020202020204" charset="0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743200" y="3240089"/>
            <a:ext cx="1125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entury Schoolbook" panose="02040604050505020304" pitchFamily="18" charset="0"/>
              </a:rPr>
              <a:t> </a:t>
            </a:r>
            <a:endParaRPr lang="pt-BR" sz="36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76063"/>
              </p:ext>
            </p:extLst>
          </p:nvPr>
        </p:nvGraphicFramePr>
        <p:xfrm>
          <a:off x="2514600" y="2620325"/>
          <a:ext cx="13354146" cy="62288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982200"/>
                <a:gridCol w="3371946"/>
              </a:tblGrid>
              <a:tr h="8049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 MÍNIMO DE APLICAÇÃO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 BRUTA </a:t>
                      </a:r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46.709.869,27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 BRUTA </a:t>
                      </a:r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VAAR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215.173,97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28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 BRUTA </a:t>
                      </a:r>
                      <a:r>
                        <a:rPr lang="pt-BR" sz="30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</a:t>
                      </a:r>
                      <a:endParaRPr lang="pt-BR" sz="3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871.943,97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DA APLICAÇÃO OBRIGATÓRIA (70%)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34.048.445,10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2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PGAS COM OS 70% DO FUNDEB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47.796.987,21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1928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DO VALOR APLICADO</a:t>
                      </a:r>
                      <a:endParaRPr lang="pt-BR" sz="3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3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pt-BR" sz="3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8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30169" y="7407407"/>
            <a:ext cx="1224101" cy="12241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79072" y="1055420"/>
            <a:ext cx="1675774" cy="16757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856697" y="907278"/>
            <a:ext cx="8681313" cy="868131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TextBox 10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593989" y="-907041"/>
            <a:ext cx="3924921" cy="392492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TextBox 13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33236" y="1485900"/>
            <a:ext cx="14531439" cy="1851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23"/>
              </a:lnSpc>
            </a:pPr>
            <a:r>
              <a:rPr lang="en-US" sz="13021" b="1" dirty="0" smtClean="0">
                <a:solidFill>
                  <a:srgbClr val="000000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OBRIGADA</a:t>
            </a:r>
            <a:endParaRPr lang="en-US" sz="13021" b="1" dirty="0">
              <a:solidFill>
                <a:srgbClr val="000000"/>
              </a:solidFill>
              <a:latin typeface="Roboto Slab Bold"/>
              <a:ea typeface="Roboto Slab Bold"/>
              <a:cs typeface="Roboto Slab Bold"/>
              <a:sym typeface="Roboto Slab Bold"/>
            </a:endParaRPr>
          </a:p>
        </p:txBody>
      </p:sp>
      <p:pic>
        <p:nvPicPr>
          <p:cNvPr id="16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38" y="4739264"/>
            <a:ext cx="2618361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4726955" y="3687736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dirty="0"/>
              <a:t>FINANÇAS E ORÇAMENTO</a:t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5543567" y="6762422"/>
            <a:ext cx="9144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500" b="1" dirty="0"/>
              <a:t>DR. FRANCISCO DIAS MANÇANO JUNIOR</a:t>
            </a:r>
            <a:br>
              <a:rPr lang="pt-BR" sz="3500" b="1" dirty="0"/>
            </a:br>
            <a:r>
              <a:rPr lang="pt-BR" sz="3500" dirty="0"/>
              <a:t>PREFEITO MUNICIPAL</a:t>
            </a:r>
            <a:br>
              <a:rPr lang="pt-BR" sz="3500" dirty="0"/>
            </a:br>
            <a:r>
              <a:rPr lang="pt-BR" sz="3500" b="1" dirty="0"/>
              <a:t>REALIZADO POR: </a:t>
            </a:r>
            <a:br>
              <a:rPr lang="pt-BR" sz="3500" b="1" dirty="0"/>
            </a:br>
            <a:r>
              <a:rPr lang="pt-BR" sz="3500" dirty="0"/>
              <a:t>FABIANA O. SOARES VIEIRA</a:t>
            </a:r>
            <a:br>
              <a:rPr lang="pt-BR" sz="3500" dirty="0"/>
            </a:br>
            <a:r>
              <a:rPr lang="pt-BR" sz="3500" dirty="0"/>
              <a:t>DANIEL LEONARDO DE SOUZA</a:t>
            </a:r>
            <a:br>
              <a:rPr lang="pt-BR" sz="3500" dirty="0"/>
            </a:b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40657" y="1867548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09211" y="-603021"/>
            <a:ext cx="4967219" cy="11216898"/>
            <a:chOff x="0" y="0"/>
            <a:chExt cx="2117230" cy="47810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7230" cy="4781095"/>
            </a:xfrm>
            <a:custGeom>
              <a:avLst/>
              <a:gdLst/>
              <a:ahLst/>
              <a:cxnLst/>
              <a:rect l="l" t="t" r="r" b="b"/>
              <a:pathLst>
                <a:path w="2117230" h="4781095">
                  <a:moveTo>
                    <a:pt x="0" y="0"/>
                  </a:moveTo>
                  <a:lnTo>
                    <a:pt x="2117230" y="0"/>
                  </a:lnTo>
                  <a:lnTo>
                    <a:pt x="2117230" y="4781095"/>
                  </a:lnTo>
                  <a:lnTo>
                    <a:pt x="0" y="4781095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2117230" cy="4876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968670" y="1867548"/>
            <a:ext cx="5324150" cy="6466751"/>
            <a:chOff x="0" y="0"/>
            <a:chExt cx="7098866" cy="862233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15677" r="15677"/>
            <a:stretch>
              <a:fillRect/>
            </a:stretch>
          </p:blipFill>
          <p:spPr>
            <a:xfrm>
              <a:off x="0" y="0"/>
              <a:ext cx="7098866" cy="8622334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5817711" y="399391"/>
            <a:ext cx="1468157" cy="146815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45800" y="612076"/>
            <a:ext cx="9749469" cy="2510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5"/>
              </a:lnSpc>
            </a:pPr>
            <a:endParaRPr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endParaRPr lang="pt-BR" sz="3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Roboto Slab" panose="020B0604020202020204" charset="0"/>
              <a:ea typeface="Roboto Slab" panose="020B0604020202020204" charset="0"/>
            </a:endParaRPr>
          </a:p>
          <a:p>
            <a:pPr algn="just">
              <a:lnSpc>
                <a:spcPts val="5745"/>
              </a:lnSpc>
            </a:pPr>
            <a:endParaRPr lang="en-US" sz="3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Roboto Slab" panose="020B0604020202020204" charset="0"/>
              <a:ea typeface="Roboto Slab" panose="020B0604020202020204" charset="0"/>
              <a:cs typeface="Roboto Slab"/>
              <a:sym typeface="Roboto Slab"/>
            </a:endParaRPr>
          </a:p>
          <a:p>
            <a:pPr marL="0" lvl="0" indent="0" algn="l">
              <a:lnSpc>
                <a:spcPts val="4056"/>
              </a:lnSpc>
            </a:pPr>
            <a:endParaRPr lang="en-US" sz="3399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26395" y="736098"/>
            <a:ext cx="7417605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1"/>
              </a:lnSpc>
              <a:spcBef>
                <a:spcPct val="0"/>
              </a:spcBef>
            </a:pPr>
            <a:endParaRPr lang="en-US" sz="4492" b="1" dirty="0" smtClean="0">
              <a:solidFill>
                <a:srgbClr val="000000"/>
              </a:solidFill>
              <a:latin typeface="Roboto Slab Bold"/>
              <a:ea typeface="Roboto Slab Bold"/>
              <a:cs typeface="Roboto Slab Bold"/>
              <a:sym typeface="Roboto Slab Bold"/>
            </a:endParaRPr>
          </a:p>
          <a:p>
            <a:pPr marL="0" lvl="0" indent="0" algn="ctr">
              <a:lnSpc>
                <a:spcPts val="4941"/>
              </a:lnSpc>
              <a:spcBef>
                <a:spcPct val="0"/>
              </a:spcBef>
            </a:pPr>
            <a:r>
              <a:rPr lang="en-US" sz="4492" b="1" dirty="0" smtClean="0">
                <a:solidFill>
                  <a:srgbClr val="000000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APRESENTAÇÃO </a:t>
            </a:r>
            <a:endParaRPr lang="en-US" sz="4492" b="1" dirty="0">
              <a:solidFill>
                <a:srgbClr val="000000"/>
              </a:solidFill>
              <a:latin typeface="Roboto Slab Bold"/>
              <a:ea typeface="Roboto Slab Bold"/>
              <a:cs typeface="Roboto Slab Bold"/>
              <a:sym typeface="Roboto Slab Bold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521935" y="2476500"/>
            <a:ext cx="9144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000" dirty="0"/>
              <a:t>Este relatório objetiva demonstrar o desempenho da execução orçamentária e financeira do Município de Guariba durante o </a:t>
            </a:r>
            <a:r>
              <a:rPr lang="pt-BR" sz="4000" dirty="0" smtClean="0"/>
              <a:t>3º </a:t>
            </a:r>
            <a:r>
              <a:rPr lang="pt-BR" sz="4000" dirty="0"/>
              <a:t>Quadrimestre do exercício de 2025, assim como avaliar o cumprimento das metas fiscais previamente estabelecidas para o Orçamento Fiscal e da Seguridade Social da Prefeitura, em atendimento ao §4º do Artigo 9º da Lei Complementar nº 101/2000 (Lei de Responsabilidade Fiscal).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40657" y="1867548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09211" y="-603021"/>
            <a:ext cx="4967219" cy="11216898"/>
            <a:chOff x="0" y="0"/>
            <a:chExt cx="2117230" cy="47810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7230" cy="4781095"/>
            </a:xfrm>
            <a:custGeom>
              <a:avLst/>
              <a:gdLst/>
              <a:ahLst/>
              <a:cxnLst/>
              <a:rect l="l" t="t" r="r" b="b"/>
              <a:pathLst>
                <a:path w="2117230" h="4781095">
                  <a:moveTo>
                    <a:pt x="0" y="0"/>
                  </a:moveTo>
                  <a:lnTo>
                    <a:pt x="2117230" y="0"/>
                  </a:lnTo>
                  <a:lnTo>
                    <a:pt x="2117230" y="4781095"/>
                  </a:lnTo>
                  <a:lnTo>
                    <a:pt x="0" y="4781095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2117230" cy="4876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1752947"/>
            <a:ext cx="9196297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2"/>
              </a:lnSpc>
            </a:pPr>
            <a:endParaRPr dirty="0"/>
          </a:p>
          <a:p>
            <a:pPr algn="l">
              <a:lnSpc>
                <a:spcPts val="3331"/>
              </a:lnSpc>
            </a:pPr>
            <a:endParaRPr lang="en-US" sz="3399" spc="-101" dirty="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>
              <a:lnSpc>
                <a:spcPts val="3331"/>
              </a:lnSpc>
            </a:pPr>
            <a:endParaRPr lang="en-US" sz="3399" spc="-101" dirty="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26395" y="490947"/>
            <a:ext cx="10999004" cy="3816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endParaRPr lang="pt-BR" sz="6000" b="1" dirty="0" smtClean="0"/>
          </a:p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pt-BR" sz="6000" b="1" dirty="0" smtClean="0"/>
              <a:t>AVALIAÇÃO </a:t>
            </a:r>
            <a:r>
              <a:rPr lang="pt-BR" sz="6000" b="1" dirty="0"/>
              <a:t>DAS METAS E RESULTADOS </a:t>
            </a:r>
            <a:r>
              <a:rPr lang="pt-BR" sz="6000" b="1" dirty="0" smtClean="0"/>
              <a:t>FISCAIS</a:t>
            </a:r>
          </a:p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pt-BR" sz="6000" b="1" dirty="0" smtClean="0"/>
              <a:t> </a:t>
            </a:r>
            <a:r>
              <a:rPr lang="pt-BR" sz="6000" b="1" dirty="0"/>
              <a:t/>
            </a:r>
            <a:br>
              <a:rPr lang="pt-BR" sz="6000" b="1" dirty="0"/>
            </a:br>
            <a:r>
              <a:rPr lang="pt-BR" sz="6000" b="1" dirty="0" smtClean="0"/>
              <a:t>3º </a:t>
            </a:r>
            <a:r>
              <a:rPr lang="pt-BR" sz="6000" b="1" dirty="0"/>
              <a:t>QUADRIMESTRE DE 2025</a:t>
            </a:r>
            <a:br>
              <a:rPr lang="pt-BR" sz="6000" b="1" dirty="0"/>
            </a:br>
            <a:endParaRPr lang="pt-BR" sz="6000" b="1" dirty="0"/>
          </a:p>
        </p:txBody>
      </p:sp>
      <p:sp>
        <p:nvSpPr>
          <p:cNvPr id="21" name="Retângulo 20"/>
          <p:cNvSpPr/>
          <p:nvPr/>
        </p:nvSpPr>
        <p:spPr>
          <a:xfrm>
            <a:off x="1512239" y="3678871"/>
            <a:ext cx="112423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endParaRPr lang="pt-BR" sz="3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211" y="4045531"/>
            <a:ext cx="432273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133600" y="3840339"/>
            <a:ext cx="9144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b="1" dirty="0">
              <a:latin typeface="Century Schoolbook" panose="02040604050505020304" pitchFamily="18" charset="0"/>
            </a:endParaRPr>
          </a:p>
          <a:p>
            <a:r>
              <a:rPr lang="pt-BR" sz="4000" b="1" dirty="0"/>
              <a:t>I – RECEITAS ORÇAMENTÁRIAS</a:t>
            </a:r>
          </a:p>
          <a:p>
            <a:endParaRPr lang="pt-BR" sz="4000" b="1" dirty="0"/>
          </a:p>
          <a:p>
            <a:r>
              <a:rPr lang="pt-BR" sz="4000" b="1" dirty="0"/>
              <a:t>II – DESPESAS ORÇAMENTÁRIAS</a:t>
            </a:r>
          </a:p>
          <a:p>
            <a:endParaRPr lang="pt-BR" sz="4000" b="1" dirty="0"/>
          </a:p>
          <a:p>
            <a:r>
              <a:rPr lang="pt-BR" sz="4000" b="1" dirty="0"/>
              <a:t>III – RESULTADOS FISCAIS</a:t>
            </a:r>
          </a:p>
          <a:p>
            <a:endParaRPr lang="pt-BR" sz="4000" b="1" dirty="0"/>
          </a:p>
          <a:p>
            <a:r>
              <a:rPr lang="pt-BR" sz="4000" b="1" dirty="0"/>
              <a:t>IV – ÍNDICES CONSTITUCIONAIS E LEGAIS</a:t>
            </a:r>
          </a:p>
        </p:txBody>
      </p:sp>
      <p:grpSp>
        <p:nvGrpSpPr>
          <p:cNvPr id="23" name="Group 16"/>
          <p:cNvGrpSpPr/>
          <p:nvPr/>
        </p:nvGrpSpPr>
        <p:grpSpPr>
          <a:xfrm>
            <a:off x="15817711" y="399391"/>
            <a:ext cx="1468157" cy="1468157"/>
            <a:chOff x="0" y="0"/>
            <a:chExt cx="812800" cy="812800"/>
          </a:xfrm>
        </p:grpSpPr>
        <p:sp>
          <p:nvSpPr>
            <p:cNvPr id="24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</p:sp>
        <p:sp>
          <p:nvSpPr>
            <p:cNvPr id="25" name="TextBox 1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40659" y="1122679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0600" y="2188777"/>
            <a:ext cx="7418473" cy="741847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4775" y="1678865"/>
            <a:ext cx="91440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endParaRPr lang="pt-BR" sz="4492" b="1" dirty="0">
              <a:solidFill>
                <a:srgbClr val="000000"/>
              </a:solidFill>
              <a:latin typeface="Roboto Slab Bold"/>
              <a:ea typeface="Roboto Slab Bold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471102" y="2991160"/>
            <a:ext cx="112542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pt-BR" sz="3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55361" y="919211"/>
            <a:ext cx="1338828" cy="824822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RECEITAS  ORÇAMENTÁRIAS</a:t>
            </a:r>
          </a:p>
          <a:p>
            <a:endParaRPr lang="pt-BR" sz="35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91660"/>
              </p:ext>
            </p:extLst>
          </p:nvPr>
        </p:nvGraphicFramePr>
        <p:xfrm>
          <a:off x="2057400" y="507513"/>
          <a:ext cx="15496425" cy="907162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6680437"/>
                <a:gridCol w="3089217"/>
                <a:gridCol w="3098874"/>
                <a:gridCol w="2627897"/>
              </a:tblGrid>
              <a:tr h="539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600" b="1" u="none" strike="noStrike" dirty="0" smtClean="0">
                          <a:effectLst/>
                        </a:rPr>
                        <a:t>DETALHAMENTO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600" b="1" u="none" strike="noStrike" dirty="0" smtClean="0">
                          <a:effectLst/>
                        </a:rPr>
                        <a:t>LOA 2025 (ORÇADO)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 smtClean="0">
                          <a:effectLst/>
                        </a:rPr>
                        <a:t>DEZEMBRO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63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600" b="1" u="none" strike="noStrike" dirty="0" smtClean="0">
                          <a:effectLst/>
                        </a:rPr>
                        <a:t>2025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600" b="1" u="none" strike="noStrike" dirty="0" smtClean="0">
                          <a:effectLst/>
                        </a:rPr>
                        <a:t>(%) REALIZADO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</a:rPr>
                        <a:t>RECEITAS CORRENTES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 dirty="0" smtClean="0">
                          <a:effectLst/>
                        </a:rPr>
                        <a:t>207.194.900,00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201.175.390,31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97,09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695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</a:rPr>
                        <a:t>IMPOSTOS, TAXAS E CONTRIBUIÇOES</a:t>
                      </a:r>
                      <a:r>
                        <a:rPr lang="pt-BR" sz="2600" u="none" strike="noStrike" baseline="0" dirty="0" smtClean="0">
                          <a:effectLst/>
                        </a:rPr>
                        <a:t> DE MELHORIA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30.931.180.45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29.034.921,47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11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</a:rPr>
                        <a:t>CONTRIBUIÇÕES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4.025.000,00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2.338.905,30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smtClean="0">
                          <a:effectLst/>
                        </a:rPr>
                        <a:t>RECEITA PATRIMONIAL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2.335.335,50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3.394.796,11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smtClean="0">
                          <a:effectLst/>
                        </a:rPr>
                        <a:t>RECEITA DE SERVIÇOS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157.512,50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55.092,01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</a:rPr>
                        <a:t>TRANSFERÊNCIAS CORRENTES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167.824.130,00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165.084.217,97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smtClean="0">
                          <a:effectLst/>
                        </a:rPr>
                        <a:t>OUTRAS RECEITAS CORRENTES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1.921.741,55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1.267.457,45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smtClean="0">
                          <a:effectLst/>
                        </a:rPr>
                        <a:t>RECEITAS DE CAPITAL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4.805.100,00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11.461.533,92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238,53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285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smtClean="0">
                          <a:effectLst/>
                        </a:rPr>
                        <a:t>ALIENAÇÃO</a:t>
                      </a:r>
                      <a:r>
                        <a:rPr lang="pt-BR" sz="2600" u="none" strike="noStrike" baseline="0" smtClean="0">
                          <a:effectLst/>
                        </a:rPr>
                        <a:t> DE BENS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2.005.100,00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257.092,94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pt-BR" sz="2600" b="0" i="0" u="none" strike="noStrike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u="none" strike="noStrike" smtClean="0">
                          <a:effectLst/>
                        </a:rPr>
                        <a:t>TRANSFERÊNCIAS DE CAPITAL</a:t>
                      </a:r>
                      <a:endParaRPr lang="pt-BR" sz="2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2.800.000,00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11.204.440,98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smtClean="0">
                          <a:effectLst/>
                        </a:rPr>
                        <a:t>DEDUÇÕES DA RECEITA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23.605.720,00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20.597.517,54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 smtClean="0">
                          <a:effectLst/>
                        </a:rPr>
                        <a:t>TOTAL DE</a:t>
                      </a:r>
                      <a:r>
                        <a:rPr lang="pt-BR" sz="2600" b="1" u="none" strike="noStrike" baseline="0" smtClean="0">
                          <a:effectLst/>
                        </a:rPr>
                        <a:t> RECEITAS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 dirty="0" smtClean="0">
                          <a:effectLst/>
                        </a:rPr>
                        <a:t>212.000.000,00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212.636.924,23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39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DÉFICIT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2.189.675,30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39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pt-BR" sz="26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 DÉFICIT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214.826.599,53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101,33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40657" y="1867548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0600" y="2291840"/>
            <a:ext cx="7418473" cy="741847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4775" y="1678865"/>
            <a:ext cx="91440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endParaRPr lang="pt-BR" sz="4492" b="1" dirty="0">
              <a:solidFill>
                <a:srgbClr val="000000"/>
              </a:solidFill>
              <a:latin typeface="Roboto Slab Bold"/>
              <a:ea typeface="Roboto Slab Bold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471102" y="2991160"/>
            <a:ext cx="112542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pt-BR" sz="3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55361" y="1028700"/>
            <a:ext cx="1338828" cy="824822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DESPESAS  ORÇAMENTÁRIAS</a:t>
            </a:r>
          </a:p>
          <a:p>
            <a:endParaRPr lang="pt-BR" sz="35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620228"/>
              </p:ext>
            </p:extLst>
          </p:nvPr>
        </p:nvGraphicFramePr>
        <p:xfrm>
          <a:off x="2133600" y="2307242"/>
          <a:ext cx="15953624" cy="573072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6810555"/>
                <a:gridCol w="3149387"/>
                <a:gridCol w="3159232"/>
                <a:gridCol w="2834450"/>
              </a:tblGrid>
              <a:tr h="53995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effectLst/>
                        </a:rPr>
                        <a:t>DETALHAMENTO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>
                          <a:effectLst/>
                        </a:rPr>
                        <a:t>LOA </a:t>
                      </a:r>
                      <a:r>
                        <a:rPr lang="pt-BR" sz="2600" b="1" u="none" strike="noStrike" kern="1200" dirty="0" smtClean="0">
                          <a:effectLst/>
                        </a:rPr>
                        <a:t>2025 (ORÇADO)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DEZEMBRO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63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effectLst/>
                        </a:rPr>
                        <a:t>2025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>
                          <a:effectLst/>
                        </a:rPr>
                        <a:t>(%) </a:t>
                      </a:r>
                      <a:r>
                        <a:rPr lang="pt-BR" sz="2600" b="1" u="none" strike="noStrike" kern="1200" dirty="0" smtClean="0">
                          <a:effectLst/>
                        </a:rPr>
                        <a:t>REALIZADO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>
                          <a:effectLst/>
                        </a:rPr>
                        <a:t>DESPESAS CORRENTES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199.089.950,00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195.848.737,98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98,37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58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u="none" strike="noStrike" kern="1200" dirty="0">
                          <a:effectLst/>
                        </a:rPr>
                        <a:t>PESSOAL E ENCARGOS SOCIAIS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103.759.140,07</a:t>
                      </a:r>
                      <a:endParaRPr lang="pt-BR" sz="2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98.617.599,69</a:t>
                      </a:r>
                      <a:endParaRPr lang="pt-BR" sz="2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16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u="none" strike="noStrike" kern="1200" dirty="0">
                          <a:effectLst/>
                        </a:rPr>
                        <a:t>OUTRAS DESPESAS CORRENTES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95.330.809,93</a:t>
                      </a:r>
                      <a:endParaRPr lang="pt-BR" sz="2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97.231.138,29</a:t>
                      </a:r>
                      <a:endParaRPr lang="pt-BR" sz="2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>
                          <a:effectLst/>
                        </a:rPr>
                        <a:t>DESPESAS DE CAPITAL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10.790.050,00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12.596.069,67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116,74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u="none" strike="noStrike" kern="1200" dirty="0">
                          <a:effectLst/>
                        </a:rPr>
                        <a:t>INVESTIMENTOS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6.290.050,00</a:t>
                      </a:r>
                      <a:endParaRPr lang="pt-BR" sz="2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8.350.700,36</a:t>
                      </a:r>
                      <a:endParaRPr lang="pt-BR" sz="2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60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u="none" strike="noStrike" kern="1200" dirty="0">
                          <a:effectLst/>
                        </a:rPr>
                        <a:t>AMORTIZAÇÃO DA DÍVIDA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4.500.000,00</a:t>
                      </a:r>
                      <a:endParaRPr lang="pt-BR" sz="2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4.245.369,31</a:t>
                      </a:r>
                      <a:endParaRPr lang="pt-BR" sz="2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u="none" strike="noStrike" kern="1200" dirty="0">
                          <a:effectLst/>
                        </a:rPr>
                        <a:t>RESERVA DE CONTINGÊNCIA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2.120.000,00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5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>
                          <a:effectLst/>
                        </a:rPr>
                        <a:t>TOTAL DESPESA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212.000.000,00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208.444.807,65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98,32</a:t>
                      </a:r>
                      <a:endParaRPr lang="pt-BR" sz="2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1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86200" y="1358877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4775" y="1678865"/>
            <a:ext cx="91440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endParaRPr lang="pt-BR" sz="4492" b="1" dirty="0">
              <a:solidFill>
                <a:srgbClr val="000000"/>
              </a:solidFill>
              <a:latin typeface="Roboto Slab Bold"/>
              <a:ea typeface="Roboto Slab Bold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471102" y="2991160"/>
            <a:ext cx="112542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pt-BR" sz="3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11806"/>
              </p:ext>
            </p:extLst>
          </p:nvPr>
        </p:nvGraphicFramePr>
        <p:xfrm>
          <a:off x="1295400" y="745907"/>
          <a:ext cx="15849600" cy="888991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0837872"/>
                <a:gridCol w="5011728"/>
              </a:tblGrid>
              <a:tr h="539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 dirty="0">
                          <a:effectLst/>
                        </a:rPr>
                        <a:t>DESPESA LIQUIDADA POR SECRETARIA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1" u="none" strike="noStrike" dirty="0">
                          <a:effectLst/>
                        </a:rPr>
                        <a:t>VALOR (R$)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3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</a:rPr>
                        <a:t>CÂMARA</a:t>
                      </a:r>
                      <a:r>
                        <a:rPr lang="pt-BR" sz="2600" u="none" strike="noStrike" baseline="0" dirty="0" smtClean="0">
                          <a:effectLst/>
                        </a:rPr>
                        <a:t>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4.212.048,15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GABINETE DO PREFEITO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1.497.435,48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6202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 ADMINISTRAÇÃO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15.241.139,59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11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 FINANÇAS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9.804.834,00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660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DA SAÚDE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55.330.613,69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 </a:t>
                      </a:r>
                      <a:r>
                        <a:rPr lang="pt-BR" sz="2600" u="none" strike="noStrike" dirty="0" smtClean="0">
                          <a:effectLst/>
                        </a:rPr>
                        <a:t>EMPREGO </a:t>
                      </a:r>
                      <a:r>
                        <a:rPr lang="pt-BR" sz="2600" u="none" strike="noStrike" dirty="0">
                          <a:effectLst/>
                        </a:rPr>
                        <a:t>E </a:t>
                      </a:r>
                      <a:r>
                        <a:rPr lang="pt-BR" sz="2600" u="none" strike="noStrike" dirty="0" smtClean="0">
                          <a:effectLst/>
                        </a:rPr>
                        <a:t>REL. </a:t>
                      </a:r>
                      <a:r>
                        <a:rPr lang="pt-BR" sz="2600" u="none" strike="noStrike" dirty="0">
                          <a:effectLst/>
                        </a:rPr>
                        <a:t>DO TRABALHO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2.448.374,84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860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FUNDO MUN. ASSIST. SOCIAIL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665.463,25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689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 DESENVOLVIMENTO SOCIAL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7.904.284,22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285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 EDUCAÇÃO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84.875.653,52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285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 OBRAS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8.230.590,65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 MEIO AMBIENTE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9.371.049,29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 ESPORTES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1.989.695,86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715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>
                          <a:effectLst/>
                        </a:rPr>
                        <a:t>SECRETARIA DESENV. ECON E CULTURA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3.427.237,90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39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</a:rPr>
                        <a:t>SECRETARIA</a:t>
                      </a:r>
                      <a:r>
                        <a:rPr lang="pt-BR" sz="2600" u="none" strike="noStrike" baseline="0" dirty="0" smtClean="0">
                          <a:effectLst/>
                        </a:rPr>
                        <a:t> DE AGRUICULTURA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7.302,57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399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u="none" strike="noStrike" dirty="0" smtClean="0">
                          <a:effectLst/>
                        </a:rPr>
                        <a:t>SECRETARIA DE SEGURANÇA</a:t>
                      </a:r>
                      <a:r>
                        <a:rPr lang="pt-BR" sz="2600" u="none" strike="noStrike" baseline="0" dirty="0" smtClean="0">
                          <a:effectLst/>
                        </a:rPr>
                        <a:t> PÚBLICA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97" marR="9297" marT="929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3.439.084,64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40657" y="1867548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4775" y="1678865"/>
            <a:ext cx="91440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endParaRPr lang="pt-BR" sz="4492" b="1" dirty="0">
              <a:solidFill>
                <a:srgbClr val="000000"/>
              </a:solidFill>
              <a:latin typeface="Roboto Slab Bold"/>
              <a:ea typeface="Roboto Slab Bold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471102" y="2991160"/>
            <a:ext cx="112542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pt-BR" sz="3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5330" y="1379959"/>
            <a:ext cx="1415772" cy="824822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RESULTADO  ORÇAMENTÁRIO </a:t>
            </a:r>
            <a:b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3º </a:t>
            </a:r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QUADRIMESTRE</a:t>
            </a:r>
            <a:endParaRPr lang="pt-B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10249"/>
              </p:ext>
            </p:extLst>
          </p:nvPr>
        </p:nvGraphicFramePr>
        <p:xfrm>
          <a:off x="2895600" y="1310748"/>
          <a:ext cx="13495146" cy="728516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7005733"/>
                <a:gridCol w="3239643"/>
                <a:gridCol w="3249770"/>
              </a:tblGrid>
              <a:tr h="5399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RESULTADO</a:t>
                      </a:r>
                      <a:r>
                        <a:rPr lang="pt-BR" sz="2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(JAN. A DEZEMBRO)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RECEITAS</a:t>
                      </a:r>
                      <a:endParaRPr lang="pt-BR" sz="2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63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 smtClean="0">
                          <a:effectLst/>
                        </a:rPr>
                        <a:t>RECEITAS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 smtClean="0">
                          <a:effectLst/>
                        </a:rPr>
                        <a:t>PREVISTAS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 smtClean="0">
                          <a:effectLst/>
                        </a:rPr>
                        <a:t>REALIZADAS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effectLst/>
                        </a:rPr>
                        <a:t> RECEITA CORRENTE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230.800.620,00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222.114.726,01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95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effectLst/>
                        </a:rPr>
                        <a:t> DEDUÇÃO P/ FORMAÇÃO DO FUNDEB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(23.605.720,00)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(20.597.517,54)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1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</a:t>
                      </a:r>
                      <a:r>
                        <a:rPr lang="pt-BR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DEDUÇÕES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(341.818,16)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1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effectLst/>
                        </a:rPr>
                        <a:t> RECEITA DE CAPITAL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4.805.100,00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11.461.533,92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0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 smtClean="0">
                          <a:effectLst/>
                        </a:rPr>
                        <a:t> RECEITA TOTAL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212.636.924,23 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 smtClean="0">
                          <a:effectLst/>
                        </a:rPr>
                        <a:t>DESPESAS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 smtClean="0">
                          <a:effectLst/>
                        </a:rPr>
                        <a:t>DESPESAS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>
                      <a:noFill/>
                    </a:lnR>
                    <a:solidFill>
                      <a:schemeClr val="bg1"/>
                    </a:solidFill>
                  </a:tcPr>
                </a:tc>
              </a:tr>
              <a:tr h="4860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 smtClean="0">
                          <a:effectLst/>
                        </a:rPr>
                        <a:t>FIXADAS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u="none" strike="noStrike" dirty="0" smtClean="0">
                          <a:effectLst/>
                        </a:rPr>
                        <a:t>LIQUIDADAS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9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effectLst/>
                        </a:rPr>
                        <a:t>DESPESAS CORRENTES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199.089.950,00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195.848.737,98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5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effectLst/>
                        </a:rPr>
                        <a:t>DESPESA DE CAPITAL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10.790.050,00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12.596.069,67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5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effectLst/>
                        </a:rPr>
                        <a:t>RESERVA DE CONTINGÊNCIA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2.120.000,00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42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 smtClean="0">
                          <a:effectLst/>
                        </a:rPr>
                        <a:t> </a:t>
                      </a:r>
                      <a:r>
                        <a:rPr lang="pt-BR" sz="2200" b="1" u="none" strike="noStrike" dirty="0" smtClean="0">
                          <a:effectLst/>
                        </a:rPr>
                        <a:t>DESPESA TOTAL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212.000.000,00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208.444.807,65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6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05186" y="1867549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8433" y="1336448"/>
            <a:ext cx="7418473" cy="82878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13"/>
              </a:lnSpc>
            </a:pPr>
            <a:endParaRPr dirty="0"/>
          </a:p>
        </p:txBody>
      </p:sp>
      <p:grpSp>
        <p:nvGrpSpPr>
          <p:cNvPr id="11" name="Group 11"/>
          <p:cNvGrpSpPr/>
          <p:nvPr/>
        </p:nvGrpSpPr>
        <p:grpSpPr>
          <a:xfrm>
            <a:off x="13630745" y="-891502"/>
            <a:ext cx="4967219" cy="11216898"/>
            <a:chOff x="0" y="0"/>
            <a:chExt cx="2117230" cy="47810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7230" cy="4781095"/>
            </a:xfrm>
            <a:custGeom>
              <a:avLst/>
              <a:gdLst/>
              <a:ahLst/>
              <a:cxnLst/>
              <a:rect l="l" t="t" r="r" b="b"/>
              <a:pathLst>
                <a:path w="2117230" h="4781095">
                  <a:moveTo>
                    <a:pt x="0" y="0"/>
                  </a:moveTo>
                  <a:lnTo>
                    <a:pt x="2117230" y="0"/>
                  </a:lnTo>
                  <a:lnTo>
                    <a:pt x="2117230" y="4781095"/>
                  </a:lnTo>
                  <a:lnTo>
                    <a:pt x="0" y="4781095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2117230" cy="48763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4774" y="1336448"/>
            <a:ext cx="11534026" cy="64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pt-BR" sz="5000" b="1" dirty="0" smtClean="0">
                <a:solidFill>
                  <a:srgbClr val="000000"/>
                </a:solidFill>
                <a:latin typeface="+mj-lt"/>
                <a:ea typeface="Roboto Slab Bold" panose="020B0604020202020204" charset="0"/>
                <a:cs typeface="Roboto Slab Bold"/>
              </a:rPr>
              <a:t>GESTÃO FISCAL </a:t>
            </a:r>
            <a:endParaRPr lang="pt-BR" sz="5000" b="1" dirty="0">
              <a:solidFill>
                <a:srgbClr val="000000"/>
              </a:solidFill>
              <a:latin typeface="+mj-lt"/>
              <a:ea typeface="Roboto Slab Bold" panose="020B0604020202020204" charset="0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004503" y="2552700"/>
            <a:ext cx="1125429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4000" dirty="0"/>
              <a:t>Resultado Primário – </a:t>
            </a:r>
            <a:r>
              <a:rPr lang="pt-BR" sz="4000" dirty="0" smtClean="0"/>
              <a:t>$ (451.182,83)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/>
              <a:t>Resultado Nominal - $ (1.321.499,62)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/>
              <a:t>Restos a Pagar – quitados $ </a:t>
            </a:r>
            <a:r>
              <a:rPr lang="pt-BR" sz="4000" dirty="0" smtClean="0"/>
              <a:t>8.416.4441,54, </a:t>
            </a:r>
            <a:r>
              <a:rPr lang="pt-BR" sz="4000" dirty="0"/>
              <a:t>cancelados $ </a:t>
            </a:r>
            <a:r>
              <a:rPr lang="pt-BR" sz="4000" dirty="0" smtClean="0"/>
              <a:t>1.177.913,36 </a:t>
            </a:r>
            <a:r>
              <a:rPr lang="pt-BR" sz="4000" dirty="0"/>
              <a:t>– </a:t>
            </a:r>
            <a:r>
              <a:rPr lang="pt-BR" sz="4000" dirty="0" smtClean="0"/>
              <a:t> a pagar $ 92.912,41</a:t>
            </a:r>
            <a:endParaRPr lang="pt-BR" sz="4000" dirty="0"/>
          </a:p>
          <a:p>
            <a:pPr>
              <a:buFont typeface="Wingdings" panose="05000000000000000000" pitchFamily="2" charset="2"/>
              <a:buChar char="ü"/>
            </a:pPr>
            <a:endParaRPr lang="pt-BR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 smtClean="0"/>
              <a:t>Saldo </a:t>
            </a:r>
            <a:r>
              <a:rPr lang="pt-BR" sz="4000" dirty="0"/>
              <a:t>restos a pagar </a:t>
            </a:r>
            <a:r>
              <a:rPr lang="pt-BR" sz="4000" dirty="0" smtClean="0"/>
              <a:t>$ 55.688,37</a:t>
            </a:r>
            <a:endParaRPr lang="pt-BR" sz="4000" dirty="0" smtClean="0"/>
          </a:p>
          <a:p>
            <a:endParaRPr lang="pt-BR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4000" dirty="0"/>
              <a:t>Dívida Consolidada - $ </a:t>
            </a:r>
            <a:r>
              <a:rPr lang="pt-BR" sz="4000" dirty="0" smtClean="0"/>
              <a:t>(24.927.446,60)</a:t>
            </a:r>
            <a:endParaRPr lang="pt-BR" sz="4000" dirty="0"/>
          </a:p>
          <a:p>
            <a:r>
              <a:rPr lang="pt-BR" sz="3600" b="1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6860241"/>
            <a:ext cx="5943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40657" y="1867548"/>
            <a:ext cx="8681313" cy="868131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3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724775" y="1678865"/>
            <a:ext cx="91440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endParaRPr lang="pt-BR" sz="4492" b="1" dirty="0">
              <a:solidFill>
                <a:srgbClr val="000000"/>
              </a:solidFill>
              <a:latin typeface="Roboto Slab Bold"/>
              <a:ea typeface="Roboto Slab Bold"/>
              <a:cs typeface="Roboto Slab Bold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471102" y="2991160"/>
            <a:ext cx="112542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endParaRPr lang="pt-BR" sz="3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13448" y="1379959"/>
            <a:ext cx="738664" cy="824822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3600" dirty="0">
                <a:latin typeface="Rockwell" panose="02060603020205020403" pitchFamily="18" charset="0"/>
              </a:rPr>
              <a:t>DESPESA COM PESSOAL</a:t>
            </a:r>
            <a:endParaRPr lang="pt-B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8000" y="385135"/>
            <a:ext cx="13182599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941"/>
              </a:lnSpc>
              <a:spcBef>
                <a:spcPct val="0"/>
              </a:spcBef>
            </a:pPr>
            <a:r>
              <a:rPr lang="pt-BR" sz="5000" b="1" dirty="0">
                <a:solidFill>
                  <a:srgbClr val="000000"/>
                </a:solidFill>
                <a:latin typeface="+mj-lt"/>
                <a:ea typeface="Roboto Slab Bold" panose="020B0604020202020204" charset="0"/>
                <a:cs typeface="Roboto Slab Bold"/>
              </a:rPr>
              <a:t>ÍNDICES CONSTITUCIONAIS E LEGAIS</a:t>
            </a:r>
            <a:br>
              <a:rPr lang="pt-BR" sz="5000" b="1" dirty="0">
                <a:solidFill>
                  <a:srgbClr val="000000"/>
                </a:solidFill>
                <a:latin typeface="+mj-lt"/>
                <a:ea typeface="Roboto Slab Bold" panose="020B0604020202020204" charset="0"/>
                <a:cs typeface="Roboto Slab Bold"/>
              </a:rPr>
            </a:br>
            <a:endParaRPr lang="pt-BR" sz="5000" b="1" dirty="0">
              <a:solidFill>
                <a:srgbClr val="000000"/>
              </a:solidFill>
              <a:latin typeface="+mj-lt"/>
              <a:ea typeface="Roboto Slab Bold" panose="020B0604020202020204" charset="0"/>
              <a:cs typeface="Roboto Slab Bold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54937"/>
              </p:ext>
            </p:extLst>
          </p:nvPr>
        </p:nvGraphicFramePr>
        <p:xfrm>
          <a:off x="3276600" y="1822266"/>
          <a:ext cx="13513897" cy="1340035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7998022"/>
                <a:gridCol w="3309526"/>
                <a:gridCol w="2206349"/>
              </a:tblGrid>
              <a:tr h="4067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500" b="1" u="none" strike="noStrike" dirty="0">
                          <a:effectLst/>
                        </a:rPr>
                        <a:t>APURAÇÃO DO CUMPRIMENTO DO LIMITE LEGAL 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500" b="1" u="none" strike="noStrike" dirty="0" smtClean="0">
                          <a:effectLst/>
                        </a:rPr>
                        <a:t>VALOR (R$)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500" b="1" u="none" strike="noStrike" dirty="0">
                          <a:effectLst/>
                        </a:rPr>
                        <a:t>%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27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</a:rPr>
                        <a:t>RECEITA CORRENTE  LÍQUIDA (RCL)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</a:rPr>
                        <a:t>200.725.390,31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5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</a:rPr>
                        <a:t>DESPESA TOTAL COM PESSOAL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</a:rPr>
                        <a:t>95.115.620,60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 smtClean="0">
                          <a:effectLst/>
                        </a:rPr>
                        <a:t>47,39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85950411"/>
              </p:ext>
            </p:extLst>
          </p:nvPr>
        </p:nvGraphicFramePr>
        <p:xfrm>
          <a:off x="4610911" y="3298936"/>
          <a:ext cx="11467289" cy="595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3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704</Words>
  <Application>Microsoft Office PowerPoint</Application>
  <PresentationFormat>Personalizar</PresentationFormat>
  <Paragraphs>246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Roboto Slab Bold</vt:lpstr>
      <vt:lpstr>Century Schoolbook</vt:lpstr>
      <vt:lpstr>Rockwell</vt:lpstr>
      <vt:lpstr>Wingdings</vt:lpstr>
      <vt:lpstr>Calibri</vt:lpstr>
      <vt:lpstr>Roboto Slab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brainstorm profissional amarela e preto</dc:title>
  <dc:creator>Usuario</dc:creator>
  <cp:lastModifiedBy>Usuario</cp:lastModifiedBy>
  <cp:revision>29</cp:revision>
  <dcterms:created xsi:type="dcterms:W3CDTF">2006-08-16T00:00:00Z</dcterms:created>
  <dcterms:modified xsi:type="dcterms:W3CDTF">2026-02-19T17:00:06Z</dcterms:modified>
  <dc:identifier>DAG6pKSZybM</dc:identifier>
</cp:coreProperties>
</file>