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Default Extension="png" ContentType="image/png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</p:sldIdLst>
  <p:sldSz cx="7772400" cy="10693400"/>
  <p:notesSz cx="77724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8" Type="http://schemas.openxmlformats.org/officeDocument/2006/relationships/image" Target="../media/image8.png"/><Relationship Id="rId9" Type="http://schemas.openxmlformats.org/officeDocument/2006/relationships/image" Target="../media/image9.png"/><Relationship Id="rId10" Type="http://schemas.openxmlformats.org/officeDocument/2006/relationships/image" Target="../media/image10.png"/><Relationship Id="rId11" Type="http://schemas.openxmlformats.org/officeDocument/2006/relationships/image" Target="../media/image11.png"/><Relationship Id="rId12" Type="http://schemas.openxmlformats.org/officeDocument/2006/relationships/image" Target="../media/image12.png"/><Relationship Id="rId13" Type="http://schemas.openxmlformats.org/officeDocument/2006/relationships/image" Target="../media/image13.png"/><Relationship Id="rId14" Type="http://schemas.openxmlformats.org/officeDocument/2006/relationships/image" Target="../media/image14.png"/><Relationship Id="rId15" Type="http://schemas.openxmlformats.org/officeDocument/2006/relationships/image" Target="../media/image15.png"/><Relationship Id="rId16" Type="http://schemas.openxmlformats.org/officeDocument/2006/relationships/image" Target="../media/image16.png"/><Relationship Id="rId17" Type="http://schemas.openxmlformats.org/officeDocument/2006/relationships/image" Target="../media/image17.png"/><Relationship Id="rId18" Type="http://schemas.openxmlformats.org/officeDocument/2006/relationships/image" Target="../media/image18.png"/><Relationship Id="rId19" Type="http://schemas.openxmlformats.org/officeDocument/2006/relationships/image" Target="../media/image19.png"/><Relationship Id="rId20" Type="http://schemas.openxmlformats.org/officeDocument/2006/relationships/image" Target="../media/image20.png"/><Relationship Id="rId21" Type="http://schemas.openxmlformats.org/officeDocument/2006/relationships/image" Target="../media/image21.png"/><Relationship Id="rId22" Type="http://schemas.openxmlformats.org/officeDocument/2006/relationships/image" Target="../media/image22.png"/><Relationship Id="rId23" Type="http://schemas.openxmlformats.org/officeDocument/2006/relationships/image" Target="../media/image23.png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027301" y="880618"/>
            <a:ext cx="3726815" cy="6788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5">
                <a:latin typeface="Calibri"/>
                <a:cs typeface="Calibri"/>
              </a:rPr>
              <a:t>PREFEITURA DO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MUNICÍPIO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DE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GUARIBA</a:t>
            </a:r>
            <a:r>
              <a:rPr dirty="0" sz="1100" spc="-5">
                <a:latin typeface="Calibri"/>
                <a:cs typeface="Calibri"/>
              </a:rPr>
              <a:t> ESTADO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DE</a:t>
            </a:r>
            <a:r>
              <a:rPr dirty="0" sz="1100" spc="2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SÃO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PAULO</a:t>
            </a:r>
            <a:endParaRPr sz="1100">
              <a:latin typeface="Calibri"/>
              <a:cs typeface="Calibri"/>
            </a:endParaRPr>
          </a:p>
          <a:p>
            <a:pPr marL="1055370" marR="785495" indent="-375285">
              <a:lnSpc>
                <a:spcPct val="98100"/>
              </a:lnSpc>
              <a:spcBef>
                <a:spcPts val="50"/>
              </a:spcBef>
            </a:pPr>
            <a:r>
              <a:rPr dirty="0" sz="1100" b="1">
                <a:latin typeface="Calibri"/>
                <a:cs typeface="Calibri"/>
              </a:rPr>
              <a:t>AV. </a:t>
            </a:r>
            <a:r>
              <a:rPr dirty="0" sz="1100" spc="-5" b="1">
                <a:latin typeface="Calibri"/>
                <a:cs typeface="Calibri"/>
              </a:rPr>
              <a:t>EVARISTO </a:t>
            </a:r>
            <a:r>
              <a:rPr dirty="0" sz="1100" b="1">
                <a:latin typeface="Calibri"/>
                <a:cs typeface="Calibri"/>
              </a:rPr>
              <a:t>VAZ, N° </a:t>
            </a:r>
            <a:r>
              <a:rPr dirty="0" sz="1100" spc="-5" b="1">
                <a:latin typeface="Calibri"/>
                <a:cs typeface="Calibri"/>
              </a:rPr>
              <a:t>1.190 </a:t>
            </a:r>
            <a:r>
              <a:rPr dirty="0" sz="1100" b="1">
                <a:latin typeface="Calibri"/>
                <a:cs typeface="Calibri"/>
              </a:rPr>
              <a:t>– </a:t>
            </a:r>
            <a:r>
              <a:rPr dirty="0" sz="1100" spc="-5" b="1">
                <a:latin typeface="Calibri"/>
                <a:cs typeface="Calibri"/>
              </a:rPr>
              <a:t>CENTRO </a:t>
            </a:r>
            <a:r>
              <a:rPr dirty="0" sz="1100" spc="-235" b="1">
                <a:latin typeface="Calibri"/>
                <a:cs typeface="Calibri"/>
              </a:rPr>
              <a:t> </a:t>
            </a:r>
            <a:r>
              <a:rPr dirty="0" sz="1000" spc="-5" b="1">
                <a:latin typeface="Times New Roman"/>
                <a:cs typeface="Times New Roman"/>
              </a:rPr>
              <a:t>FONE/FAX: (16) </a:t>
            </a:r>
            <a:r>
              <a:rPr dirty="0" sz="1000" b="1">
                <a:latin typeface="Times New Roman"/>
                <a:cs typeface="Times New Roman"/>
              </a:rPr>
              <a:t>3251-9422 </a:t>
            </a:r>
            <a:r>
              <a:rPr dirty="0" sz="1000" spc="5" b="1">
                <a:latin typeface="Times New Roman"/>
                <a:cs typeface="Times New Roman"/>
              </a:rPr>
              <a:t> </a:t>
            </a:r>
            <a:r>
              <a:rPr dirty="0" sz="1100" spc="-10" b="1">
                <a:latin typeface="Times New Roman"/>
                <a:cs typeface="Times New Roman"/>
              </a:rPr>
              <a:t>CNPJ: </a:t>
            </a:r>
            <a:r>
              <a:rPr dirty="0" sz="1100" b="1">
                <a:latin typeface="Times New Roman"/>
                <a:cs typeface="Times New Roman"/>
              </a:rPr>
              <a:t>48.664.304/0001-80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53436" y="3332226"/>
            <a:ext cx="2851150" cy="8788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95580" marR="5080" indent="-182880">
              <a:lnSpc>
                <a:spcPct val="116700"/>
              </a:lnSpc>
              <a:spcBef>
                <a:spcPts val="100"/>
              </a:spcBef>
            </a:pPr>
            <a:r>
              <a:rPr dirty="0" sz="2400" b="1">
                <a:latin typeface="Calibri"/>
                <a:cs typeface="Calibri"/>
              </a:rPr>
              <a:t>RELATÓRIO</a:t>
            </a:r>
            <a:r>
              <a:rPr dirty="0" sz="2400" spc="-60" b="1">
                <a:latin typeface="Calibri"/>
                <a:cs typeface="Calibri"/>
              </a:rPr>
              <a:t> </a:t>
            </a:r>
            <a:r>
              <a:rPr dirty="0" sz="2400" b="1">
                <a:latin typeface="Calibri"/>
                <a:cs typeface="Calibri"/>
              </a:rPr>
              <a:t>ANUAL</a:t>
            </a:r>
            <a:r>
              <a:rPr dirty="0" sz="2400" spc="-65" b="1">
                <a:latin typeface="Calibri"/>
                <a:cs typeface="Calibri"/>
              </a:rPr>
              <a:t> </a:t>
            </a:r>
            <a:r>
              <a:rPr dirty="0" sz="2400" spc="-5" b="1">
                <a:latin typeface="Calibri"/>
                <a:cs typeface="Calibri"/>
              </a:rPr>
              <a:t>DE </a:t>
            </a:r>
            <a:r>
              <a:rPr dirty="0" sz="2400" spc="-525" b="1">
                <a:latin typeface="Calibri"/>
                <a:cs typeface="Calibri"/>
              </a:rPr>
              <a:t> </a:t>
            </a:r>
            <a:r>
              <a:rPr dirty="0" sz="2400" spc="-5" b="1">
                <a:latin typeface="Calibri"/>
                <a:cs typeface="Calibri"/>
              </a:rPr>
              <a:t>ATIVIDADES</a:t>
            </a:r>
            <a:r>
              <a:rPr dirty="0" sz="2400" spc="-15" b="1">
                <a:latin typeface="Calibri"/>
                <a:cs typeface="Calibri"/>
              </a:rPr>
              <a:t> </a:t>
            </a:r>
            <a:r>
              <a:rPr dirty="0" sz="2400" spc="-5" b="1">
                <a:latin typeface="Calibri"/>
                <a:cs typeface="Calibri"/>
              </a:rPr>
              <a:t>DO </a:t>
            </a:r>
            <a:r>
              <a:rPr dirty="0" sz="2400" b="1">
                <a:latin typeface="Calibri"/>
                <a:cs typeface="Calibri"/>
              </a:rPr>
              <a:t>SIC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374897" y="5924753"/>
            <a:ext cx="808355" cy="59880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98120" marR="5080" indent="-186055">
              <a:lnSpc>
                <a:spcPct val="117500"/>
              </a:lnSpc>
              <a:spcBef>
                <a:spcPts val="95"/>
              </a:spcBef>
            </a:pPr>
            <a:r>
              <a:rPr dirty="0" sz="1600" spc="5">
                <a:latin typeface="Calibri"/>
                <a:cs typeface="Calibri"/>
              </a:rPr>
              <a:t>E</a:t>
            </a:r>
            <a:r>
              <a:rPr dirty="0" sz="1600" spc="-5">
                <a:latin typeface="Calibri"/>
                <a:cs typeface="Calibri"/>
              </a:rPr>
              <a:t>x</a:t>
            </a:r>
            <a:r>
              <a:rPr dirty="0" sz="1600" spc="-10">
                <a:latin typeface="Calibri"/>
                <a:cs typeface="Calibri"/>
              </a:rPr>
              <a:t>ercício</a:t>
            </a:r>
            <a:r>
              <a:rPr dirty="0" sz="1600">
                <a:latin typeface="Calibri"/>
                <a:cs typeface="Calibri"/>
              </a:rPr>
              <a:t>:  </a:t>
            </a:r>
            <a:r>
              <a:rPr dirty="0" sz="1600">
                <a:latin typeface="Calibri"/>
                <a:cs typeface="Calibri"/>
              </a:rPr>
              <a:t>2023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112770" y="9068307"/>
            <a:ext cx="1330325" cy="59245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 indent="328930">
              <a:lnSpc>
                <a:spcPct val="116199"/>
              </a:lnSpc>
              <a:spcBef>
                <a:spcPts val="95"/>
              </a:spcBef>
            </a:pPr>
            <a:r>
              <a:rPr dirty="0" sz="1600" spc="-5">
                <a:latin typeface="Calibri"/>
                <a:cs typeface="Calibri"/>
              </a:rPr>
              <a:t>Guariba 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Janeiro</a:t>
            </a:r>
            <a:r>
              <a:rPr dirty="0" sz="1600" spc="-4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de</a:t>
            </a:r>
            <a:r>
              <a:rPr dirty="0" sz="1600" spc="-4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2024</a:t>
            </a:r>
            <a:endParaRPr sz="1600">
              <a:latin typeface="Calibri"/>
              <a:cs typeface="Calibri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11580" y="902334"/>
            <a:ext cx="702944" cy="70865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350514" y="874522"/>
            <a:ext cx="864235" cy="2705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600" spc="5" b="1">
                <a:latin typeface="Calibri"/>
                <a:cs typeface="Calibri"/>
              </a:rPr>
              <a:t>S</a:t>
            </a:r>
            <a:r>
              <a:rPr dirty="0" sz="1600" spc="-15" b="1">
                <a:latin typeface="Calibri"/>
                <a:cs typeface="Calibri"/>
              </a:rPr>
              <a:t>U</a:t>
            </a:r>
            <a:r>
              <a:rPr dirty="0" sz="1600" spc="10" b="1">
                <a:latin typeface="Calibri"/>
                <a:cs typeface="Calibri"/>
              </a:rPr>
              <a:t>M</a:t>
            </a:r>
            <a:r>
              <a:rPr dirty="0" sz="1600" spc="-15" b="1">
                <a:latin typeface="Calibri"/>
                <a:cs typeface="Calibri"/>
              </a:rPr>
              <a:t>Á</a:t>
            </a:r>
            <a:r>
              <a:rPr dirty="0" sz="1600" b="1">
                <a:latin typeface="Calibri"/>
                <a:cs typeface="Calibri"/>
              </a:rPr>
              <a:t>RIO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66596" y="1594230"/>
            <a:ext cx="3366770" cy="11385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51700"/>
              </a:lnSpc>
              <a:spcBef>
                <a:spcPts val="100"/>
              </a:spcBef>
            </a:pPr>
            <a:r>
              <a:rPr dirty="0" sz="1200">
                <a:latin typeface="Calibri"/>
                <a:cs typeface="Calibri"/>
              </a:rPr>
              <a:t>I – </a:t>
            </a:r>
            <a:r>
              <a:rPr dirty="0" sz="1200" spc="-5">
                <a:latin typeface="Calibri"/>
                <a:cs typeface="Calibri"/>
              </a:rPr>
              <a:t>DETALHAMENTO </a:t>
            </a:r>
            <a:r>
              <a:rPr dirty="0" sz="1200">
                <a:latin typeface="Calibri"/>
                <a:cs typeface="Calibri"/>
              </a:rPr>
              <a:t>DAS </a:t>
            </a:r>
            <a:r>
              <a:rPr dirty="0" sz="1200" spc="-5">
                <a:latin typeface="Calibri"/>
                <a:cs typeface="Calibri"/>
              </a:rPr>
              <a:t>MANIFESTAÇÕES </a:t>
            </a:r>
            <a:r>
              <a:rPr dirty="0" sz="1200">
                <a:latin typeface="Calibri"/>
                <a:cs typeface="Calibri"/>
              </a:rPr>
              <a:t>RECEBIDAS </a:t>
            </a:r>
            <a:r>
              <a:rPr dirty="0" sz="1200" spc="-26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II</a:t>
            </a:r>
            <a:r>
              <a:rPr dirty="0" sz="1200" spc="-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–</a:t>
            </a:r>
            <a:r>
              <a:rPr dirty="0" sz="1200" spc="-5">
                <a:latin typeface="Calibri"/>
                <a:cs typeface="Calibri"/>
              </a:rPr>
              <a:t> MOTIVO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DAS</a:t>
            </a:r>
            <a:r>
              <a:rPr dirty="0" sz="1200" spc="-5">
                <a:latin typeface="Calibri"/>
                <a:cs typeface="Calibri"/>
              </a:rPr>
              <a:t> MANIFESTAÇÕES</a:t>
            </a:r>
            <a:endParaRPr sz="1200">
              <a:latin typeface="Calibri"/>
              <a:cs typeface="Calibri"/>
            </a:endParaRPr>
          </a:p>
          <a:p>
            <a:pPr marL="12700" marR="1206500">
              <a:lnSpc>
                <a:spcPct val="151800"/>
              </a:lnSpc>
              <a:spcBef>
                <a:spcPts val="20"/>
              </a:spcBef>
            </a:pPr>
            <a:r>
              <a:rPr dirty="0" sz="1200">
                <a:latin typeface="Calibri"/>
                <a:cs typeface="Calibri"/>
              </a:rPr>
              <a:t>III – </a:t>
            </a:r>
            <a:r>
              <a:rPr dirty="0" sz="1200" spc="-5">
                <a:latin typeface="Calibri"/>
                <a:cs typeface="Calibri"/>
              </a:rPr>
              <a:t>ASSUNTOS </a:t>
            </a:r>
            <a:r>
              <a:rPr dirty="0" sz="1200">
                <a:latin typeface="Calibri"/>
                <a:cs typeface="Calibri"/>
              </a:rPr>
              <a:t>MAIS </a:t>
            </a:r>
            <a:r>
              <a:rPr dirty="0" sz="1200" spc="-10">
                <a:latin typeface="Calibri"/>
                <a:cs typeface="Calibri"/>
              </a:rPr>
              <a:t>FREQUENTES </a:t>
            </a:r>
            <a:r>
              <a:rPr dirty="0" sz="1200" spc="-26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IV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–</a:t>
            </a:r>
            <a:r>
              <a:rPr dirty="0" sz="1200" spc="-5">
                <a:latin typeface="Calibri"/>
                <a:cs typeface="Calibri"/>
              </a:rPr>
              <a:t> CONCLUSÃO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66596" y="880617"/>
            <a:ext cx="5426710" cy="20808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Calibri"/>
                <a:cs typeface="Calibri"/>
              </a:rPr>
              <a:t>I</a:t>
            </a:r>
            <a:r>
              <a:rPr dirty="0" sz="1200" spc="-30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–</a:t>
            </a:r>
            <a:r>
              <a:rPr dirty="0" sz="1200" spc="-10" b="1">
                <a:latin typeface="Calibri"/>
                <a:cs typeface="Calibri"/>
              </a:rPr>
              <a:t> </a:t>
            </a:r>
            <a:r>
              <a:rPr dirty="0" sz="1200" spc="-5" b="1">
                <a:latin typeface="Calibri"/>
                <a:cs typeface="Calibri"/>
              </a:rPr>
              <a:t>DETALHAMENTO</a:t>
            </a:r>
            <a:r>
              <a:rPr dirty="0" sz="1200" spc="-10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DAS</a:t>
            </a:r>
            <a:r>
              <a:rPr dirty="0" sz="1200" spc="-5" b="1">
                <a:latin typeface="Calibri"/>
                <a:cs typeface="Calibri"/>
              </a:rPr>
              <a:t> MANIFESTAÇÕES </a:t>
            </a:r>
            <a:r>
              <a:rPr dirty="0" sz="1200" b="1">
                <a:latin typeface="Calibri"/>
                <a:cs typeface="Calibri"/>
              </a:rPr>
              <a:t>RECEBIDAS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000">
              <a:latin typeface="Calibri"/>
              <a:cs typeface="Calibri"/>
            </a:endParaRPr>
          </a:p>
          <a:p>
            <a:pPr algn="just" marL="12700" marR="5080">
              <a:lnSpc>
                <a:spcPct val="117200"/>
              </a:lnSpc>
              <a:spcBef>
                <a:spcPts val="5"/>
              </a:spcBef>
            </a:pPr>
            <a:r>
              <a:rPr dirty="0" sz="1200" spc="-5">
                <a:latin typeface="Calibri"/>
                <a:cs typeface="Calibri"/>
              </a:rPr>
              <a:t>Durante </a:t>
            </a:r>
            <a:r>
              <a:rPr dirty="0" sz="1200">
                <a:latin typeface="Calibri"/>
                <a:cs typeface="Calibri"/>
              </a:rPr>
              <a:t>o </a:t>
            </a:r>
            <a:r>
              <a:rPr dirty="0" sz="1200" spc="-5">
                <a:latin typeface="Calibri"/>
                <a:cs typeface="Calibri"/>
              </a:rPr>
              <a:t>período de janeiro </a:t>
            </a:r>
            <a:r>
              <a:rPr dirty="0" sz="1200">
                <a:latin typeface="Calibri"/>
                <a:cs typeface="Calibri"/>
              </a:rPr>
              <a:t>a dezembro/2023, </a:t>
            </a:r>
            <a:r>
              <a:rPr dirty="0" sz="1200" spc="-5">
                <a:latin typeface="Calibri"/>
                <a:cs typeface="Calibri"/>
              </a:rPr>
              <a:t>foram protocoladas 14 manifestações 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no</a:t>
            </a:r>
            <a:r>
              <a:rPr dirty="0" sz="1200">
                <a:latin typeface="Calibri"/>
                <a:cs typeface="Calibri"/>
              </a:rPr>
              <a:t> SIC,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sendo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01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destinada</a:t>
            </a:r>
            <a:r>
              <a:rPr dirty="0" sz="1200">
                <a:latin typeface="Calibri"/>
                <a:cs typeface="Calibri"/>
              </a:rPr>
              <a:t> à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Secretaria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de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Planejamento</a:t>
            </a:r>
            <a:r>
              <a:rPr dirty="0" sz="1200">
                <a:latin typeface="Calibri"/>
                <a:cs typeface="Calibri"/>
              </a:rPr>
              <a:t> e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Meio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Ambiente,</a:t>
            </a:r>
            <a:r>
              <a:rPr dirty="0" sz="1200" spc="5">
                <a:latin typeface="Calibri"/>
                <a:cs typeface="Calibri"/>
              </a:rPr>
              <a:t> 01 </a:t>
            </a:r>
            <a:r>
              <a:rPr dirty="0" sz="1200" spc="1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destinada </a:t>
            </a:r>
            <a:r>
              <a:rPr dirty="0" sz="1200">
                <a:latin typeface="Calibri"/>
                <a:cs typeface="Calibri"/>
              </a:rPr>
              <a:t>à </a:t>
            </a:r>
            <a:r>
              <a:rPr dirty="0" sz="1200" spc="-5">
                <a:latin typeface="Calibri"/>
                <a:cs typeface="Calibri"/>
              </a:rPr>
              <a:t>Secretaria de Obras </a:t>
            </a:r>
            <a:r>
              <a:rPr dirty="0" sz="1200">
                <a:latin typeface="Calibri"/>
                <a:cs typeface="Calibri"/>
              </a:rPr>
              <a:t>e </a:t>
            </a:r>
            <a:r>
              <a:rPr dirty="0" sz="1200" spc="-10">
                <a:latin typeface="Calibri"/>
                <a:cs typeface="Calibri"/>
              </a:rPr>
              <a:t>Infraestrutura </a:t>
            </a:r>
            <a:r>
              <a:rPr dirty="0" sz="1200" spc="-5">
                <a:latin typeface="Calibri"/>
                <a:cs typeface="Calibri"/>
              </a:rPr>
              <a:t>Urbana, </a:t>
            </a:r>
            <a:r>
              <a:rPr dirty="0" sz="1200" spc="5">
                <a:latin typeface="Calibri"/>
                <a:cs typeface="Calibri"/>
              </a:rPr>
              <a:t>05 </a:t>
            </a:r>
            <a:r>
              <a:rPr dirty="0" sz="1200" spc="-5">
                <a:latin typeface="Calibri"/>
                <a:cs typeface="Calibri"/>
              </a:rPr>
              <a:t>destinadas </a:t>
            </a:r>
            <a:r>
              <a:rPr dirty="0" sz="1200">
                <a:latin typeface="Calibri"/>
                <a:cs typeface="Calibri"/>
              </a:rPr>
              <a:t>à </a:t>
            </a:r>
            <a:r>
              <a:rPr dirty="0" sz="1200" spc="-5">
                <a:latin typeface="Calibri"/>
                <a:cs typeface="Calibri"/>
              </a:rPr>
              <a:t>Secretaria de 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Administração,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01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destinada</a:t>
            </a:r>
            <a:r>
              <a:rPr dirty="0" sz="1200">
                <a:latin typeface="Calibri"/>
                <a:cs typeface="Calibri"/>
              </a:rPr>
              <a:t> a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Secretaria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de</a:t>
            </a:r>
            <a:r>
              <a:rPr dirty="0" sz="1200">
                <a:latin typeface="Calibri"/>
                <a:cs typeface="Calibri"/>
              </a:rPr>
              <a:t> Saúde,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01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destinada</a:t>
            </a:r>
            <a:r>
              <a:rPr dirty="0" sz="1200">
                <a:latin typeface="Calibri"/>
                <a:cs typeface="Calibri"/>
              </a:rPr>
              <a:t> à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Secretaria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5">
                <a:latin typeface="Calibri"/>
                <a:cs typeface="Calibri"/>
              </a:rPr>
              <a:t>de </a:t>
            </a:r>
            <a:r>
              <a:rPr dirty="0" sz="1200" spc="1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Emprego </a:t>
            </a:r>
            <a:r>
              <a:rPr dirty="0" sz="1200">
                <a:latin typeface="Calibri"/>
                <a:cs typeface="Calibri"/>
              </a:rPr>
              <a:t>e </a:t>
            </a:r>
            <a:r>
              <a:rPr dirty="0" sz="1200" spc="-5">
                <a:latin typeface="Calibri"/>
                <a:cs typeface="Calibri"/>
              </a:rPr>
              <a:t>Relações de</a:t>
            </a:r>
            <a:r>
              <a:rPr dirty="0" sz="1200">
                <a:latin typeface="Calibri"/>
                <a:cs typeface="Calibri"/>
              </a:rPr>
              <a:t> Trabalho, </a:t>
            </a:r>
            <a:r>
              <a:rPr dirty="0" sz="1200" spc="-5">
                <a:latin typeface="Calibri"/>
                <a:cs typeface="Calibri"/>
              </a:rPr>
              <a:t>01 destinada</a:t>
            </a:r>
            <a:r>
              <a:rPr dirty="0" sz="1200">
                <a:latin typeface="Calibri"/>
                <a:cs typeface="Calibri"/>
              </a:rPr>
              <a:t> à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Ouvidoria, </a:t>
            </a:r>
            <a:r>
              <a:rPr dirty="0" sz="1200" spc="5">
                <a:latin typeface="Calibri"/>
                <a:cs typeface="Calibri"/>
              </a:rPr>
              <a:t>01 </a:t>
            </a:r>
            <a:r>
              <a:rPr dirty="0" sz="1200" spc="-5">
                <a:latin typeface="Calibri"/>
                <a:cs typeface="Calibri"/>
              </a:rPr>
              <a:t>destinada</a:t>
            </a:r>
            <a:r>
              <a:rPr dirty="0" sz="1200" spc="26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à Secretaria </a:t>
            </a:r>
            <a:r>
              <a:rPr dirty="0" sz="1200" spc="-26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de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Segurança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5">
                <a:latin typeface="Calibri"/>
                <a:cs typeface="Calibri"/>
              </a:rPr>
              <a:t>do</a:t>
            </a:r>
            <a:r>
              <a:rPr dirty="0" sz="1200" spc="1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Trabalho,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01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destinada</a:t>
            </a:r>
            <a:r>
              <a:rPr dirty="0" sz="1200">
                <a:latin typeface="Calibri"/>
                <a:cs typeface="Calibri"/>
              </a:rPr>
              <a:t> à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Finanças,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5">
                <a:latin typeface="Calibri"/>
                <a:cs typeface="Calibri"/>
              </a:rPr>
              <a:t>01</a:t>
            </a:r>
            <a:r>
              <a:rPr dirty="0" sz="1200" spc="1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destinada</a:t>
            </a:r>
            <a:r>
              <a:rPr dirty="0" sz="1200">
                <a:latin typeface="Calibri"/>
                <a:cs typeface="Calibri"/>
              </a:rPr>
              <a:t> à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Secretaria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5">
                <a:latin typeface="Calibri"/>
                <a:cs typeface="Calibri"/>
              </a:rPr>
              <a:t>de </a:t>
            </a:r>
            <a:r>
              <a:rPr dirty="0" sz="1200" spc="1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Educação </a:t>
            </a:r>
            <a:r>
              <a:rPr dirty="0" sz="1200">
                <a:latin typeface="Calibri"/>
                <a:cs typeface="Calibri"/>
              </a:rPr>
              <a:t>e </a:t>
            </a:r>
            <a:r>
              <a:rPr dirty="0" sz="1200" spc="5">
                <a:latin typeface="Calibri"/>
                <a:cs typeface="Calibri"/>
              </a:rPr>
              <a:t>01 </a:t>
            </a:r>
            <a:r>
              <a:rPr dirty="0" sz="1200" spc="-5">
                <a:latin typeface="Calibri"/>
                <a:cs typeface="Calibri"/>
              </a:rPr>
              <a:t>destinada </a:t>
            </a:r>
            <a:r>
              <a:rPr dirty="0" sz="1200">
                <a:latin typeface="Calibri"/>
                <a:cs typeface="Calibri"/>
              </a:rPr>
              <a:t>à </a:t>
            </a:r>
            <a:r>
              <a:rPr dirty="0" sz="1200" spc="-5">
                <a:latin typeface="Calibri"/>
                <a:cs typeface="Calibri"/>
              </a:rPr>
              <a:t>Secretaria de Desenvolvimento Social, cujas respostas de 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todas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foram</a:t>
            </a:r>
            <a:r>
              <a:rPr dirty="0" sz="1200" spc="1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providenciadas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buscando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observar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o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cumprimento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 spc="5">
                <a:latin typeface="Calibri"/>
                <a:cs typeface="Calibri"/>
              </a:rPr>
              <a:t>do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prazo.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2878137" y="3431349"/>
            <a:ext cx="1500505" cy="2335530"/>
            <a:chOff x="2878137" y="3431349"/>
            <a:chExt cx="1500505" cy="2335530"/>
          </a:xfrm>
        </p:grpSpPr>
        <p:sp>
          <p:nvSpPr>
            <p:cNvPr id="4" name="object 4"/>
            <p:cNvSpPr/>
            <p:nvPr/>
          </p:nvSpPr>
          <p:spPr>
            <a:xfrm>
              <a:off x="3407663" y="3436111"/>
              <a:ext cx="481965" cy="2285365"/>
            </a:xfrm>
            <a:custGeom>
              <a:avLst/>
              <a:gdLst/>
              <a:ahLst/>
              <a:cxnLst/>
              <a:rect l="l" t="t" r="r" b="b"/>
              <a:pathLst>
                <a:path w="481964" h="2285365">
                  <a:moveTo>
                    <a:pt x="0" y="0"/>
                  </a:moveTo>
                  <a:lnTo>
                    <a:pt x="0" y="2285365"/>
                  </a:lnTo>
                </a:path>
                <a:path w="481964" h="2285365">
                  <a:moveTo>
                    <a:pt x="481584" y="0"/>
                  </a:moveTo>
                  <a:lnTo>
                    <a:pt x="481584" y="2285365"/>
                  </a:lnTo>
                </a:path>
              </a:pathLst>
            </a:custGeom>
            <a:ln w="9525">
              <a:solidFill>
                <a:srgbClr val="858585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923032" y="5538216"/>
              <a:ext cx="1253490" cy="180594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923032" y="5323160"/>
              <a:ext cx="270902" cy="153504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923032" y="5094560"/>
              <a:ext cx="270902" cy="153504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923032" y="4865960"/>
              <a:ext cx="270902" cy="153504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923032" y="4637360"/>
              <a:ext cx="270902" cy="153504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923032" y="4408760"/>
              <a:ext cx="270902" cy="153504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923032" y="4180160"/>
              <a:ext cx="270902" cy="153504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923032" y="3951560"/>
              <a:ext cx="270902" cy="153504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923032" y="3722960"/>
              <a:ext cx="270902" cy="153504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923032" y="3494360"/>
              <a:ext cx="270902" cy="153504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923032" y="5553455"/>
              <a:ext cx="1214628" cy="105155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923032" y="5324855"/>
              <a:ext cx="248412" cy="105155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923032" y="5096255"/>
              <a:ext cx="248412" cy="105155"/>
            </a:xfrm>
            <a:prstGeom prst="rect">
              <a:avLst/>
            </a:prstGeom>
          </p:spPr>
        </p:pic>
        <p:pic>
          <p:nvPicPr>
            <p:cNvPr id="18" name="object 18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923032" y="4867655"/>
              <a:ext cx="248412" cy="105155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923032" y="4639055"/>
              <a:ext cx="248412" cy="105155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2923032" y="4410455"/>
              <a:ext cx="248412" cy="105155"/>
            </a:xfrm>
            <a:prstGeom prst="rect">
              <a:avLst/>
            </a:prstGeom>
          </p:spPr>
        </p:pic>
        <p:pic>
          <p:nvPicPr>
            <p:cNvPr id="21" name="object 21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2923032" y="4181855"/>
              <a:ext cx="248412" cy="105155"/>
            </a:xfrm>
            <a:prstGeom prst="rect">
              <a:avLst/>
            </a:prstGeom>
          </p:spPr>
        </p:pic>
        <p:pic>
          <p:nvPicPr>
            <p:cNvPr id="22" name="object 22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2923032" y="3953255"/>
              <a:ext cx="248412" cy="105155"/>
            </a:xfrm>
            <a:prstGeom prst="rect">
              <a:avLst/>
            </a:prstGeom>
          </p:spPr>
        </p:pic>
        <p:pic>
          <p:nvPicPr>
            <p:cNvPr id="23" name="object 23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2923032" y="3724655"/>
              <a:ext cx="248412" cy="105155"/>
            </a:xfrm>
            <a:prstGeom prst="rect">
              <a:avLst/>
            </a:prstGeom>
          </p:spPr>
        </p:pic>
        <p:pic>
          <p:nvPicPr>
            <p:cNvPr id="24" name="object 24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2923032" y="3496055"/>
              <a:ext cx="248412" cy="105155"/>
            </a:xfrm>
            <a:prstGeom prst="rect">
              <a:avLst/>
            </a:prstGeom>
          </p:spPr>
        </p:pic>
        <p:sp>
          <p:nvSpPr>
            <p:cNvPr id="25" name="object 25"/>
            <p:cNvSpPr/>
            <p:nvPr/>
          </p:nvSpPr>
          <p:spPr>
            <a:xfrm>
              <a:off x="2882900" y="3436111"/>
              <a:ext cx="1490980" cy="2326005"/>
            </a:xfrm>
            <a:custGeom>
              <a:avLst/>
              <a:gdLst/>
              <a:ahLst/>
              <a:cxnLst/>
              <a:rect l="l" t="t" r="r" b="b"/>
              <a:pathLst>
                <a:path w="1490979" h="2326004">
                  <a:moveTo>
                    <a:pt x="1490726" y="0"/>
                  </a:moveTo>
                  <a:lnTo>
                    <a:pt x="1490726" y="2285365"/>
                  </a:lnTo>
                </a:path>
                <a:path w="1490979" h="2326004">
                  <a:moveTo>
                    <a:pt x="40258" y="2285365"/>
                  </a:moveTo>
                  <a:lnTo>
                    <a:pt x="1490726" y="2285365"/>
                  </a:lnTo>
                </a:path>
                <a:path w="1490979" h="2326004">
                  <a:moveTo>
                    <a:pt x="40258" y="2285365"/>
                  </a:moveTo>
                  <a:lnTo>
                    <a:pt x="40258" y="2325624"/>
                  </a:lnTo>
                </a:path>
                <a:path w="1490979" h="2326004">
                  <a:moveTo>
                    <a:pt x="524763" y="2285365"/>
                  </a:moveTo>
                  <a:lnTo>
                    <a:pt x="524763" y="2325624"/>
                  </a:lnTo>
                </a:path>
                <a:path w="1490979" h="2326004">
                  <a:moveTo>
                    <a:pt x="1006348" y="2285365"/>
                  </a:moveTo>
                  <a:lnTo>
                    <a:pt x="1006348" y="2325624"/>
                  </a:lnTo>
                </a:path>
                <a:path w="1490979" h="2326004">
                  <a:moveTo>
                    <a:pt x="1490726" y="2285365"/>
                  </a:moveTo>
                  <a:lnTo>
                    <a:pt x="1490726" y="2325624"/>
                  </a:lnTo>
                </a:path>
                <a:path w="1490979" h="2326004">
                  <a:moveTo>
                    <a:pt x="40258" y="2285365"/>
                  </a:moveTo>
                  <a:lnTo>
                    <a:pt x="40258" y="0"/>
                  </a:lnTo>
                </a:path>
                <a:path w="1490979" h="2326004">
                  <a:moveTo>
                    <a:pt x="0" y="2285365"/>
                  </a:moveTo>
                  <a:lnTo>
                    <a:pt x="40258" y="2285365"/>
                  </a:lnTo>
                </a:path>
                <a:path w="1490979" h="2326004">
                  <a:moveTo>
                    <a:pt x="0" y="2056384"/>
                  </a:moveTo>
                  <a:lnTo>
                    <a:pt x="40258" y="2056384"/>
                  </a:lnTo>
                </a:path>
                <a:path w="1490979" h="2326004">
                  <a:moveTo>
                    <a:pt x="0" y="1827784"/>
                  </a:moveTo>
                  <a:lnTo>
                    <a:pt x="40258" y="1827784"/>
                  </a:lnTo>
                </a:path>
                <a:path w="1490979" h="2326004">
                  <a:moveTo>
                    <a:pt x="0" y="1599184"/>
                  </a:moveTo>
                  <a:lnTo>
                    <a:pt x="40258" y="1599184"/>
                  </a:lnTo>
                </a:path>
                <a:path w="1490979" h="2326004">
                  <a:moveTo>
                    <a:pt x="0" y="1370584"/>
                  </a:moveTo>
                  <a:lnTo>
                    <a:pt x="40258" y="1370584"/>
                  </a:lnTo>
                </a:path>
                <a:path w="1490979" h="2326004">
                  <a:moveTo>
                    <a:pt x="0" y="1141984"/>
                  </a:moveTo>
                  <a:lnTo>
                    <a:pt x="40258" y="1141984"/>
                  </a:lnTo>
                </a:path>
                <a:path w="1490979" h="2326004">
                  <a:moveTo>
                    <a:pt x="0" y="913384"/>
                  </a:moveTo>
                  <a:lnTo>
                    <a:pt x="40258" y="913384"/>
                  </a:lnTo>
                </a:path>
                <a:path w="1490979" h="2326004">
                  <a:moveTo>
                    <a:pt x="0" y="684783"/>
                  </a:moveTo>
                  <a:lnTo>
                    <a:pt x="40258" y="684783"/>
                  </a:lnTo>
                </a:path>
                <a:path w="1490979" h="2326004">
                  <a:moveTo>
                    <a:pt x="0" y="456183"/>
                  </a:moveTo>
                  <a:lnTo>
                    <a:pt x="40258" y="456183"/>
                  </a:lnTo>
                </a:path>
                <a:path w="1490979" h="2326004">
                  <a:moveTo>
                    <a:pt x="0" y="227583"/>
                  </a:moveTo>
                  <a:lnTo>
                    <a:pt x="40258" y="227583"/>
                  </a:lnTo>
                </a:path>
                <a:path w="1490979" h="2326004">
                  <a:moveTo>
                    <a:pt x="0" y="0"/>
                  </a:moveTo>
                  <a:lnTo>
                    <a:pt x="40258" y="0"/>
                  </a:lnTo>
                </a:path>
              </a:pathLst>
            </a:custGeom>
            <a:ln w="9525">
              <a:solidFill>
                <a:srgbClr val="858585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6" name="object 26"/>
          <p:cNvSpPr txBox="1"/>
          <p:nvPr/>
        </p:nvSpPr>
        <p:spPr>
          <a:xfrm>
            <a:off x="2879217" y="5784850"/>
            <a:ext cx="90805" cy="1790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00">
                <a:latin typeface="Calibri"/>
                <a:cs typeface="Calibri"/>
              </a:rPr>
              <a:t>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362959" y="5784850"/>
            <a:ext cx="90805" cy="1790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00">
                <a:latin typeface="Calibri"/>
                <a:cs typeface="Calibri"/>
              </a:rPr>
              <a:t>2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846703" y="5784850"/>
            <a:ext cx="90805" cy="1790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00">
                <a:latin typeface="Calibri"/>
                <a:cs typeface="Calibri"/>
              </a:rPr>
              <a:t>4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330446" y="5784850"/>
            <a:ext cx="90805" cy="1790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00">
                <a:latin typeface="Calibri"/>
                <a:cs typeface="Calibri"/>
              </a:rPr>
              <a:t>6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564639" y="3373129"/>
            <a:ext cx="1256665" cy="23114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r" marL="795655" marR="6350" indent="-45720">
              <a:lnSpc>
                <a:spcPct val="150000"/>
              </a:lnSpc>
              <a:spcBef>
                <a:spcPts val="95"/>
              </a:spcBef>
            </a:pPr>
            <a:r>
              <a:rPr dirty="0" sz="1000" spc="-10">
                <a:latin typeface="Calibri"/>
                <a:cs typeface="Calibri"/>
              </a:rPr>
              <a:t>E</a:t>
            </a:r>
            <a:r>
              <a:rPr dirty="0" sz="1000">
                <a:latin typeface="Calibri"/>
                <a:cs typeface="Calibri"/>
              </a:rPr>
              <a:t>d</a:t>
            </a:r>
            <a:r>
              <a:rPr dirty="0" sz="1000" spc="-5">
                <a:latin typeface="Calibri"/>
                <a:cs typeface="Calibri"/>
              </a:rPr>
              <a:t>u</a:t>
            </a:r>
            <a:r>
              <a:rPr dirty="0" sz="1000">
                <a:latin typeface="Calibri"/>
                <a:cs typeface="Calibri"/>
              </a:rPr>
              <a:t>c</a:t>
            </a:r>
            <a:r>
              <a:rPr dirty="0" sz="1000">
                <a:latin typeface="Calibri"/>
                <a:cs typeface="Calibri"/>
              </a:rPr>
              <a:t>a</a:t>
            </a:r>
            <a:r>
              <a:rPr dirty="0" sz="1000" spc="-20">
                <a:latin typeface="Calibri"/>
                <a:cs typeface="Calibri"/>
              </a:rPr>
              <a:t>ç</a:t>
            </a:r>
            <a:r>
              <a:rPr dirty="0" sz="1000">
                <a:latin typeface="Calibri"/>
                <a:cs typeface="Calibri"/>
              </a:rPr>
              <a:t>ã</a:t>
            </a:r>
            <a:r>
              <a:rPr dirty="0" sz="1000">
                <a:latin typeface="Calibri"/>
                <a:cs typeface="Calibri"/>
              </a:rPr>
              <a:t>o  </a:t>
            </a:r>
            <a:r>
              <a:rPr dirty="0" sz="1000" spc="-10">
                <a:latin typeface="Calibri"/>
                <a:cs typeface="Calibri"/>
              </a:rPr>
              <a:t>F</a:t>
            </a:r>
            <a:r>
              <a:rPr dirty="0" sz="1000" spc="5">
                <a:latin typeface="Calibri"/>
                <a:cs typeface="Calibri"/>
              </a:rPr>
              <a:t>i</a:t>
            </a:r>
            <a:r>
              <a:rPr dirty="0" sz="1000">
                <a:latin typeface="Calibri"/>
                <a:cs typeface="Calibri"/>
              </a:rPr>
              <a:t>n</a:t>
            </a:r>
            <a:r>
              <a:rPr dirty="0" sz="1000" spc="-5">
                <a:latin typeface="Calibri"/>
                <a:cs typeface="Calibri"/>
              </a:rPr>
              <a:t>a</a:t>
            </a:r>
            <a:r>
              <a:rPr dirty="0" sz="1000" spc="-25">
                <a:latin typeface="Calibri"/>
                <a:cs typeface="Calibri"/>
              </a:rPr>
              <a:t>n</a:t>
            </a:r>
            <a:r>
              <a:rPr dirty="0" sz="1000">
                <a:latin typeface="Calibri"/>
                <a:cs typeface="Calibri"/>
              </a:rPr>
              <a:t>ç</a:t>
            </a:r>
            <a:r>
              <a:rPr dirty="0" sz="1000">
                <a:latin typeface="Calibri"/>
                <a:cs typeface="Calibri"/>
              </a:rPr>
              <a:t>a</a:t>
            </a:r>
            <a:r>
              <a:rPr dirty="0" sz="1000">
                <a:latin typeface="Calibri"/>
                <a:cs typeface="Calibri"/>
              </a:rPr>
              <a:t>s</a:t>
            </a:r>
            <a:endParaRPr sz="1000">
              <a:latin typeface="Calibri"/>
              <a:cs typeface="Calibri"/>
            </a:endParaRPr>
          </a:p>
          <a:p>
            <a:pPr algn="r" marL="12700" marR="5080" indent="45720">
              <a:lnSpc>
                <a:spcPct val="150000"/>
              </a:lnSpc>
            </a:pPr>
            <a:r>
              <a:rPr dirty="0" sz="1000" spc="-5">
                <a:latin typeface="Calibri"/>
                <a:cs typeface="Calibri"/>
              </a:rPr>
              <a:t>Segurança </a:t>
            </a:r>
            <a:r>
              <a:rPr dirty="0" sz="1000">
                <a:latin typeface="Calibri"/>
                <a:cs typeface="Calibri"/>
              </a:rPr>
              <a:t>do </a:t>
            </a:r>
            <a:r>
              <a:rPr dirty="0" sz="1000" spc="-5">
                <a:latin typeface="Calibri"/>
                <a:cs typeface="Calibri"/>
              </a:rPr>
              <a:t>Trabalho </a:t>
            </a:r>
            <a:r>
              <a:rPr dirty="0" sz="1000" spc="-21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D</a:t>
            </a:r>
            <a:r>
              <a:rPr dirty="0" sz="1000" spc="-20">
                <a:latin typeface="Calibri"/>
                <a:cs typeface="Calibri"/>
              </a:rPr>
              <a:t>e</a:t>
            </a:r>
            <a:r>
              <a:rPr dirty="0" sz="1000" spc="10">
                <a:latin typeface="Calibri"/>
                <a:cs typeface="Calibri"/>
              </a:rPr>
              <a:t>s</a:t>
            </a:r>
            <a:r>
              <a:rPr dirty="0" sz="1000" spc="-20">
                <a:latin typeface="Calibri"/>
                <a:cs typeface="Calibri"/>
              </a:rPr>
              <a:t>e</a:t>
            </a:r>
            <a:r>
              <a:rPr dirty="0" sz="1000">
                <a:latin typeface="Calibri"/>
                <a:cs typeface="Calibri"/>
              </a:rPr>
              <a:t>nvo</a:t>
            </a:r>
            <a:r>
              <a:rPr dirty="0" sz="1000" spc="5">
                <a:latin typeface="Calibri"/>
                <a:cs typeface="Calibri"/>
              </a:rPr>
              <a:t>l</a:t>
            </a:r>
            <a:r>
              <a:rPr dirty="0" sz="1000" spc="-25">
                <a:latin typeface="Calibri"/>
                <a:cs typeface="Calibri"/>
              </a:rPr>
              <a:t>v</a:t>
            </a:r>
            <a:r>
              <a:rPr dirty="0" sz="1000" spc="5">
                <a:latin typeface="Calibri"/>
                <a:cs typeface="Calibri"/>
              </a:rPr>
              <a:t>i</a:t>
            </a:r>
            <a:r>
              <a:rPr dirty="0" sz="1000" spc="-10">
                <a:latin typeface="Calibri"/>
                <a:cs typeface="Calibri"/>
              </a:rPr>
              <a:t>m</a:t>
            </a:r>
            <a:r>
              <a:rPr dirty="0" sz="1000" spc="5">
                <a:latin typeface="Calibri"/>
                <a:cs typeface="Calibri"/>
              </a:rPr>
              <a:t>en</a:t>
            </a:r>
            <a:r>
              <a:rPr dirty="0" sz="1000" spc="-5">
                <a:latin typeface="Calibri"/>
                <a:cs typeface="Calibri"/>
              </a:rPr>
              <a:t>t</a:t>
            </a:r>
            <a:r>
              <a:rPr dirty="0" sz="1000" spc="5">
                <a:latin typeface="Calibri"/>
                <a:cs typeface="Calibri"/>
              </a:rPr>
              <a:t>o</a:t>
            </a:r>
            <a:r>
              <a:rPr dirty="0" sz="1000" spc="-15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S</a:t>
            </a:r>
            <a:r>
              <a:rPr dirty="0" sz="1000">
                <a:latin typeface="Calibri"/>
                <a:cs typeface="Calibri"/>
              </a:rPr>
              <a:t>o</a:t>
            </a:r>
            <a:r>
              <a:rPr dirty="0" sz="1000">
                <a:latin typeface="Calibri"/>
                <a:cs typeface="Calibri"/>
              </a:rPr>
              <a:t>c</a:t>
            </a:r>
            <a:r>
              <a:rPr dirty="0" sz="1000" spc="5">
                <a:latin typeface="Calibri"/>
                <a:cs typeface="Calibri"/>
              </a:rPr>
              <a:t>i</a:t>
            </a:r>
            <a:r>
              <a:rPr dirty="0" sz="1000">
                <a:latin typeface="Calibri"/>
                <a:cs typeface="Calibri"/>
              </a:rPr>
              <a:t>a</a:t>
            </a:r>
            <a:r>
              <a:rPr dirty="0" sz="1000">
                <a:latin typeface="Calibri"/>
                <a:cs typeface="Calibri"/>
              </a:rPr>
              <a:t>l</a:t>
            </a:r>
            <a:endParaRPr sz="1000">
              <a:latin typeface="Calibri"/>
              <a:cs typeface="Calibri"/>
            </a:endParaRPr>
          </a:p>
          <a:p>
            <a:pPr algn="r" marR="5715">
              <a:lnSpc>
                <a:spcPct val="100000"/>
              </a:lnSpc>
              <a:spcBef>
                <a:spcPts val="600"/>
              </a:spcBef>
            </a:pPr>
            <a:r>
              <a:rPr dirty="0" sz="1000" spc="-5">
                <a:latin typeface="Calibri"/>
                <a:cs typeface="Calibri"/>
              </a:rPr>
              <a:t>Ouvidoria</a:t>
            </a:r>
            <a:endParaRPr sz="1000">
              <a:latin typeface="Calibri"/>
              <a:cs typeface="Calibri"/>
            </a:endParaRPr>
          </a:p>
          <a:p>
            <a:pPr algn="r" marR="5080">
              <a:lnSpc>
                <a:spcPct val="100000"/>
              </a:lnSpc>
              <a:spcBef>
                <a:spcPts val="600"/>
              </a:spcBef>
            </a:pPr>
            <a:r>
              <a:rPr dirty="0" sz="1000">
                <a:latin typeface="Calibri"/>
                <a:cs typeface="Calibri"/>
              </a:rPr>
              <a:t>PAT</a:t>
            </a:r>
            <a:endParaRPr sz="1000">
              <a:latin typeface="Calibri"/>
              <a:cs typeface="Calibri"/>
            </a:endParaRPr>
          </a:p>
          <a:p>
            <a:pPr algn="r" marL="392430" marR="5080" indent="45720">
              <a:lnSpc>
                <a:spcPct val="150000"/>
              </a:lnSpc>
            </a:pPr>
            <a:r>
              <a:rPr dirty="0" sz="1000" spc="5">
                <a:latin typeface="Calibri"/>
                <a:cs typeface="Calibri"/>
              </a:rPr>
              <a:t>M</a:t>
            </a:r>
            <a:r>
              <a:rPr dirty="0" sz="1000" spc="-20">
                <a:latin typeface="Calibri"/>
                <a:cs typeface="Calibri"/>
              </a:rPr>
              <a:t>e</a:t>
            </a:r>
            <a:r>
              <a:rPr dirty="0" sz="1000" spc="5">
                <a:latin typeface="Calibri"/>
                <a:cs typeface="Calibri"/>
              </a:rPr>
              <a:t>i</a:t>
            </a:r>
            <a:r>
              <a:rPr dirty="0" sz="1000" spc="5">
                <a:latin typeface="Calibri"/>
                <a:cs typeface="Calibri"/>
              </a:rPr>
              <a:t>o</a:t>
            </a:r>
            <a:r>
              <a:rPr dirty="0" sz="1000" spc="-1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A</a:t>
            </a:r>
            <a:r>
              <a:rPr dirty="0" sz="1000" spc="10">
                <a:latin typeface="Calibri"/>
                <a:cs typeface="Calibri"/>
              </a:rPr>
              <a:t>m</a:t>
            </a:r>
            <a:r>
              <a:rPr dirty="0" sz="1000">
                <a:latin typeface="Calibri"/>
                <a:cs typeface="Calibri"/>
              </a:rPr>
              <a:t>b</a:t>
            </a:r>
            <a:r>
              <a:rPr dirty="0" sz="1000" spc="-20">
                <a:latin typeface="Calibri"/>
                <a:cs typeface="Calibri"/>
              </a:rPr>
              <a:t>i</a:t>
            </a:r>
            <a:r>
              <a:rPr dirty="0" sz="1000" spc="5">
                <a:latin typeface="Calibri"/>
                <a:cs typeface="Calibri"/>
              </a:rPr>
              <a:t>en</a:t>
            </a:r>
            <a:r>
              <a:rPr dirty="0" sz="1000" spc="-5">
                <a:latin typeface="Calibri"/>
                <a:cs typeface="Calibri"/>
              </a:rPr>
              <a:t>t</a:t>
            </a:r>
            <a:r>
              <a:rPr dirty="0" sz="1000">
                <a:latin typeface="Calibri"/>
                <a:cs typeface="Calibri"/>
              </a:rPr>
              <a:t>e  </a:t>
            </a:r>
            <a:r>
              <a:rPr dirty="0" sz="1000" spc="-5">
                <a:latin typeface="Calibri"/>
                <a:cs typeface="Calibri"/>
              </a:rPr>
              <a:t>Obras</a:t>
            </a:r>
            <a:r>
              <a:rPr dirty="0" sz="1000" spc="-30">
                <a:latin typeface="Calibri"/>
                <a:cs typeface="Calibri"/>
              </a:rPr>
              <a:t> </a:t>
            </a:r>
            <a:r>
              <a:rPr dirty="0" sz="1000" spc="5">
                <a:latin typeface="Calibri"/>
                <a:cs typeface="Calibri"/>
              </a:rPr>
              <a:t>e</a:t>
            </a:r>
            <a:r>
              <a:rPr dirty="0" sz="1000" spc="-4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Serviços</a:t>
            </a:r>
            <a:endParaRPr sz="1000">
              <a:latin typeface="Calibri"/>
              <a:cs typeface="Calibri"/>
            </a:endParaRPr>
          </a:p>
          <a:p>
            <a:pPr algn="r" marL="466725" marR="5715" indent="458470">
              <a:lnSpc>
                <a:spcPct val="150000"/>
              </a:lnSpc>
            </a:pPr>
            <a:r>
              <a:rPr dirty="0" sz="1000" spc="-10">
                <a:latin typeface="Calibri"/>
                <a:cs typeface="Calibri"/>
              </a:rPr>
              <a:t>S</a:t>
            </a:r>
            <a:r>
              <a:rPr dirty="0" sz="1000">
                <a:latin typeface="Calibri"/>
                <a:cs typeface="Calibri"/>
              </a:rPr>
              <a:t>aú</a:t>
            </a:r>
            <a:r>
              <a:rPr dirty="0" sz="1000" spc="-5">
                <a:latin typeface="Calibri"/>
                <a:cs typeface="Calibri"/>
              </a:rPr>
              <a:t>d</a:t>
            </a:r>
            <a:r>
              <a:rPr dirty="0" sz="1000">
                <a:latin typeface="Calibri"/>
                <a:cs typeface="Calibri"/>
              </a:rPr>
              <a:t>e  </a:t>
            </a:r>
            <a:r>
              <a:rPr dirty="0" sz="1000" spc="-5">
                <a:latin typeface="Calibri"/>
                <a:cs typeface="Calibri"/>
              </a:rPr>
              <a:t>Administração</a:t>
            </a:r>
            <a:endParaRPr sz="1000">
              <a:latin typeface="Calibri"/>
              <a:cs typeface="Calibri"/>
            </a:endParaRPr>
          </a:p>
        </p:txBody>
      </p:sp>
      <p:grpSp>
        <p:nvGrpSpPr>
          <p:cNvPr id="31" name="object 31"/>
          <p:cNvGrpSpPr/>
          <p:nvPr/>
        </p:nvGrpSpPr>
        <p:grpSpPr>
          <a:xfrm>
            <a:off x="4607136" y="3598343"/>
            <a:ext cx="74930" cy="2141220"/>
            <a:chOff x="4607136" y="3598343"/>
            <a:chExt cx="74930" cy="2141220"/>
          </a:xfrm>
        </p:grpSpPr>
        <p:pic>
          <p:nvPicPr>
            <p:cNvPr id="32" name="object 32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4607136" y="3598343"/>
              <a:ext cx="74506" cy="71269"/>
            </a:xfrm>
            <a:prstGeom prst="rect">
              <a:avLst/>
            </a:prstGeom>
          </p:spPr>
        </p:pic>
        <p:pic>
          <p:nvPicPr>
            <p:cNvPr id="33" name="object 33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4607136" y="3826848"/>
              <a:ext cx="74506" cy="74506"/>
            </a:xfrm>
            <a:prstGeom prst="rect">
              <a:avLst/>
            </a:prstGeom>
          </p:spPr>
        </p:pic>
        <p:pic>
          <p:nvPicPr>
            <p:cNvPr id="34" name="object 34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4607136" y="4055448"/>
              <a:ext cx="74506" cy="74506"/>
            </a:xfrm>
            <a:prstGeom prst="rect">
              <a:avLst/>
            </a:prstGeom>
          </p:spPr>
        </p:pic>
        <p:pic>
          <p:nvPicPr>
            <p:cNvPr id="35" name="object 35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4607136" y="4287191"/>
              <a:ext cx="74506" cy="71269"/>
            </a:xfrm>
            <a:prstGeom prst="rect">
              <a:avLst/>
            </a:prstGeom>
          </p:spPr>
        </p:pic>
        <p:pic>
          <p:nvPicPr>
            <p:cNvPr id="36" name="object 36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4607136" y="4515696"/>
              <a:ext cx="74506" cy="74506"/>
            </a:xfrm>
            <a:prstGeom prst="rect">
              <a:avLst/>
            </a:prstGeom>
          </p:spPr>
        </p:pic>
        <p:pic>
          <p:nvPicPr>
            <p:cNvPr id="37" name="object 37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4607136" y="4744296"/>
              <a:ext cx="74506" cy="74506"/>
            </a:xfrm>
            <a:prstGeom prst="rect">
              <a:avLst/>
            </a:prstGeom>
          </p:spPr>
        </p:pic>
        <p:pic>
          <p:nvPicPr>
            <p:cNvPr id="38" name="object 38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4607136" y="4976039"/>
              <a:ext cx="74506" cy="71269"/>
            </a:xfrm>
            <a:prstGeom prst="rect">
              <a:avLst/>
            </a:prstGeom>
          </p:spPr>
        </p:pic>
        <p:pic>
          <p:nvPicPr>
            <p:cNvPr id="39" name="object 39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4607136" y="5204544"/>
              <a:ext cx="74506" cy="74506"/>
            </a:xfrm>
            <a:prstGeom prst="rect">
              <a:avLst/>
            </a:prstGeom>
          </p:spPr>
        </p:pic>
        <p:pic>
          <p:nvPicPr>
            <p:cNvPr id="40" name="object 40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4607136" y="5433144"/>
              <a:ext cx="74506" cy="74506"/>
            </a:xfrm>
            <a:prstGeom prst="rect">
              <a:avLst/>
            </a:prstGeom>
          </p:spPr>
        </p:pic>
        <p:pic>
          <p:nvPicPr>
            <p:cNvPr id="41" name="object 41"/>
            <p:cNvPicPr/>
            <p:nvPr/>
          </p:nvPicPr>
          <p:blipFill>
            <a:blip r:embed="rId23" cstate="print"/>
            <a:stretch>
              <a:fillRect/>
            </a:stretch>
          </p:blipFill>
          <p:spPr>
            <a:xfrm>
              <a:off x="4607136" y="5664792"/>
              <a:ext cx="74506" cy="74506"/>
            </a:xfrm>
            <a:prstGeom prst="rect">
              <a:avLst/>
            </a:prstGeom>
          </p:spPr>
        </p:pic>
      </p:grpSp>
      <p:sp>
        <p:nvSpPr>
          <p:cNvPr id="42" name="object 42"/>
          <p:cNvSpPr txBox="1"/>
          <p:nvPr/>
        </p:nvSpPr>
        <p:spPr>
          <a:xfrm>
            <a:off x="4697984" y="3456865"/>
            <a:ext cx="1256030" cy="2322195"/>
          </a:xfrm>
          <a:prstGeom prst="rect">
            <a:avLst/>
          </a:prstGeom>
        </p:spPr>
        <p:txBody>
          <a:bodyPr wrap="square" lIns="0" tIns="889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0"/>
              </a:spcBef>
            </a:pPr>
            <a:r>
              <a:rPr dirty="0" sz="1000" spc="-5">
                <a:latin typeface="Calibri"/>
                <a:cs typeface="Calibri"/>
              </a:rPr>
              <a:t>Administração</a:t>
            </a:r>
            <a:endParaRPr sz="1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10"/>
              </a:spcBef>
            </a:pPr>
            <a:r>
              <a:rPr dirty="0" sz="1000" spc="-5">
                <a:latin typeface="Calibri"/>
                <a:cs typeface="Calibri"/>
              </a:rPr>
              <a:t>Saúde</a:t>
            </a:r>
            <a:endParaRPr sz="1000">
              <a:latin typeface="Calibri"/>
              <a:cs typeface="Calibri"/>
            </a:endParaRPr>
          </a:p>
          <a:p>
            <a:pPr marL="12700" marR="386715">
              <a:lnSpc>
                <a:spcPct val="150700"/>
              </a:lnSpc>
            </a:pPr>
            <a:r>
              <a:rPr dirty="0" sz="1000" spc="-5">
                <a:latin typeface="Calibri"/>
                <a:cs typeface="Calibri"/>
              </a:rPr>
              <a:t>Obras</a:t>
            </a:r>
            <a:r>
              <a:rPr dirty="0" sz="1000" spc="-3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e</a:t>
            </a:r>
            <a:r>
              <a:rPr dirty="0" sz="1000" spc="-3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Serviços </a:t>
            </a:r>
            <a:r>
              <a:rPr dirty="0" sz="1000" spc="-21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Meio </a:t>
            </a:r>
            <a:r>
              <a:rPr dirty="0" sz="1000">
                <a:latin typeface="Calibri"/>
                <a:cs typeface="Calibri"/>
              </a:rPr>
              <a:t>Ambiente </a:t>
            </a:r>
            <a:r>
              <a:rPr dirty="0" sz="1000" spc="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PAT</a:t>
            </a:r>
            <a:endParaRPr sz="1000">
              <a:latin typeface="Calibri"/>
              <a:cs typeface="Calibri"/>
            </a:endParaRPr>
          </a:p>
          <a:p>
            <a:pPr marL="12700" marR="5080">
              <a:lnSpc>
                <a:spcPct val="150700"/>
              </a:lnSpc>
            </a:pPr>
            <a:r>
              <a:rPr dirty="0" sz="1000" spc="-5">
                <a:latin typeface="Calibri"/>
                <a:cs typeface="Calibri"/>
              </a:rPr>
              <a:t>Ouvidoria 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Desenvolvimento</a:t>
            </a:r>
            <a:r>
              <a:rPr dirty="0" sz="1000" spc="-5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Social </a:t>
            </a:r>
            <a:r>
              <a:rPr dirty="0" sz="1000" spc="-21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Segurança </a:t>
            </a:r>
            <a:r>
              <a:rPr dirty="0" sz="1000">
                <a:latin typeface="Calibri"/>
                <a:cs typeface="Calibri"/>
              </a:rPr>
              <a:t>do </a:t>
            </a:r>
            <a:r>
              <a:rPr dirty="0" sz="1000" spc="-5">
                <a:latin typeface="Calibri"/>
                <a:cs typeface="Calibri"/>
              </a:rPr>
              <a:t>Trabalho 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Finanças</a:t>
            </a:r>
            <a:endParaRPr sz="1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10"/>
              </a:spcBef>
            </a:pPr>
            <a:r>
              <a:rPr dirty="0" sz="1000" spc="-5">
                <a:latin typeface="Calibri"/>
                <a:cs typeface="Calibri"/>
              </a:rPr>
              <a:t>Educação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1494155" y="3296411"/>
            <a:ext cx="4572000" cy="2743200"/>
          </a:xfrm>
          <a:custGeom>
            <a:avLst/>
            <a:gdLst/>
            <a:ahLst/>
            <a:cxnLst/>
            <a:rect l="l" t="t" r="r" b="b"/>
            <a:pathLst>
              <a:path w="4572000" h="2743200">
                <a:moveTo>
                  <a:pt x="0" y="2743200"/>
                </a:moveTo>
                <a:lnTo>
                  <a:pt x="4572000" y="2743200"/>
                </a:lnTo>
                <a:lnTo>
                  <a:pt x="4572000" y="0"/>
                </a:lnTo>
                <a:lnTo>
                  <a:pt x="0" y="0"/>
                </a:lnTo>
                <a:lnTo>
                  <a:pt x="0" y="2743200"/>
                </a:lnTo>
                <a:close/>
              </a:path>
            </a:pathLst>
          </a:custGeom>
          <a:ln w="9525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838200" y="999744"/>
          <a:ext cx="5906770" cy="15335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83080"/>
                <a:gridCol w="483234"/>
                <a:gridCol w="405764"/>
                <a:gridCol w="352425"/>
                <a:gridCol w="626745"/>
                <a:gridCol w="620395"/>
                <a:gridCol w="581025"/>
                <a:gridCol w="483235"/>
                <a:gridCol w="260985"/>
                <a:gridCol w="300354"/>
              </a:tblGrid>
              <a:tr h="117348">
                <a:tc>
                  <a:txBody>
                    <a:bodyPr/>
                    <a:lstStyle/>
                    <a:p>
                      <a:pPr algn="ctr" marR="5080">
                        <a:lnSpc>
                          <a:spcPts val="819"/>
                        </a:lnSpc>
                      </a:pPr>
                      <a:r>
                        <a:rPr dirty="0" sz="700" b="1">
                          <a:latin typeface="Calibri"/>
                          <a:cs typeface="Calibri"/>
                        </a:rPr>
                        <a:t>ASSUNTOS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5080">
                        <a:lnSpc>
                          <a:spcPts val="819"/>
                        </a:lnSpc>
                      </a:pPr>
                      <a:r>
                        <a:rPr dirty="0" sz="700" b="1">
                          <a:latin typeface="Calibri"/>
                          <a:cs typeface="Calibri"/>
                        </a:rPr>
                        <a:t>DENÚNCIA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985">
                        <a:lnSpc>
                          <a:spcPts val="819"/>
                        </a:lnSpc>
                      </a:pPr>
                      <a:r>
                        <a:rPr dirty="0" sz="700" b="1">
                          <a:latin typeface="Calibri"/>
                          <a:cs typeface="Calibri"/>
                        </a:rPr>
                        <a:t>DOAÇÃO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5080">
                        <a:lnSpc>
                          <a:spcPts val="819"/>
                        </a:lnSpc>
                      </a:pPr>
                      <a:r>
                        <a:rPr dirty="0" sz="700" b="1">
                          <a:latin typeface="Calibri"/>
                          <a:cs typeface="Calibri"/>
                        </a:rPr>
                        <a:t>ELOGIO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5080">
                        <a:lnSpc>
                          <a:spcPts val="819"/>
                        </a:lnSpc>
                      </a:pPr>
                      <a:r>
                        <a:rPr dirty="0" sz="700" b="1">
                          <a:latin typeface="Calibri"/>
                          <a:cs typeface="Calibri"/>
                        </a:rPr>
                        <a:t>INFORMAÇÃO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0">
                        <a:lnSpc>
                          <a:spcPts val="819"/>
                        </a:lnSpc>
                      </a:pPr>
                      <a:r>
                        <a:rPr dirty="0" sz="700" b="1">
                          <a:latin typeface="Calibri"/>
                          <a:cs typeface="Calibri"/>
                        </a:rPr>
                        <a:t>RECLAMAÇÃO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5080">
                        <a:lnSpc>
                          <a:spcPts val="819"/>
                        </a:lnSpc>
                      </a:pPr>
                      <a:r>
                        <a:rPr dirty="0" sz="700" b="1">
                          <a:latin typeface="Calibri"/>
                          <a:cs typeface="Calibri"/>
                        </a:rPr>
                        <a:t>SOLICITAÇÃO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985">
                        <a:lnSpc>
                          <a:spcPts val="819"/>
                        </a:lnSpc>
                      </a:pPr>
                      <a:r>
                        <a:rPr dirty="0" sz="700" b="1">
                          <a:latin typeface="Calibri"/>
                          <a:cs typeface="Calibri"/>
                        </a:rPr>
                        <a:t>SUGESTÃO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76835">
                        <a:lnSpc>
                          <a:spcPts val="819"/>
                        </a:lnSpc>
                      </a:pPr>
                      <a:r>
                        <a:rPr dirty="0" sz="700" b="1">
                          <a:latin typeface="Calibri"/>
                          <a:cs typeface="Calibri"/>
                        </a:rPr>
                        <a:t>SIC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985">
                        <a:lnSpc>
                          <a:spcPts val="819"/>
                        </a:lnSpc>
                      </a:pPr>
                      <a:r>
                        <a:rPr dirty="0" sz="700" b="1">
                          <a:latin typeface="Calibri"/>
                          <a:cs typeface="Calibri"/>
                        </a:rPr>
                        <a:t>TOTAL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117348">
                <a:tc>
                  <a:txBody>
                    <a:bodyPr/>
                    <a:lstStyle/>
                    <a:p>
                      <a:pPr marL="15875">
                        <a:lnSpc>
                          <a:spcPts val="819"/>
                        </a:lnSpc>
                      </a:pPr>
                      <a:r>
                        <a:rPr dirty="0" sz="700">
                          <a:latin typeface="Calibri"/>
                          <a:cs typeface="Calibri"/>
                        </a:rPr>
                        <a:t>Apólice</a:t>
                      </a:r>
                      <a:r>
                        <a:rPr dirty="0" sz="7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700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7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700">
                          <a:latin typeface="Calibri"/>
                          <a:cs typeface="Calibri"/>
                        </a:rPr>
                        <a:t>seguro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0489">
                        <a:lnSpc>
                          <a:spcPts val="819"/>
                        </a:lnSpc>
                      </a:pPr>
                      <a:r>
                        <a:rPr dirty="0" sz="700">
                          <a:latin typeface="Calibri"/>
                          <a:cs typeface="Calibri"/>
                        </a:rPr>
                        <a:t>1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5715">
                        <a:lnSpc>
                          <a:spcPts val="819"/>
                        </a:lnSpc>
                      </a:pPr>
                      <a:r>
                        <a:rPr dirty="0" sz="700" b="1">
                          <a:latin typeface="Calibri"/>
                          <a:cs typeface="Calibri"/>
                        </a:rPr>
                        <a:t>1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117348">
                <a:tc>
                  <a:txBody>
                    <a:bodyPr/>
                    <a:lstStyle/>
                    <a:p>
                      <a:pPr marL="15875">
                        <a:lnSpc>
                          <a:spcPts val="819"/>
                        </a:lnSpc>
                      </a:pPr>
                      <a:r>
                        <a:rPr dirty="0" sz="700" spc="-5">
                          <a:latin typeface="Calibri"/>
                          <a:cs typeface="Calibri"/>
                        </a:rPr>
                        <a:t>Calçada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0489">
                        <a:lnSpc>
                          <a:spcPts val="819"/>
                        </a:lnSpc>
                      </a:pPr>
                      <a:r>
                        <a:rPr dirty="0" sz="700">
                          <a:latin typeface="Calibri"/>
                          <a:cs typeface="Calibri"/>
                        </a:rPr>
                        <a:t>1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5715">
                        <a:lnSpc>
                          <a:spcPts val="819"/>
                        </a:lnSpc>
                      </a:pPr>
                      <a:r>
                        <a:rPr dirty="0" sz="700" b="1">
                          <a:latin typeface="Calibri"/>
                          <a:cs typeface="Calibri"/>
                        </a:rPr>
                        <a:t>1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117348">
                <a:tc>
                  <a:txBody>
                    <a:bodyPr/>
                    <a:lstStyle/>
                    <a:p>
                      <a:pPr marL="15875">
                        <a:lnSpc>
                          <a:spcPts val="819"/>
                        </a:lnSpc>
                      </a:pPr>
                      <a:r>
                        <a:rPr dirty="0" sz="700" spc="-5">
                          <a:latin typeface="Calibri"/>
                          <a:cs typeface="Calibri"/>
                        </a:rPr>
                        <a:t>Conduta</a:t>
                      </a:r>
                      <a:r>
                        <a:rPr dirty="0" sz="7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700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7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700">
                          <a:latin typeface="Calibri"/>
                          <a:cs typeface="Calibri"/>
                        </a:rPr>
                        <a:t>funcionário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0489">
                        <a:lnSpc>
                          <a:spcPts val="819"/>
                        </a:lnSpc>
                      </a:pPr>
                      <a:r>
                        <a:rPr dirty="0" sz="700">
                          <a:latin typeface="Calibri"/>
                          <a:cs typeface="Calibri"/>
                        </a:rPr>
                        <a:t>6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5715">
                        <a:lnSpc>
                          <a:spcPts val="819"/>
                        </a:lnSpc>
                      </a:pPr>
                      <a:r>
                        <a:rPr dirty="0" sz="700" b="1">
                          <a:latin typeface="Calibri"/>
                          <a:cs typeface="Calibri"/>
                        </a:rPr>
                        <a:t>6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117348">
                <a:tc>
                  <a:txBody>
                    <a:bodyPr/>
                    <a:lstStyle/>
                    <a:p>
                      <a:pPr marL="15875">
                        <a:lnSpc>
                          <a:spcPts val="819"/>
                        </a:lnSpc>
                      </a:pPr>
                      <a:r>
                        <a:rPr dirty="0" sz="700">
                          <a:latin typeface="Calibri"/>
                          <a:cs typeface="Calibri"/>
                        </a:rPr>
                        <a:t>IPTU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0489">
                        <a:lnSpc>
                          <a:spcPts val="819"/>
                        </a:lnSpc>
                      </a:pPr>
                      <a:r>
                        <a:rPr dirty="0" sz="700">
                          <a:latin typeface="Calibri"/>
                          <a:cs typeface="Calibri"/>
                        </a:rPr>
                        <a:t>1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5715">
                        <a:lnSpc>
                          <a:spcPts val="819"/>
                        </a:lnSpc>
                      </a:pPr>
                      <a:r>
                        <a:rPr dirty="0" sz="700" b="1">
                          <a:latin typeface="Calibri"/>
                          <a:cs typeface="Calibri"/>
                        </a:rPr>
                        <a:t>1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117348">
                <a:tc>
                  <a:txBody>
                    <a:bodyPr/>
                    <a:lstStyle/>
                    <a:p>
                      <a:pPr marL="15875">
                        <a:lnSpc>
                          <a:spcPts val="819"/>
                        </a:lnSpc>
                      </a:pPr>
                      <a:r>
                        <a:rPr dirty="0" sz="700">
                          <a:latin typeface="Calibri"/>
                          <a:cs typeface="Calibri"/>
                        </a:rPr>
                        <a:t>ITBI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0489">
                        <a:lnSpc>
                          <a:spcPts val="819"/>
                        </a:lnSpc>
                      </a:pPr>
                      <a:r>
                        <a:rPr dirty="0" sz="700">
                          <a:latin typeface="Calibri"/>
                          <a:cs typeface="Calibri"/>
                        </a:rPr>
                        <a:t>1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5715">
                        <a:lnSpc>
                          <a:spcPts val="819"/>
                        </a:lnSpc>
                      </a:pPr>
                      <a:r>
                        <a:rPr dirty="0" sz="700" b="1">
                          <a:latin typeface="Calibri"/>
                          <a:cs typeface="Calibri"/>
                        </a:rPr>
                        <a:t>1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117348">
                <a:tc>
                  <a:txBody>
                    <a:bodyPr/>
                    <a:lstStyle/>
                    <a:p>
                      <a:pPr marL="15875">
                        <a:lnSpc>
                          <a:spcPts val="819"/>
                        </a:lnSpc>
                      </a:pPr>
                      <a:r>
                        <a:rPr dirty="0" sz="700">
                          <a:latin typeface="Calibri"/>
                          <a:cs typeface="Calibri"/>
                        </a:rPr>
                        <a:t>Magistério</a:t>
                      </a:r>
                      <a:r>
                        <a:rPr dirty="0" sz="7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700">
                          <a:latin typeface="Calibri"/>
                          <a:cs typeface="Calibri"/>
                        </a:rPr>
                        <a:t>Público</a:t>
                      </a:r>
                      <a:r>
                        <a:rPr dirty="0" sz="7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700">
                          <a:latin typeface="Calibri"/>
                          <a:cs typeface="Calibri"/>
                        </a:rPr>
                        <a:t>da</a:t>
                      </a:r>
                      <a:r>
                        <a:rPr dirty="0" sz="7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700">
                          <a:latin typeface="Calibri"/>
                          <a:cs typeface="Calibri"/>
                        </a:rPr>
                        <a:t>Educação</a:t>
                      </a:r>
                      <a:r>
                        <a:rPr dirty="0" sz="7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700">
                          <a:latin typeface="Calibri"/>
                          <a:cs typeface="Calibri"/>
                        </a:rPr>
                        <a:t>Básica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0489">
                        <a:lnSpc>
                          <a:spcPts val="819"/>
                        </a:lnSpc>
                      </a:pPr>
                      <a:r>
                        <a:rPr dirty="0" sz="700">
                          <a:latin typeface="Calibri"/>
                          <a:cs typeface="Calibri"/>
                        </a:rPr>
                        <a:t>1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5715">
                        <a:lnSpc>
                          <a:spcPts val="819"/>
                        </a:lnSpc>
                      </a:pPr>
                      <a:r>
                        <a:rPr dirty="0" sz="700" b="1">
                          <a:latin typeface="Calibri"/>
                          <a:cs typeface="Calibri"/>
                        </a:rPr>
                        <a:t>1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117348">
                <a:tc>
                  <a:txBody>
                    <a:bodyPr/>
                    <a:lstStyle/>
                    <a:p>
                      <a:pPr marL="15875">
                        <a:lnSpc>
                          <a:spcPts val="819"/>
                        </a:lnSpc>
                      </a:pPr>
                      <a:r>
                        <a:rPr dirty="0" sz="700">
                          <a:latin typeface="Calibri"/>
                          <a:cs typeface="Calibri"/>
                        </a:rPr>
                        <a:t>Outros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0489">
                        <a:lnSpc>
                          <a:spcPts val="819"/>
                        </a:lnSpc>
                      </a:pPr>
                      <a:r>
                        <a:rPr dirty="0" sz="700">
                          <a:latin typeface="Calibri"/>
                          <a:cs typeface="Calibri"/>
                        </a:rPr>
                        <a:t>1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5715">
                        <a:lnSpc>
                          <a:spcPts val="819"/>
                        </a:lnSpc>
                      </a:pPr>
                      <a:r>
                        <a:rPr dirty="0" sz="700" b="1">
                          <a:latin typeface="Calibri"/>
                          <a:cs typeface="Calibri"/>
                        </a:rPr>
                        <a:t>1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117348">
                <a:tc>
                  <a:txBody>
                    <a:bodyPr/>
                    <a:lstStyle/>
                    <a:p>
                      <a:pPr marL="15875">
                        <a:lnSpc>
                          <a:spcPts val="819"/>
                        </a:lnSpc>
                      </a:pPr>
                      <a:r>
                        <a:rPr dirty="0" sz="700">
                          <a:latin typeface="Calibri"/>
                          <a:cs typeface="Calibri"/>
                        </a:rPr>
                        <a:t>Salários</a:t>
                      </a:r>
                      <a:r>
                        <a:rPr dirty="0" sz="7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700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7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700">
                          <a:latin typeface="Calibri"/>
                          <a:cs typeface="Calibri"/>
                        </a:rPr>
                        <a:t>funcionários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0489">
                        <a:lnSpc>
                          <a:spcPts val="819"/>
                        </a:lnSpc>
                      </a:pPr>
                      <a:r>
                        <a:rPr dirty="0" sz="700">
                          <a:latin typeface="Calibri"/>
                          <a:cs typeface="Calibri"/>
                        </a:rPr>
                        <a:t>1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5715">
                        <a:lnSpc>
                          <a:spcPts val="819"/>
                        </a:lnSpc>
                      </a:pPr>
                      <a:r>
                        <a:rPr dirty="0" sz="700" b="1">
                          <a:latin typeface="Calibri"/>
                          <a:cs typeface="Calibri"/>
                        </a:rPr>
                        <a:t>1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117348">
                <a:tc>
                  <a:txBody>
                    <a:bodyPr/>
                    <a:lstStyle/>
                    <a:p>
                      <a:pPr marL="15875">
                        <a:lnSpc>
                          <a:spcPts val="819"/>
                        </a:lnSpc>
                      </a:pPr>
                      <a:r>
                        <a:rPr dirty="0" sz="700">
                          <a:latin typeface="Calibri"/>
                          <a:cs typeface="Calibri"/>
                        </a:rPr>
                        <a:t>Transportes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0489">
                        <a:lnSpc>
                          <a:spcPts val="819"/>
                        </a:lnSpc>
                      </a:pPr>
                      <a:r>
                        <a:rPr dirty="0" sz="700">
                          <a:latin typeface="Calibri"/>
                          <a:cs typeface="Calibri"/>
                        </a:rPr>
                        <a:t>1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5715">
                        <a:lnSpc>
                          <a:spcPts val="819"/>
                        </a:lnSpc>
                      </a:pPr>
                      <a:r>
                        <a:rPr dirty="0" sz="700" b="1">
                          <a:latin typeface="Calibri"/>
                          <a:cs typeface="Calibri"/>
                        </a:rPr>
                        <a:t>1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117348">
                <a:tc>
                  <a:txBody>
                    <a:bodyPr/>
                    <a:lstStyle/>
                    <a:p>
                      <a:pPr algn="ctr" marL="5715">
                        <a:lnSpc>
                          <a:spcPts val="825"/>
                        </a:lnSpc>
                      </a:pPr>
                      <a:r>
                        <a:rPr dirty="0" sz="700" b="1">
                          <a:latin typeface="Calibri"/>
                          <a:cs typeface="Calibri"/>
                        </a:rPr>
                        <a:t>TOTAL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5715">
                        <a:lnSpc>
                          <a:spcPts val="819"/>
                        </a:lnSpc>
                      </a:pPr>
                      <a:r>
                        <a:rPr dirty="0" sz="700" b="1">
                          <a:latin typeface="Calibri"/>
                          <a:cs typeface="Calibri"/>
                        </a:rPr>
                        <a:t>0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985">
                        <a:lnSpc>
                          <a:spcPts val="819"/>
                        </a:lnSpc>
                      </a:pPr>
                      <a:r>
                        <a:rPr dirty="0" sz="700" b="1">
                          <a:latin typeface="Calibri"/>
                          <a:cs typeface="Calibri"/>
                        </a:rPr>
                        <a:t>0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5715">
                        <a:lnSpc>
                          <a:spcPts val="819"/>
                        </a:lnSpc>
                      </a:pPr>
                      <a:r>
                        <a:rPr dirty="0" sz="700" b="1">
                          <a:latin typeface="Calibri"/>
                          <a:cs typeface="Calibri"/>
                        </a:rPr>
                        <a:t>0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5715">
                        <a:lnSpc>
                          <a:spcPts val="819"/>
                        </a:lnSpc>
                      </a:pPr>
                      <a:r>
                        <a:rPr dirty="0" sz="700" b="1">
                          <a:latin typeface="Calibri"/>
                          <a:cs typeface="Calibri"/>
                        </a:rPr>
                        <a:t>0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5715">
                        <a:lnSpc>
                          <a:spcPts val="819"/>
                        </a:lnSpc>
                      </a:pPr>
                      <a:r>
                        <a:rPr dirty="0" sz="700" b="1">
                          <a:latin typeface="Calibri"/>
                          <a:cs typeface="Calibri"/>
                        </a:rPr>
                        <a:t>0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5715">
                        <a:lnSpc>
                          <a:spcPts val="819"/>
                        </a:lnSpc>
                      </a:pPr>
                      <a:r>
                        <a:rPr dirty="0" sz="700" b="1">
                          <a:latin typeface="Calibri"/>
                          <a:cs typeface="Calibri"/>
                        </a:rPr>
                        <a:t>0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5715">
                        <a:lnSpc>
                          <a:spcPts val="819"/>
                        </a:lnSpc>
                      </a:pPr>
                      <a:r>
                        <a:rPr dirty="0" sz="700" b="1">
                          <a:latin typeface="Calibri"/>
                          <a:cs typeface="Calibri"/>
                        </a:rPr>
                        <a:t>0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6995">
                        <a:lnSpc>
                          <a:spcPts val="819"/>
                        </a:lnSpc>
                      </a:pPr>
                      <a:r>
                        <a:rPr dirty="0" sz="700" b="1">
                          <a:latin typeface="Calibri"/>
                          <a:cs typeface="Calibri"/>
                        </a:rPr>
                        <a:t>14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117348">
                <a:tc gridSpan="9">
                  <a:txBody>
                    <a:bodyPr/>
                    <a:lstStyle/>
                    <a:p>
                      <a:pPr algn="ctr" marL="4445">
                        <a:lnSpc>
                          <a:spcPts val="825"/>
                        </a:lnSpc>
                      </a:pPr>
                      <a:r>
                        <a:rPr dirty="0" sz="700" b="1">
                          <a:latin typeface="Calibri"/>
                          <a:cs typeface="Calibri"/>
                        </a:rPr>
                        <a:t>TOTAL</a:t>
                      </a:r>
                      <a:r>
                        <a:rPr dirty="0" sz="700" spc="-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700" b="1">
                          <a:latin typeface="Calibri"/>
                          <a:cs typeface="Calibri"/>
                        </a:rPr>
                        <a:t>DE MANIFESTAÇÕES</a:t>
                      </a:r>
                      <a:r>
                        <a:rPr dirty="0" sz="700" spc="-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700" b="1">
                          <a:latin typeface="Calibri"/>
                          <a:cs typeface="Calibri"/>
                        </a:rPr>
                        <a:t>REGISTRADAS - OUVIDORIA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5715">
                        <a:lnSpc>
                          <a:spcPts val="819"/>
                        </a:lnSpc>
                      </a:pPr>
                      <a:r>
                        <a:rPr dirty="0" sz="700" b="1">
                          <a:latin typeface="Calibri"/>
                          <a:cs typeface="Calibri"/>
                        </a:rPr>
                        <a:t>0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117348">
                <a:tc gridSpan="9">
                  <a:txBody>
                    <a:bodyPr/>
                    <a:lstStyle/>
                    <a:p>
                      <a:pPr algn="ctr" marL="4445">
                        <a:lnSpc>
                          <a:spcPts val="825"/>
                        </a:lnSpc>
                      </a:pPr>
                      <a:r>
                        <a:rPr dirty="0" sz="700" b="1">
                          <a:latin typeface="Calibri"/>
                          <a:cs typeface="Calibri"/>
                        </a:rPr>
                        <a:t>TOTAL</a:t>
                      </a:r>
                      <a:r>
                        <a:rPr dirty="0" sz="700" spc="-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700" b="1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700" spc="-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700" b="1">
                          <a:latin typeface="Calibri"/>
                          <a:cs typeface="Calibri"/>
                        </a:rPr>
                        <a:t>MANIFESTAÇÕES</a:t>
                      </a:r>
                      <a:r>
                        <a:rPr dirty="0" sz="700" spc="-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700" b="1">
                          <a:latin typeface="Calibri"/>
                          <a:cs typeface="Calibri"/>
                        </a:rPr>
                        <a:t>REGISTRADAS</a:t>
                      </a:r>
                      <a:r>
                        <a:rPr dirty="0" sz="700" spc="-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700" b="1">
                          <a:latin typeface="Calibri"/>
                          <a:cs typeface="Calibri"/>
                        </a:rPr>
                        <a:t>-</a:t>
                      </a:r>
                      <a:r>
                        <a:rPr dirty="0" sz="700" spc="-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700" b="1">
                          <a:latin typeface="Calibri"/>
                          <a:cs typeface="Calibri"/>
                        </a:rPr>
                        <a:t>SIC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5715">
                        <a:lnSpc>
                          <a:spcPts val="819"/>
                        </a:lnSpc>
                      </a:pPr>
                      <a:r>
                        <a:rPr dirty="0" sz="700" b="1">
                          <a:latin typeface="Calibri"/>
                          <a:cs typeface="Calibri"/>
                        </a:rPr>
                        <a:t>14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849883" y="702055"/>
            <a:ext cx="1876425" cy="18097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000" spc="5" b="1">
                <a:latin typeface="Calibri"/>
                <a:cs typeface="Calibri"/>
              </a:rPr>
              <a:t>II</a:t>
            </a:r>
            <a:r>
              <a:rPr dirty="0" sz="1000" spc="-10" b="1">
                <a:latin typeface="Calibri"/>
                <a:cs typeface="Calibri"/>
              </a:rPr>
              <a:t> </a:t>
            </a:r>
            <a:r>
              <a:rPr dirty="0" sz="1000" spc="10" b="1">
                <a:latin typeface="Calibri"/>
                <a:cs typeface="Calibri"/>
              </a:rPr>
              <a:t>–</a:t>
            </a:r>
            <a:r>
              <a:rPr dirty="0" sz="1000" spc="-15" b="1">
                <a:latin typeface="Calibri"/>
                <a:cs typeface="Calibri"/>
              </a:rPr>
              <a:t> </a:t>
            </a:r>
            <a:r>
              <a:rPr dirty="0" sz="1000" spc="5" b="1">
                <a:latin typeface="Calibri"/>
                <a:cs typeface="Calibri"/>
              </a:rPr>
              <a:t>MOTIVO</a:t>
            </a:r>
            <a:r>
              <a:rPr dirty="0" sz="1000" spc="-15" b="1">
                <a:latin typeface="Calibri"/>
                <a:cs typeface="Calibri"/>
              </a:rPr>
              <a:t> </a:t>
            </a:r>
            <a:r>
              <a:rPr dirty="0" sz="1000" spc="10" b="1">
                <a:latin typeface="Calibri"/>
                <a:cs typeface="Calibri"/>
              </a:rPr>
              <a:t>DAS</a:t>
            </a:r>
            <a:r>
              <a:rPr dirty="0" sz="1000" spc="-10" b="1">
                <a:latin typeface="Calibri"/>
                <a:cs typeface="Calibri"/>
              </a:rPr>
              <a:t> </a:t>
            </a:r>
            <a:r>
              <a:rPr dirty="0" sz="1000" spc="5" b="1">
                <a:latin typeface="Calibri"/>
                <a:cs typeface="Calibri"/>
              </a:rPr>
              <a:t>MANIFESTAÇÕES</a:t>
            </a:r>
            <a:endParaRPr sz="1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66596" y="880617"/>
            <a:ext cx="221488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 b="1">
                <a:latin typeface="Calibri"/>
                <a:cs typeface="Calibri"/>
              </a:rPr>
              <a:t>III</a:t>
            </a:r>
            <a:r>
              <a:rPr dirty="0" sz="1200" spc="-30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– ASSUNTOS</a:t>
            </a:r>
            <a:r>
              <a:rPr dirty="0" sz="1200" spc="-10" b="1">
                <a:latin typeface="Calibri"/>
                <a:cs typeface="Calibri"/>
              </a:rPr>
              <a:t> </a:t>
            </a:r>
            <a:r>
              <a:rPr dirty="0" sz="1200" spc="-5" b="1">
                <a:latin typeface="Calibri"/>
                <a:cs typeface="Calibri"/>
              </a:rPr>
              <a:t>MAIS</a:t>
            </a:r>
            <a:r>
              <a:rPr dirty="0" sz="1200" spc="-15" b="1">
                <a:latin typeface="Calibri"/>
                <a:cs typeface="Calibri"/>
              </a:rPr>
              <a:t> </a:t>
            </a:r>
            <a:r>
              <a:rPr dirty="0" sz="1200" spc="-5" b="1">
                <a:latin typeface="Calibri"/>
                <a:cs typeface="Calibri"/>
              </a:rPr>
              <a:t>FREQUENTES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09192" y="1274317"/>
            <a:ext cx="5492115" cy="192405"/>
          </a:xfrm>
          <a:prstGeom prst="rect">
            <a:avLst/>
          </a:prstGeom>
          <a:ln w="6095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69850">
              <a:lnSpc>
                <a:spcPts val="1415"/>
              </a:lnSpc>
            </a:pPr>
            <a:r>
              <a:rPr dirty="0" sz="1200" spc="-5" b="1">
                <a:latin typeface="Calibri"/>
                <a:cs typeface="Calibri"/>
              </a:rPr>
              <a:t>SIC</a:t>
            </a:r>
            <a:r>
              <a:rPr dirty="0" sz="1200" spc="-25" b="1">
                <a:latin typeface="Calibri"/>
                <a:cs typeface="Calibri"/>
              </a:rPr>
              <a:t> </a:t>
            </a:r>
            <a:r>
              <a:rPr dirty="0" sz="1200" spc="-5" b="1">
                <a:latin typeface="Calibri"/>
                <a:cs typeface="Calibri"/>
              </a:rPr>
              <a:t>(Serviço</a:t>
            </a:r>
            <a:r>
              <a:rPr dirty="0" sz="1200" spc="-10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de</a:t>
            </a:r>
            <a:r>
              <a:rPr dirty="0" sz="1200" spc="-20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Informação</a:t>
            </a:r>
            <a:r>
              <a:rPr dirty="0" sz="1200" spc="-10" b="1">
                <a:latin typeface="Calibri"/>
                <a:cs typeface="Calibri"/>
              </a:rPr>
              <a:t> ao</a:t>
            </a:r>
            <a:r>
              <a:rPr dirty="0" sz="1200" spc="-5" b="1">
                <a:latin typeface="Calibri"/>
                <a:cs typeface="Calibri"/>
              </a:rPr>
              <a:t> Cidadão)</a:t>
            </a:r>
            <a:endParaRPr sz="1200">
              <a:latin typeface="Calibri"/>
              <a:cs typeface="Calibri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006144" y="1658746"/>
          <a:ext cx="5501005" cy="7747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11525"/>
                <a:gridCol w="2180590"/>
              </a:tblGrid>
              <a:tr h="192023">
                <a:tc>
                  <a:txBody>
                    <a:bodyPr/>
                    <a:lstStyle/>
                    <a:p>
                      <a:pPr algn="ctr" marL="1905">
                        <a:lnSpc>
                          <a:spcPts val="1410"/>
                        </a:lnSpc>
                      </a:pPr>
                      <a:r>
                        <a:rPr dirty="0" sz="1200" spc="-5" b="1">
                          <a:latin typeface="Calibri"/>
                          <a:cs typeface="Calibri"/>
                        </a:rPr>
                        <a:t>SITUAÇÃO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ts val="1410"/>
                        </a:lnSpc>
                      </a:pPr>
                      <a:r>
                        <a:rPr dirty="0" sz="1200" spc="-5" b="1">
                          <a:latin typeface="Calibri"/>
                          <a:cs typeface="Calibri"/>
                        </a:rPr>
                        <a:t>QUANTIDADE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2024">
                <a:tc>
                  <a:txBody>
                    <a:bodyPr/>
                    <a:lstStyle/>
                    <a:p>
                      <a:pPr marL="69850">
                        <a:lnSpc>
                          <a:spcPts val="1410"/>
                        </a:lnSpc>
                      </a:pPr>
                      <a:r>
                        <a:rPr dirty="0" sz="1200" spc="-5">
                          <a:latin typeface="Calibri"/>
                          <a:cs typeface="Calibri"/>
                        </a:rPr>
                        <a:t>Conduta</a:t>
                      </a:r>
                      <a:r>
                        <a:rPr dirty="0" sz="12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10">
                          <a:latin typeface="Calibri"/>
                          <a:cs typeface="Calibri"/>
                        </a:rPr>
                        <a:t>funcionário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ts val="1410"/>
                        </a:lnSpc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6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2024">
                <a:tc>
                  <a:txBody>
                    <a:bodyPr/>
                    <a:lstStyle/>
                    <a:p>
                      <a:pPr marL="69850">
                        <a:lnSpc>
                          <a:spcPts val="1410"/>
                        </a:lnSpc>
                      </a:pPr>
                      <a:r>
                        <a:rPr dirty="0" sz="1200" spc="-5">
                          <a:latin typeface="Calibri"/>
                          <a:cs typeface="Calibri"/>
                        </a:rPr>
                        <a:t>ITBI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ts val="1410"/>
                        </a:lnSpc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2023">
                <a:tc>
                  <a:txBody>
                    <a:bodyPr/>
                    <a:lstStyle/>
                    <a:p>
                      <a:pPr marL="69850">
                        <a:lnSpc>
                          <a:spcPts val="1410"/>
                        </a:lnSpc>
                      </a:pPr>
                      <a:r>
                        <a:rPr dirty="0" sz="1200" spc="-5">
                          <a:latin typeface="Calibri"/>
                          <a:cs typeface="Calibri"/>
                        </a:rPr>
                        <a:t>Magistério</a:t>
                      </a:r>
                      <a:r>
                        <a:rPr dirty="0" sz="12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Público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da</a:t>
                      </a:r>
                      <a:r>
                        <a:rPr dirty="0" sz="12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Educação</a:t>
                      </a:r>
                      <a:r>
                        <a:rPr dirty="0" sz="12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Básica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ts val="1410"/>
                        </a:lnSpc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1066596" y="2600325"/>
            <a:ext cx="5424170" cy="2443480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 sz="1200" spc="-5" b="1">
                <a:latin typeface="Calibri"/>
                <a:cs typeface="Calibri"/>
              </a:rPr>
              <a:t>Análise</a:t>
            </a:r>
            <a:r>
              <a:rPr dirty="0" sz="1200" b="1">
                <a:latin typeface="Calibri"/>
                <a:cs typeface="Calibri"/>
              </a:rPr>
              <a:t> dos</a:t>
            </a:r>
            <a:r>
              <a:rPr dirty="0" sz="1200" spc="5" b="1">
                <a:latin typeface="Calibri"/>
                <a:cs typeface="Calibri"/>
              </a:rPr>
              <a:t> </a:t>
            </a:r>
            <a:r>
              <a:rPr dirty="0" sz="1200" spc="-5" b="1">
                <a:latin typeface="Calibri"/>
                <a:cs typeface="Calibri"/>
              </a:rPr>
              <a:t>pontos</a:t>
            </a:r>
            <a:r>
              <a:rPr dirty="0" sz="1200" b="1">
                <a:latin typeface="Calibri"/>
                <a:cs typeface="Calibri"/>
              </a:rPr>
              <a:t> </a:t>
            </a:r>
            <a:r>
              <a:rPr dirty="0" sz="1200" spc="-5" b="1">
                <a:latin typeface="Calibri"/>
                <a:cs typeface="Calibri"/>
              </a:rPr>
              <a:t>recorrentes</a:t>
            </a:r>
            <a:r>
              <a:rPr dirty="0" sz="1200" b="1">
                <a:latin typeface="Calibri"/>
                <a:cs typeface="Calibri"/>
              </a:rPr>
              <a:t> e</a:t>
            </a:r>
            <a:r>
              <a:rPr dirty="0" sz="1200" spc="5" b="1">
                <a:latin typeface="Calibri"/>
                <a:cs typeface="Calibri"/>
              </a:rPr>
              <a:t> </a:t>
            </a:r>
            <a:r>
              <a:rPr dirty="0" sz="1200" spc="-5" b="1">
                <a:latin typeface="Calibri"/>
                <a:cs typeface="Calibri"/>
              </a:rPr>
              <a:t>providências</a:t>
            </a:r>
            <a:r>
              <a:rPr dirty="0" sz="1200" b="1">
                <a:latin typeface="Calibri"/>
                <a:cs typeface="Calibri"/>
              </a:rPr>
              <a:t> adotadas:</a:t>
            </a:r>
            <a:r>
              <a:rPr dirty="0" sz="1200" spc="5" b="1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As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solicitações</a:t>
            </a:r>
            <a:r>
              <a:rPr dirty="0" sz="1200" spc="-5">
                <a:latin typeface="Calibri"/>
                <a:cs typeface="Calibri"/>
              </a:rPr>
              <a:t> de 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informações</a:t>
            </a:r>
            <a:r>
              <a:rPr dirty="0" sz="1200">
                <a:latin typeface="Calibri"/>
                <a:cs typeface="Calibri"/>
              </a:rPr>
              <a:t> são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encaminhadas</a:t>
            </a:r>
            <a:r>
              <a:rPr dirty="0" sz="1200">
                <a:latin typeface="Calibri"/>
                <a:cs typeface="Calibri"/>
              </a:rPr>
              <a:t> às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Secretarias/Departamentos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competentes</a:t>
            </a:r>
            <a:r>
              <a:rPr dirty="0" sz="1200" spc="26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que </a:t>
            </a:r>
            <a:r>
              <a:rPr dirty="0" sz="1200" spc="-5">
                <a:latin typeface="Calibri"/>
                <a:cs typeface="Calibri"/>
              </a:rPr>
              <a:t> enviam</a:t>
            </a:r>
            <a:r>
              <a:rPr dirty="0" sz="1200">
                <a:latin typeface="Calibri"/>
                <a:cs typeface="Calibri"/>
              </a:rPr>
              <a:t> ao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requerente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os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dados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solicitados,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orientam</a:t>
            </a:r>
            <a:r>
              <a:rPr dirty="0" sz="1200" spc="-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quanto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ao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local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onde</a:t>
            </a:r>
            <a:r>
              <a:rPr dirty="0" sz="1200" spc="26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 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informação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está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disponibilizada</a:t>
            </a:r>
            <a:r>
              <a:rPr dirty="0" sz="1200" spc="2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ou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quanto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 spc="10">
                <a:latin typeface="Calibri"/>
                <a:cs typeface="Calibri"/>
              </a:rPr>
              <a:t>ao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canal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adequado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para </a:t>
            </a:r>
            <a:r>
              <a:rPr dirty="0" sz="1200">
                <a:latin typeface="Calibri"/>
                <a:cs typeface="Calibri"/>
              </a:rPr>
              <a:t>a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solicitação.</a:t>
            </a:r>
            <a:endParaRPr sz="1200">
              <a:latin typeface="Calibri"/>
              <a:cs typeface="Calibri"/>
            </a:endParaRPr>
          </a:p>
          <a:p>
            <a:pPr algn="just" marL="12700" marR="8255">
              <a:lnSpc>
                <a:spcPct val="101699"/>
              </a:lnSpc>
            </a:pPr>
            <a:r>
              <a:rPr dirty="0" sz="1200" spc="-10">
                <a:latin typeface="Calibri"/>
                <a:cs typeface="Calibri"/>
              </a:rPr>
              <a:t>Nos </a:t>
            </a:r>
            <a:r>
              <a:rPr dirty="0" sz="1200">
                <a:latin typeface="Calibri"/>
                <a:cs typeface="Calibri"/>
              </a:rPr>
              <a:t>casos em </a:t>
            </a:r>
            <a:r>
              <a:rPr dirty="0" sz="1200" spc="-5">
                <a:latin typeface="Calibri"/>
                <a:cs typeface="Calibri"/>
              </a:rPr>
              <a:t>questão, </a:t>
            </a:r>
            <a:r>
              <a:rPr dirty="0" sz="1200">
                <a:latin typeface="Calibri"/>
                <a:cs typeface="Calibri"/>
              </a:rPr>
              <a:t>as </a:t>
            </a:r>
            <a:r>
              <a:rPr dirty="0" sz="1200" spc="-5">
                <a:latin typeface="Calibri"/>
                <a:cs typeface="Calibri"/>
              </a:rPr>
              <a:t>manifestações registradas no </a:t>
            </a:r>
            <a:r>
              <a:rPr dirty="0" sz="1200">
                <a:latin typeface="Calibri"/>
                <a:cs typeface="Calibri"/>
              </a:rPr>
              <a:t>SIC </a:t>
            </a:r>
            <a:r>
              <a:rPr dirty="0" sz="1200" spc="-5">
                <a:latin typeface="Calibri"/>
                <a:cs typeface="Calibri"/>
              </a:rPr>
              <a:t>referentes </a:t>
            </a:r>
            <a:r>
              <a:rPr dirty="0" sz="1200">
                <a:latin typeface="Calibri"/>
                <a:cs typeface="Calibri"/>
              </a:rPr>
              <a:t>à </a:t>
            </a:r>
            <a:r>
              <a:rPr dirty="0" sz="1200" spc="-5">
                <a:latin typeface="Calibri"/>
                <a:cs typeface="Calibri"/>
              </a:rPr>
              <a:t>denúncias 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sobre</a:t>
            </a:r>
            <a:r>
              <a:rPr dirty="0" sz="1200" spc="19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conduta</a:t>
            </a:r>
            <a:r>
              <a:rPr dirty="0" sz="1200" spc="18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de</a:t>
            </a:r>
            <a:r>
              <a:rPr dirty="0" sz="1200" spc="204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funcionários,</a:t>
            </a:r>
            <a:r>
              <a:rPr dirty="0" sz="1200" spc="19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foram</a:t>
            </a:r>
            <a:r>
              <a:rPr dirty="0" sz="1200" spc="21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esclarecidas</a:t>
            </a:r>
            <a:r>
              <a:rPr dirty="0" sz="1200" spc="19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que</a:t>
            </a:r>
            <a:r>
              <a:rPr dirty="0" sz="1200" spc="21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deveriam</a:t>
            </a:r>
            <a:r>
              <a:rPr dirty="0" sz="1200" spc="21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ser</a:t>
            </a:r>
            <a:r>
              <a:rPr dirty="0" sz="1200" spc="19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registradas</a:t>
            </a:r>
            <a:r>
              <a:rPr dirty="0" sz="1200" spc="19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no</a:t>
            </a:r>
            <a:endParaRPr sz="1200">
              <a:latin typeface="Calibri"/>
              <a:cs typeface="Calibri"/>
            </a:endParaRPr>
          </a:p>
          <a:p>
            <a:pPr algn="just" marL="12700" marR="10160">
              <a:lnSpc>
                <a:spcPct val="101699"/>
              </a:lnSpc>
            </a:pPr>
            <a:r>
              <a:rPr dirty="0" sz="1200" spc="-5">
                <a:latin typeface="Calibri"/>
                <a:cs typeface="Calibri"/>
              </a:rPr>
              <a:t>campo da Ouvidoria para serem devidamente analisadas </a:t>
            </a:r>
            <a:r>
              <a:rPr dirty="0" sz="1200">
                <a:latin typeface="Calibri"/>
                <a:cs typeface="Calibri"/>
              </a:rPr>
              <a:t>e </a:t>
            </a:r>
            <a:r>
              <a:rPr dirty="0" sz="1200" spc="-5">
                <a:latin typeface="Calibri"/>
                <a:cs typeface="Calibri"/>
              </a:rPr>
              <a:t>terem suas providências 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adotadas conforme </a:t>
            </a:r>
            <a:r>
              <a:rPr dirty="0" sz="1200">
                <a:latin typeface="Calibri"/>
                <a:cs typeface="Calibri"/>
              </a:rPr>
              <a:t>cada </a:t>
            </a:r>
            <a:r>
              <a:rPr dirty="0" sz="1200" spc="-5">
                <a:latin typeface="Calibri"/>
                <a:cs typeface="Calibri"/>
              </a:rPr>
              <a:t>caso.</a:t>
            </a:r>
            <a:endParaRPr sz="1200">
              <a:latin typeface="Calibri"/>
              <a:cs typeface="Calibri"/>
            </a:endParaRPr>
          </a:p>
          <a:p>
            <a:pPr algn="just" marL="12700" marR="8890">
              <a:lnSpc>
                <a:spcPct val="101699"/>
              </a:lnSpc>
            </a:pPr>
            <a:r>
              <a:rPr dirty="0" sz="1200">
                <a:latin typeface="Calibri"/>
                <a:cs typeface="Calibri"/>
              </a:rPr>
              <a:t>O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pedido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de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informação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referente</a:t>
            </a:r>
            <a:r>
              <a:rPr dirty="0" sz="1200">
                <a:latin typeface="Calibri"/>
                <a:cs typeface="Calibri"/>
              </a:rPr>
              <a:t> ao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ITBI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foi</a:t>
            </a:r>
            <a:r>
              <a:rPr dirty="0" sz="1200" spc="-5">
                <a:latin typeface="Calibri"/>
                <a:cs typeface="Calibri"/>
              </a:rPr>
              <a:t> prontamente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atendido</a:t>
            </a:r>
            <a:r>
              <a:rPr dirty="0" sz="1200" spc="26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pela 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administração,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que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forneceu</a:t>
            </a:r>
            <a:r>
              <a:rPr dirty="0" sz="1200" spc="1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ao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solicitante cópia</a:t>
            </a:r>
            <a:r>
              <a:rPr dirty="0" sz="1200" spc="2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da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documentação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requerida.</a:t>
            </a:r>
            <a:endParaRPr sz="1200">
              <a:latin typeface="Calibri"/>
              <a:cs typeface="Calibri"/>
            </a:endParaRPr>
          </a:p>
          <a:p>
            <a:pPr marL="12700" marR="8255">
              <a:lnSpc>
                <a:spcPts val="1470"/>
              </a:lnSpc>
              <a:spcBef>
                <a:spcPts val="50"/>
              </a:spcBef>
            </a:pPr>
            <a:r>
              <a:rPr dirty="0" sz="1200" spc="-5">
                <a:latin typeface="Calibri"/>
                <a:cs typeface="Calibri"/>
              </a:rPr>
              <a:t>Em</a:t>
            </a:r>
            <a:r>
              <a:rPr dirty="0" sz="1200" spc="11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relação</a:t>
            </a:r>
            <a:r>
              <a:rPr dirty="0" sz="1200" spc="100">
                <a:latin typeface="Calibri"/>
                <a:cs typeface="Calibri"/>
              </a:rPr>
              <a:t> </a:t>
            </a:r>
            <a:r>
              <a:rPr dirty="0" sz="1200" spc="10">
                <a:latin typeface="Calibri"/>
                <a:cs typeface="Calibri"/>
              </a:rPr>
              <a:t>ao</a:t>
            </a:r>
            <a:r>
              <a:rPr dirty="0" sz="1200" spc="1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pedido</a:t>
            </a:r>
            <a:r>
              <a:rPr dirty="0" sz="1200" spc="1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de</a:t>
            </a:r>
            <a:r>
              <a:rPr dirty="0" sz="1200" spc="14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informação</a:t>
            </a:r>
            <a:r>
              <a:rPr dirty="0" sz="1200" spc="1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sobre</a:t>
            </a:r>
            <a:r>
              <a:rPr dirty="0" sz="1200" spc="114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o</a:t>
            </a:r>
            <a:r>
              <a:rPr dirty="0" sz="1200" spc="10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Magistério</a:t>
            </a:r>
            <a:r>
              <a:rPr dirty="0" sz="1200" spc="1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Público</a:t>
            </a:r>
            <a:r>
              <a:rPr dirty="0" sz="1200" spc="1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da</a:t>
            </a:r>
            <a:r>
              <a:rPr dirty="0" sz="1200" spc="14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Educação</a:t>
            </a:r>
            <a:r>
              <a:rPr dirty="0" sz="1200" spc="1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Básica, </a:t>
            </a:r>
            <a:r>
              <a:rPr dirty="0" sz="1200" spc="-254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foi</a:t>
            </a:r>
            <a:r>
              <a:rPr dirty="0" sz="1200" spc="10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encaminhado</a:t>
            </a:r>
            <a:r>
              <a:rPr dirty="0" sz="1200" spc="10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à</a:t>
            </a:r>
            <a:r>
              <a:rPr dirty="0" sz="1200" spc="12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Secretaria</a:t>
            </a:r>
            <a:r>
              <a:rPr dirty="0" sz="1200" spc="14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da</a:t>
            </a:r>
            <a:r>
              <a:rPr dirty="0" sz="1200" spc="12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Educação</a:t>
            </a:r>
            <a:r>
              <a:rPr dirty="0" sz="1200" spc="10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que</a:t>
            </a:r>
            <a:r>
              <a:rPr dirty="0" sz="1200" spc="12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forneceu</a:t>
            </a:r>
            <a:r>
              <a:rPr dirty="0" sz="1200" spc="11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ao</a:t>
            </a:r>
            <a:r>
              <a:rPr dirty="0" sz="1200" spc="10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munícipe</a:t>
            </a:r>
            <a:r>
              <a:rPr dirty="0" sz="1200" spc="12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as</a:t>
            </a:r>
            <a:r>
              <a:rPr dirty="0" sz="1200" spc="12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informações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430"/>
              </a:lnSpc>
            </a:pPr>
            <a:r>
              <a:rPr dirty="0" sz="1200" spc="-5">
                <a:latin typeface="Calibri"/>
                <a:cs typeface="Calibri"/>
              </a:rPr>
              <a:t>solicitadas.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66596" y="880617"/>
            <a:ext cx="5427345" cy="4303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Calibri"/>
                <a:cs typeface="Calibri"/>
              </a:rPr>
              <a:t>IV</a:t>
            </a:r>
            <a:r>
              <a:rPr dirty="0" sz="1200" spc="-20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–</a:t>
            </a:r>
            <a:r>
              <a:rPr dirty="0" sz="1200" spc="-30" b="1">
                <a:latin typeface="Calibri"/>
                <a:cs typeface="Calibri"/>
              </a:rPr>
              <a:t> </a:t>
            </a:r>
            <a:r>
              <a:rPr dirty="0" sz="1200" spc="-5" b="1">
                <a:latin typeface="Calibri"/>
                <a:cs typeface="Calibri"/>
              </a:rPr>
              <a:t>CONCLUSÃO</a:t>
            </a:r>
            <a:endParaRPr sz="1200">
              <a:latin typeface="Calibri"/>
              <a:cs typeface="Calibri"/>
            </a:endParaRPr>
          </a:p>
          <a:p>
            <a:pPr algn="just" marL="12700" marR="12065">
              <a:lnSpc>
                <a:spcPct val="101699"/>
              </a:lnSpc>
            </a:pPr>
            <a:r>
              <a:rPr dirty="0" sz="1200" spc="-5">
                <a:latin typeface="Calibri"/>
                <a:cs typeface="Calibri"/>
              </a:rPr>
              <a:t>Através </a:t>
            </a:r>
            <a:r>
              <a:rPr dirty="0" sz="1200">
                <a:latin typeface="Calibri"/>
                <a:cs typeface="Calibri"/>
              </a:rPr>
              <a:t>desse </a:t>
            </a:r>
            <a:r>
              <a:rPr dirty="0" sz="1200" spc="-5">
                <a:latin typeface="Calibri"/>
                <a:cs typeface="Calibri"/>
              </a:rPr>
              <a:t>relatório, </a:t>
            </a:r>
            <a:r>
              <a:rPr dirty="0" sz="1200">
                <a:latin typeface="Calibri"/>
                <a:cs typeface="Calibri"/>
              </a:rPr>
              <a:t>a </a:t>
            </a:r>
            <a:r>
              <a:rPr dirty="0" sz="1200" spc="-5">
                <a:latin typeface="Calibri"/>
                <a:cs typeface="Calibri"/>
              </a:rPr>
              <a:t>Ouvidoria Municipal </a:t>
            </a:r>
            <a:r>
              <a:rPr dirty="0" sz="1200" spc="5">
                <a:latin typeface="Calibri"/>
                <a:cs typeface="Calibri"/>
              </a:rPr>
              <a:t>de </a:t>
            </a:r>
            <a:r>
              <a:rPr dirty="0" sz="1200" spc="-10">
                <a:latin typeface="Calibri"/>
                <a:cs typeface="Calibri"/>
              </a:rPr>
              <a:t>Guariba </a:t>
            </a:r>
            <a:r>
              <a:rPr dirty="0" sz="1200" spc="-5">
                <a:latin typeface="Calibri"/>
                <a:cs typeface="Calibri"/>
              </a:rPr>
              <a:t>demonstrou </a:t>
            </a:r>
            <a:r>
              <a:rPr dirty="0" sz="1200">
                <a:latin typeface="Calibri"/>
                <a:cs typeface="Calibri"/>
              </a:rPr>
              <a:t>a </a:t>
            </a:r>
            <a:r>
              <a:rPr dirty="0" sz="1200" spc="-5">
                <a:latin typeface="Calibri"/>
                <a:cs typeface="Calibri"/>
              </a:rPr>
              <a:t>sua atuação 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exercendo</a:t>
            </a:r>
            <a:r>
              <a:rPr dirty="0" sz="1200" spc="6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o</a:t>
            </a:r>
            <a:r>
              <a:rPr dirty="0" sz="1200" spc="3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canal</a:t>
            </a:r>
            <a:r>
              <a:rPr dirty="0" sz="1200" spc="5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de</a:t>
            </a:r>
            <a:r>
              <a:rPr dirty="0" sz="1200" spc="7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comunicação</a:t>
            </a:r>
            <a:r>
              <a:rPr dirty="0" sz="1200" spc="6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entre</a:t>
            </a:r>
            <a:r>
              <a:rPr dirty="0" sz="1200" spc="7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</a:t>
            </a:r>
            <a:r>
              <a:rPr dirty="0" sz="1200" spc="6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população</a:t>
            </a:r>
            <a:r>
              <a:rPr dirty="0" sz="1200" spc="3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e</a:t>
            </a:r>
            <a:r>
              <a:rPr dirty="0" sz="1200" spc="6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</a:t>
            </a:r>
            <a:r>
              <a:rPr dirty="0" sz="1200" spc="4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Administração</a:t>
            </a:r>
            <a:r>
              <a:rPr dirty="0" sz="1200" spc="3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Pública</a:t>
            </a:r>
            <a:endParaRPr sz="1200">
              <a:latin typeface="Calibri"/>
              <a:cs typeface="Calibri"/>
            </a:endParaRPr>
          </a:p>
          <a:p>
            <a:pPr algn="just" marL="12700" marR="9525">
              <a:lnSpc>
                <a:spcPct val="101699"/>
              </a:lnSpc>
            </a:pPr>
            <a:r>
              <a:rPr dirty="0" sz="1200" spc="-5">
                <a:latin typeface="Calibri"/>
                <a:cs typeface="Calibri"/>
              </a:rPr>
              <a:t>Municipal,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recebendo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os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pedidos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do</a:t>
            </a:r>
            <a:r>
              <a:rPr dirty="0" sz="1200">
                <a:latin typeface="Calibri"/>
                <a:cs typeface="Calibri"/>
              </a:rPr>
              <a:t> SIC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e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direcionando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aos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departamentos 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responsáveis.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200">
              <a:latin typeface="Calibri"/>
              <a:cs typeface="Calibri"/>
            </a:endParaRPr>
          </a:p>
          <a:p>
            <a:pPr algn="just" marL="12700" marR="10160">
              <a:lnSpc>
                <a:spcPct val="101699"/>
              </a:lnSpc>
            </a:pPr>
            <a:r>
              <a:rPr dirty="0" sz="1200" spc="-5">
                <a:latin typeface="Calibri"/>
                <a:cs typeface="Calibri"/>
              </a:rPr>
              <a:t>Foi </a:t>
            </a:r>
            <a:r>
              <a:rPr dirty="0" sz="1200">
                <a:latin typeface="Calibri"/>
                <a:cs typeface="Calibri"/>
              </a:rPr>
              <a:t>possível </a:t>
            </a:r>
            <a:r>
              <a:rPr dirty="0" sz="1200" spc="-5">
                <a:latin typeface="Calibri"/>
                <a:cs typeface="Calibri"/>
              </a:rPr>
              <a:t>observar </a:t>
            </a:r>
            <a:r>
              <a:rPr dirty="0" sz="1200">
                <a:latin typeface="Calibri"/>
                <a:cs typeface="Calibri"/>
              </a:rPr>
              <a:t>que a </a:t>
            </a:r>
            <a:r>
              <a:rPr dirty="0" sz="1200" spc="-5">
                <a:latin typeface="Calibri"/>
                <a:cs typeface="Calibri"/>
              </a:rPr>
              <a:t>constituição </a:t>
            </a:r>
            <a:r>
              <a:rPr dirty="0" sz="1200">
                <a:latin typeface="Calibri"/>
                <a:cs typeface="Calibri"/>
              </a:rPr>
              <a:t>e </a:t>
            </a:r>
            <a:r>
              <a:rPr dirty="0" sz="1200" spc="-5">
                <a:latin typeface="Calibri"/>
                <a:cs typeface="Calibri"/>
              </a:rPr>
              <a:t>consolidação da Ouvidoria Municipal </a:t>
            </a:r>
            <a:r>
              <a:rPr dirty="0" sz="1200">
                <a:latin typeface="Calibri"/>
                <a:cs typeface="Calibri"/>
              </a:rPr>
              <a:t>só </a:t>
            </a:r>
            <a:r>
              <a:rPr dirty="0" sz="1200" spc="-10">
                <a:latin typeface="Calibri"/>
                <a:cs typeface="Calibri"/>
              </a:rPr>
              <a:t>foi </a:t>
            </a:r>
            <a:r>
              <a:rPr dirty="0" sz="1200" spc="-5">
                <a:latin typeface="Calibri"/>
                <a:cs typeface="Calibri"/>
              </a:rPr>
              <a:t> possível dada </a:t>
            </a:r>
            <a:r>
              <a:rPr dirty="0" sz="1200">
                <a:latin typeface="Calibri"/>
                <a:cs typeface="Calibri"/>
              </a:rPr>
              <a:t>a </a:t>
            </a:r>
            <a:r>
              <a:rPr dirty="0" sz="1200" spc="-5">
                <a:latin typeface="Calibri"/>
                <a:cs typeface="Calibri"/>
              </a:rPr>
              <a:t>autonomia </a:t>
            </a:r>
            <a:r>
              <a:rPr dirty="0" sz="1200" spc="-10">
                <a:latin typeface="Calibri"/>
                <a:cs typeface="Calibri"/>
              </a:rPr>
              <a:t>dos </a:t>
            </a:r>
            <a:r>
              <a:rPr dirty="0" sz="1200" spc="-5">
                <a:latin typeface="Calibri"/>
                <a:cs typeface="Calibri"/>
              </a:rPr>
              <a:t>trabalhos do ouvidor </a:t>
            </a:r>
            <a:r>
              <a:rPr dirty="0" sz="1200">
                <a:latin typeface="Calibri"/>
                <a:cs typeface="Calibri"/>
              </a:rPr>
              <a:t>e a </a:t>
            </a:r>
            <a:r>
              <a:rPr dirty="0" sz="1200" spc="-5">
                <a:latin typeface="Calibri"/>
                <a:cs typeface="Calibri"/>
              </a:rPr>
              <a:t>aderência </a:t>
            </a:r>
            <a:r>
              <a:rPr dirty="0" sz="1200">
                <a:latin typeface="Calibri"/>
                <a:cs typeface="Calibri"/>
              </a:rPr>
              <a:t>dos </a:t>
            </a:r>
            <a:r>
              <a:rPr dirty="0" sz="1200" spc="-5">
                <a:latin typeface="Calibri"/>
                <a:cs typeface="Calibri"/>
              </a:rPr>
              <a:t>servidores </a:t>
            </a:r>
            <a:r>
              <a:rPr dirty="0" sz="1200">
                <a:latin typeface="Calibri"/>
                <a:cs typeface="Calibri"/>
              </a:rPr>
              <a:t>e 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colaboradores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aos</a:t>
            </a:r>
            <a:r>
              <a:rPr dirty="0" sz="1200">
                <a:latin typeface="Calibri"/>
                <a:cs typeface="Calibri"/>
              </a:rPr>
              <a:t> seus </a:t>
            </a:r>
            <a:r>
              <a:rPr dirty="0" sz="1200" spc="-5">
                <a:latin typeface="Calibri"/>
                <a:cs typeface="Calibri"/>
              </a:rPr>
              <a:t>trabalhos.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200">
              <a:latin typeface="Calibri"/>
              <a:cs typeface="Calibri"/>
            </a:endParaRPr>
          </a:p>
          <a:p>
            <a:pPr algn="just" marL="12700" marR="6350">
              <a:lnSpc>
                <a:spcPct val="101699"/>
              </a:lnSpc>
            </a:pPr>
            <a:r>
              <a:rPr dirty="0" sz="1200">
                <a:latin typeface="Calibri"/>
                <a:cs typeface="Calibri"/>
              </a:rPr>
              <a:t>A </a:t>
            </a:r>
            <a:r>
              <a:rPr dirty="0" sz="1200" spc="-10">
                <a:latin typeface="Calibri"/>
                <a:cs typeface="Calibri"/>
              </a:rPr>
              <a:t>Ouvidoria</a:t>
            </a:r>
            <a:r>
              <a:rPr dirty="0" sz="1200" spc="-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possui </a:t>
            </a:r>
            <a:r>
              <a:rPr dirty="0" sz="1200" spc="-5">
                <a:latin typeface="Calibri"/>
                <a:cs typeface="Calibri"/>
              </a:rPr>
              <a:t>elevada efetividade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por </a:t>
            </a:r>
            <a:r>
              <a:rPr dirty="0" sz="1200" spc="5">
                <a:latin typeface="Calibri"/>
                <a:cs typeface="Calibri"/>
              </a:rPr>
              <a:t>ter </a:t>
            </a:r>
            <a:r>
              <a:rPr dirty="0" sz="1200" spc="-5">
                <a:latin typeface="Calibri"/>
                <a:cs typeface="Calibri"/>
              </a:rPr>
              <a:t>conduzido</a:t>
            </a:r>
            <a:r>
              <a:rPr dirty="0" sz="1200">
                <a:latin typeface="Calibri"/>
                <a:cs typeface="Calibri"/>
              </a:rPr>
              <a:t> seus </a:t>
            </a:r>
            <a:r>
              <a:rPr dirty="0" sz="1200" spc="-5">
                <a:latin typeface="Calibri"/>
                <a:cs typeface="Calibri"/>
              </a:rPr>
              <a:t>trabalhos de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forma 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flexível </a:t>
            </a:r>
            <a:r>
              <a:rPr dirty="0" sz="1200">
                <a:latin typeface="Calibri"/>
                <a:cs typeface="Calibri"/>
              </a:rPr>
              <a:t>e ágil, </a:t>
            </a:r>
            <a:r>
              <a:rPr dirty="0" sz="1200" spc="-5">
                <a:latin typeface="Calibri"/>
                <a:cs typeface="Calibri"/>
              </a:rPr>
              <a:t>ancorando suas ações na equidade social, </a:t>
            </a:r>
            <a:r>
              <a:rPr dirty="0" sz="1200">
                <a:latin typeface="Calibri"/>
                <a:cs typeface="Calibri"/>
              </a:rPr>
              <a:t>atendo-se </a:t>
            </a:r>
            <a:r>
              <a:rPr dirty="0" sz="1200" spc="-5">
                <a:latin typeface="Calibri"/>
                <a:cs typeface="Calibri"/>
              </a:rPr>
              <a:t>aos princípios </a:t>
            </a:r>
            <a:r>
              <a:rPr dirty="0" sz="1200" spc="5">
                <a:latin typeface="Calibri"/>
                <a:cs typeface="Calibri"/>
              </a:rPr>
              <a:t>da </a:t>
            </a:r>
            <a:r>
              <a:rPr dirty="0" sz="1200" spc="1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moralidade,</a:t>
            </a:r>
            <a:r>
              <a:rPr dirty="0" sz="1200">
                <a:latin typeface="Calibri"/>
                <a:cs typeface="Calibri"/>
              </a:rPr>
              <a:t> e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da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economicidade,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5">
                <a:latin typeface="Calibri"/>
                <a:cs typeface="Calibri"/>
              </a:rPr>
              <a:t>ou</a:t>
            </a:r>
            <a:r>
              <a:rPr dirty="0" sz="1200" spc="1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seja,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guiadas</a:t>
            </a:r>
            <a:r>
              <a:rPr dirty="0" sz="1200">
                <a:latin typeface="Calibri"/>
                <a:cs typeface="Calibri"/>
              </a:rPr>
              <a:t> por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valores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constitucionais 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norteadores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da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administração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pública.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200">
              <a:latin typeface="Calibri"/>
              <a:cs typeface="Calibri"/>
            </a:endParaRPr>
          </a:p>
          <a:p>
            <a:pPr algn="just" marL="12700" marR="5080">
              <a:lnSpc>
                <a:spcPct val="101699"/>
              </a:lnSpc>
            </a:pPr>
            <a:r>
              <a:rPr dirty="0" sz="1200" spc="-5">
                <a:latin typeface="Calibri"/>
                <a:cs typeface="Calibri"/>
              </a:rPr>
              <a:t>Por </a:t>
            </a:r>
            <a:r>
              <a:rPr dirty="0" sz="1200">
                <a:latin typeface="Calibri"/>
                <a:cs typeface="Calibri"/>
              </a:rPr>
              <a:t>fim, </a:t>
            </a:r>
            <a:r>
              <a:rPr dirty="0" sz="1200" spc="-5">
                <a:latin typeface="Calibri"/>
                <a:cs typeface="Calibri"/>
              </a:rPr>
              <a:t>podemos concluir </a:t>
            </a:r>
            <a:r>
              <a:rPr dirty="0" sz="1200" spc="-10">
                <a:latin typeface="Calibri"/>
                <a:cs typeface="Calibri"/>
              </a:rPr>
              <a:t>que </a:t>
            </a:r>
            <a:r>
              <a:rPr dirty="0" sz="1200">
                <a:latin typeface="Calibri"/>
                <a:cs typeface="Calibri"/>
              </a:rPr>
              <a:t>a </a:t>
            </a:r>
            <a:r>
              <a:rPr dirty="0" sz="1200" spc="-5">
                <a:latin typeface="Calibri"/>
                <a:cs typeface="Calibri"/>
              </a:rPr>
              <a:t>Ouvidoria Municipal trabalhou intensamente para </a:t>
            </a:r>
            <a:r>
              <a:rPr dirty="0" sz="1200">
                <a:latin typeface="Calibri"/>
                <a:cs typeface="Calibri"/>
              </a:rPr>
              <a:t>o 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bom </a:t>
            </a:r>
            <a:r>
              <a:rPr dirty="0" sz="1200" spc="-5">
                <a:latin typeface="Calibri"/>
                <a:cs typeface="Calibri"/>
              </a:rPr>
              <a:t>funcionamento </a:t>
            </a:r>
            <a:r>
              <a:rPr dirty="0" sz="1200" spc="-10">
                <a:latin typeface="Calibri"/>
                <a:cs typeface="Calibri"/>
              </a:rPr>
              <a:t>dos </a:t>
            </a:r>
            <a:r>
              <a:rPr dirty="0" sz="1200" spc="-5">
                <a:latin typeface="Calibri"/>
                <a:cs typeface="Calibri"/>
              </a:rPr>
              <a:t>serviços públicos, </a:t>
            </a:r>
            <a:r>
              <a:rPr dirty="0" sz="1200">
                <a:latin typeface="Calibri"/>
                <a:cs typeface="Calibri"/>
              </a:rPr>
              <a:t>por meio </a:t>
            </a:r>
            <a:r>
              <a:rPr dirty="0" sz="1200" spc="-5">
                <a:latin typeface="Calibri"/>
                <a:cs typeface="Calibri"/>
              </a:rPr>
              <a:t>de atendimento </a:t>
            </a:r>
            <a:r>
              <a:rPr dirty="0" sz="1200">
                <a:latin typeface="Calibri"/>
                <a:cs typeface="Calibri"/>
              </a:rPr>
              <a:t>ao </a:t>
            </a:r>
            <a:r>
              <a:rPr dirty="0" sz="1200" spc="-5">
                <a:latin typeface="Calibri"/>
                <a:cs typeface="Calibri"/>
              </a:rPr>
              <a:t>munícipe </a:t>
            </a:r>
            <a:r>
              <a:rPr dirty="0" sz="1200">
                <a:latin typeface="Calibri"/>
                <a:cs typeface="Calibri"/>
              </a:rPr>
              <a:t>e em 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parceria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com</a:t>
            </a:r>
            <a:r>
              <a:rPr dirty="0" sz="1200">
                <a:latin typeface="Calibri"/>
                <a:cs typeface="Calibri"/>
              </a:rPr>
              <a:t> as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secretarias,</a:t>
            </a:r>
            <a:r>
              <a:rPr dirty="0" sz="1200">
                <a:latin typeface="Calibri"/>
                <a:cs typeface="Calibri"/>
              </a:rPr>
              <a:t> com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finalidade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de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suprir</a:t>
            </a:r>
            <a:r>
              <a:rPr dirty="0" sz="1200">
                <a:latin typeface="Calibri"/>
                <a:cs typeface="Calibri"/>
              </a:rPr>
              <a:t> as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necessidades</a:t>
            </a:r>
            <a:r>
              <a:rPr dirty="0" sz="1200">
                <a:latin typeface="Calibri"/>
                <a:cs typeface="Calibri"/>
              </a:rPr>
              <a:t> e 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principalmente,</a:t>
            </a:r>
            <a:r>
              <a:rPr dirty="0" sz="1200">
                <a:latin typeface="Calibri"/>
                <a:cs typeface="Calibri"/>
              </a:rPr>
              <a:t> sanar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grande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parte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dos</a:t>
            </a:r>
            <a:r>
              <a:rPr dirty="0" sz="1200" spc="-5">
                <a:latin typeface="Calibri"/>
                <a:cs typeface="Calibri"/>
              </a:rPr>
              <a:t> problemas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que</a:t>
            </a:r>
            <a:r>
              <a:rPr dirty="0" sz="1200" spc="-5">
                <a:latin typeface="Calibri"/>
                <a:cs typeface="Calibri"/>
              </a:rPr>
              <a:t> ocorreram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durante</a:t>
            </a:r>
            <a:r>
              <a:rPr dirty="0" sz="1200">
                <a:latin typeface="Calibri"/>
                <a:cs typeface="Calibri"/>
              </a:rPr>
              <a:t> o</a:t>
            </a:r>
            <a:r>
              <a:rPr dirty="0" sz="1200" spc="5">
                <a:latin typeface="Calibri"/>
                <a:cs typeface="Calibri"/>
              </a:rPr>
              <a:t> ano, </a:t>
            </a:r>
            <a:r>
              <a:rPr dirty="0" sz="1200" spc="1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sempre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respeitando</a:t>
            </a:r>
            <a:r>
              <a:rPr dirty="0" sz="1200">
                <a:latin typeface="Calibri"/>
                <a:cs typeface="Calibri"/>
              </a:rPr>
              <a:t> e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cumprindo a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Lei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Municipal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nº</a:t>
            </a:r>
            <a:r>
              <a:rPr dirty="0" sz="1200">
                <a:latin typeface="Calibri"/>
                <a:cs typeface="Calibri"/>
              </a:rPr>
              <a:t> 3.088, </a:t>
            </a:r>
            <a:r>
              <a:rPr dirty="0" sz="1200" spc="-5">
                <a:latin typeface="Calibri"/>
                <a:cs typeface="Calibri"/>
              </a:rPr>
              <a:t>de</a:t>
            </a:r>
            <a:r>
              <a:rPr dirty="0" sz="1200" spc="260">
                <a:latin typeface="Calibri"/>
                <a:cs typeface="Calibri"/>
              </a:rPr>
              <a:t> </a:t>
            </a:r>
            <a:r>
              <a:rPr dirty="0" sz="1200" spc="5">
                <a:latin typeface="Calibri"/>
                <a:cs typeface="Calibri"/>
              </a:rPr>
              <a:t>08 </a:t>
            </a:r>
            <a:r>
              <a:rPr dirty="0" sz="1200" spc="-5">
                <a:latin typeface="Calibri"/>
                <a:cs typeface="Calibri"/>
              </a:rPr>
              <a:t>de</a:t>
            </a:r>
            <a:r>
              <a:rPr dirty="0" sz="1200" spc="26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dezembro </a:t>
            </a:r>
            <a:r>
              <a:rPr dirty="0" sz="1200" spc="-5">
                <a:latin typeface="Calibri"/>
                <a:cs typeface="Calibri"/>
              </a:rPr>
              <a:t>de 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2017,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que</a:t>
            </a:r>
            <a:r>
              <a:rPr dirty="0" sz="1200" spc="-5">
                <a:latin typeface="Calibri"/>
                <a:cs typeface="Calibri"/>
              </a:rPr>
              <a:t> estabeleceu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os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procedimentos</a:t>
            </a:r>
            <a:r>
              <a:rPr dirty="0" sz="1200">
                <a:latin typeface="Calibri"/>
                <a:cs typeface="Calibri"/>
              </a:rPr>
              <a:t> relativos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às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atividades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de</a:t>
            </a:r>
            <a:r>
              <a:rPr dirty="0" sz="1200" spc="26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Ouvidoria</a:t>
            </a:r>
            <a:r>
              <a:rPr dirty="0" sz="1200" spc="260">
                <a:latin typeface="Calibri"/>
                <a:cs typeface="Calibri"/>
              </a:rPr>
              <a:t> </a:t>
            </a:r>
            <a:r>
              <a:rPr dirty="0" sz="1200" spc="5">
                <a:latin typeface="Calibri"/>
                <a:cs typeface="Calibri"/>
              </a:rPr>
              <a:t>no </a:t>
            </a:r>
            <a:r>
              <a:rPr dirty="0" sz="1200" spc="1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âmbito do </a:t>
            </a:r>
            <a:r>
              <a:rPr dirty="0" sz="1200">
                <a:latin typeface="Calibri"/>
                <a:cs typeface="Calibri"/>
              </a:rPr>
              <a:t>órgão, </a:t>
            </a:r>
            <a:r>
              <a:rPr dirty="0" sz="1200" spc="-5">
                <a:latin typeface="Calibri"/>
                <a:cs typeface="Calibri"/>
              </a:rPr>
              <a:t>com </a:t>
            </a:r>
            <a:r>
              <a:rPr dirty="0" sz="1200">
                <a:latin typeface="Calibri"/>
                <a:cs typeface="Calibri"/>
              </a:rPr>
              <a:t>o </a:t>
            </a:r>
            <a:r>
              <a:rPr dirty="0" sz="1200" spc="-5">
                <a:latin typeface="Calibri"/>
                <a:cs typeface="Calibri"/>
              </a:rPr>
              <a:t>intuito de propiciar </a:t>
            </a:r>
            <a:r>
              <a:rPr dirty="0" sz="1200">
                <a:latin typeface="Calibri"/>
                <a:cs typeface="Calibri"/>
              </a:rPr>
              <a:t>ao </a:t>
            </a:r>
            <a:r>
              <a:rPr dirty="0" sz="1200" spc="-5">
                <a:latin typeface="Calibri"/>
                <a:cs typeface="Calibri"/>
              </a:rPr>
              <a:t>cidadão um instrumento de defesa de </a:t>
            </a:r>
            <a:r>
              <a:rPr dirty="0" sz="1200">
                <a:latin typeface="Calibri"/>
                <a:cs typeface="Calibri"/>
              </a:rPr>
              <a:t> seus </a:t>
            </a:r>
            <a:r>
              <a:rPr dirty="0" sz="1200" spc="-10">
                <a:latin typeface="Calibri"/>
                <a:cs typeface="Calibri"/>
              </a:rPr>
              <a:t>direitos,</a:t>
            </a:r>
            <a:r>
              <a:rPr dirty="0" sz="1200">
                <a:latin typeface="Calibri"/>
                <a:cs typeface="Calibri"/>
              </a:rPr>
              <a:t> por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meio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de</a:t>
            </a:r>
            <a:r>
              <a:rPr dirty="0" sz="1200" spc="2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um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canal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direto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de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comunicação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com</a:t>
            </a:r>
            <a:r>
              <a:rPr dirty="0" sz="1200" spc="2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o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núcleo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gestor.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2024-03-27T18:33:10Z</dcterms:created>
  <dcterms:modified xsi:type="dcterms:W3CDTF">2024-03-27T18:33:10Z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2024-03-27T00:00:00Z</vt:filetime>
  </property>
</Properties>
</file>