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693400"/>
  <p:notesSz cx="77724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27301" y="880618"/>
            <a:ext cx="3726815" cy="678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PREFEITURA DO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MUNICÍPIO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GUARIBA</a:t>
            </a:r>
            <a:r>
              <a:rPr dirty="0" sz="1100" spc="-5">
                <a:latin typeface="Calibri"/>
                <a:cs typeface="Calibri"/>
              </a:rPr>
              <a:t> ESTADO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SÃO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PAULO</a:t>
            </a:r>
            <a:endParaRPr sz="1100">
              <a:latin typeface="Calibri"/>
              <a:cs typeface="Calibri"/>
            </a:endParaRPr>
          </a:p>
          <a:p>
            <a:pPr marL="1055370" marR="785495" indent="-375285">
              <a:lnSpc>
                <a:spcPct val="98100"/>
              </a:lnSpc>
              <a:spcBef>
                <a:spcPts val="50"/>
              </a:spcBef>
            </a:pPr>
            <a:r>
              <a:rPr dirty="0" sz="1100" b="1">
                <a:latin typeface="Calibri"/>
                <a:cs typeface="Calibri"/>
              </a:rPr>
              <a:t>AV. </a:t>
            </a:r>
            <a:r>
              <a:rPr dirty="0" sz="1100" spc="-5" b="1">
                <a:latin typeface="Calibri"/>
                <a:cs typeface="Calibri"/>
              </a:rPr>
              <a:t>EVARISTO </a:t>
            </a:r>
            <a:r>
              <a:rPr dirty="0" sz="1100" b="1">
                <a:latin typeface="Calibri"/>
                <a:cs typeface="Calibri"/>
              </a:rPr>
              <a:t>VAZ, N° </a:t>
            </a:r>
            <a:r>
              <a:rPr dirty="0" sz="1100" spc="-5" b="1">
                <a:latin typeface="Calibri"/>
                <a:cs typeface="Calibri"/>
              </a:rPr>
              <a:t>1.190 </a:t>
            </a:r>
            <a:r>
              <a:rPr dirty="0" sz="1100" b="1">
                <a:latin typeface="Calibri"/>
                <a:cs typeface="Calibri"/>
              </a:rPr>
              <a:t>– </a:t>
            </a:r>
            <a:r>
              <a:rPr dirty="0" sz="1100" spc="-5" b="1">
                <a:latin typeface="Calibri"/>
                <a:cs typeface="Calibri"/>
              </a:rPr>
              <a:t>CENTRO </a:t>
            </a:r>
            <a:r>
              <a:rPr dirty="0" sz="1100" spc="-235" b="1">
                <a:latin typeface="Calibri"/>
                <a:cs typeface="Calibri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FONE/FAX: (16) </a:t>
            </a:r>
            <a:r>
              <a:rPr dirty="0" sz="1000" b="1">
                <a:latin typeface="Times New Roman"/>
                <a:cs typeface="Times New Roman"/>
              </a:rPr>
              <a:t>3251-9422 </a:t>
            </a:r>
            <a:r>
              <a:rPr dirty="0" sz="1000" spc="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CNPJ: </a:t>
            </a:r>
            <a:r>
              <a:rPr dirty="0" sz="1100" b="1">
                <a:latin typeface="Times New Roman"/>
                <a:cs typeface="Times New Roman"/>
              </a:rPr>
              <a:t>48.664.304/0001-80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53436" y="3332226"/>
            <a:ext cx="285115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580" marR="5080" indent="-182880">
              <a:lnSpc>
                <a:spcPct val="1167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RELATÓRIO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ANUAL</a:t>
            </a:r>
            <a:r>
              <a:rPr dirty="0" sz="2400" spc="-6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DE </a:t>
            </a:r>
            <a:r>
              <a:rPr dirty="0" sz="2400" spc="-52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ATIVIDADES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DO </a:t>
            </a:r>
            <a:r>
              <a:rPr dirty="0" sz="2400" b="1">
                <a:latin typeface="Calibri"/>
                <a:cs typeface="Calibri"/>
              </a:rPr>
              <a:t>SIC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74897" y="5924753"/>
            <a:ext cx="808355" cy="5988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8120" marR="5080" indent="-186055">
              <a:lnSpc>
                <a:spcPct val="117500"/>
              </a:lnSpc>
              <a:spcBef>
                <a:spcPts val="95"/>
              </a:spcBef>
            </a:pPr>
            <a:r>
              <a:rPr dirty="0" sz="1600" spc="5">
                <a:latin typeface="Calibri"/>
                <a:cs typeface="Calibri"/>
              </a:rPr>
              <a:t>E</a:t>
            </a:r>
            <a:r>
              <a:rPr dirty="0" sz="1600" spc="-5">
                <a:latin typeface="Calibri"/>
                <a:cs typeface="Calibri"/>
              </a:rPr>
              <a:t>x</a:t>
            </a:r>
            <a:r>
              <a:rPr dirty="0" sz="1600" spc="-10">
                <a:latin typeface="Calibri"/>
                <a:cs typeface="Calibri"/>
              </a:rPr>
              <a:t>ercício</a:t>
            </a:r>
            <a:r>
              <a:rPr dirty="0" sz="1600">
                <a:latin typeface="Calibri"/>
                <a:cs typeface="Calibri"/>
              </a:rPr>
              <a:t>:  </a:t>
            </a:r>
            <a:r>
              <a:rPr dirty="0" sz="1600">
                <a:latin typeface="Calibri"/>
                <a:cs typeface="Calibri"/>
              </a:rPr>
              <a:t>2022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12770" y="9068307"/>
            <a:ext cx="1330325" cy="5924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28930">
              <a:lnSpc>
                <a:spcPct val="116199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Guariba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Janeiro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2023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1580" y="902334"/>
            <a:ext cx="702944" cy="7086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0514" y="874522"/>
            <a:ext cx="864235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5" b="1">
                <a:latin typeface="Calibri"/>
                <a:cs typeface="Calibri"/>
              </a:rPr>
              <a:t>S</a:t>
            </a:r>
            <a:r>
              <a:rPr dirty="0" sz="1600" spc="-15" b="1">
                <a:latin typeface="Calibri"/>
                <a:cs typeface="Calibri"/>
              </a:rPr>
              <a:t>U</a:t>
            </a:r>
            <a:r>
              <a:rPr dirty="0" sz="1600" spc="10" b="1">
                <a:latin typeface="Calibri"/>
                <a:cs typeface="Calibri"/>
              </a:rPr>
              <a:t>M</a:t>
            </a:r>
            <a:r>
              <a:rPr dirty="0" sz="1600" spc="-15" b="1">
                <a:latin typeface="Calibri"/>
                <a:cs typeface="Calibri"/>
              </a:rPr>
              <a:t>Á</a:t>
            </a:r>
            <a:r>
              <a:rPr dirty="0" sz="1600" b="1">
                <a:latin typeface="Calibri"/>
                <a:cs typeface="Calibri"/>
              </a:rPr>
              <a:t>RIO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596" y="1594230"/>
            <a:ext cx="3366770" cy="1138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17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I – </a:t>
            </a:r>
            <a:r>
              <a:rPr dirty="0" sz="1200" spc="-5">
                <a:latin typeface="Calibri"/>
                <a:cs typeface="Calibri"/>
              </a:rPr>
              <a:t>DETALHAMENTO </a:t>
            </a:r>
            <a:r>
              <a:rPr dirty="0" sz="1200">
                <a:latin typeface="Calibri"/>
                <a:cs typeface="Calibri"/>
              </a:rPr>
              <a:t>DAS </a:t>
            </a:r>
            <a:r>
              <a:rPr dirty="0" sz="1200" spc="-5">
                <a:latin typeface="Calibri"/>
                <a:cs typeface="Calibri"/>
              </a:rPr>
              <a:t>MANIFESTAÇÕES </a:t>
            </a:r>
            <a:r>
              <a:rPr dirty="0" sz="1200">
                <a:latin typeface="Calibri"/>
                <a:cs typeface="Calibri"/>
              </a:rPr>
              <a:t>RECEBIDAS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II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5">
                <a:latin typeface="Calibri"/>
                <a:cs typeface="Calibri"/>
              </a:rPr>
              <a:t> MOTIVO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DAS</a:t>
            </a:r>
            <a:r>
              <a:rPr dirty="0" sz="1200" spc="-5">
                <a:latin typeface="Calibri"/>
                <a:cs typeface="Calibri"/>
              </a:rPr>
              <a:t> MANIFESTAÇÕES</a:t>
            </a:r>
            <a:endParaRPr sz="1200">
              <a:latin typeface="Calibri"/>
              <a:cs typeface="Calibri"/>
            </a:endParaRPr>
          </a:p>
          <a:p>
            <a:pPr marL="12700" marR="1206500">
              <a:lnSpc>
                <a:spcPct val="151800"/>
              </a:lnSpc>
              <a:spcBef>
                <a:spcPts val="20"/>
              </a:spcBef>
            </a:pPr>
            <a:r>
              <a:rPr dirty="0" sz="1200">
                <a:latin typeface="Calibri"/>
                <a:cs typeface="Calibri"/>
              </a:rPr>
              <a:t>III – </a:t>
            </a:r>
            <a:r>
              <a:rPr dirty="0" sz="1200" spc="-5">
                <a:latin typeface="Calibri"/>
                <a:cs typeface="Calibri"/>
              </a:rPr>
              <a:t>ASSUNTOS </a:t>
            </a:r>
            <a:r>
              <a:rPr dirty="0" sz="1200">
                <a:latin typeface="Calibri"/>
                <a:cs typeface="Calibri"/>
              </a:rPr>
              <a:t>MAIS </a:t>
            </a:r>
            <a:r>
              <a:rPr dirty="0" sz="1200" spc="-10">
                <a:latin typeface="Calibri"/>
                <a:cs typeface="Calibri"/>
              </a:rPr>
              <a:t>FREQUENTES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IV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5">
                <a:latin typeface="Calibri"/>
                <a:cs typeface="Calibri"/>
              </a:rPr>
              <a:t> CONCLUSÃO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880617"/>
            <a:ext cx="5428615" cy="16503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I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–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DETALHAMENTO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DAS</a:t>
            </a:r>
            <a:r>
              <a:rPr dirty="0" sz="1200" spc="-5" b="1">
                <a:latin typeface="Calibri"/>
                <a:cs typeface="Calibri"/>
              </a:rPr>
              <a:t> MANIFESTAÇÕES </a:t>
            </a:r>
            <a:r>
              <a:rPr dirty="0" sz="1200" b="1">
                <a:latin typeface="Calibri"/>
                <a:cs typeface="Calibri"/>
              </a:rPr>
              <a:t>RECEBIDAS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Calibri"/>
              <a:cs typeface="Calibri"/>
            </a:endParaRPr>
          </a:p>
          <a:p>
            <a:pPr algn="just" marL="12700" marR="5080">
              <a:lnSpc>
                <a:spcPct val="117000"/>
              </a:lnSpc>
            </a:pPr>
            <a:r>
              <a:rPr dirty="0" sz="1200" spc="-5">
                <a:latin typeface="Calibri"/>
                <a:cs typeface="Calibri"/>
              </a:rPr>
              <a:t>Durante </a:t>
            </a:r>
            <a:r>
              <a:rPr dirty="0" sz="1200">
                <a:latin typeface="Calibri"/>
                <a:cs typeface="Calibri"/>
              </a:rPr>
              <a:t>o </a:t>
            </a:r>
            <a:r>
              <a:rPr dirty="0" sz="1200" spc="-5">
                <a:latin typeface="Calibri"/>
                <a:cs typeface="Calibri"/>
              </a:rPr>
              <a:t>período de janeiro </a:t>
            </a:r>
            <a:r>
              <a:rPr dirty="0" sz="1200">
                <a:latin typeface="Calibri"/>
                <a:cs typeface="Calibri"/>
              </a:rPr>
              <a:t>a dezembro/2022, </a:t>
            </a:r>
            <a:r>
              <a:rPr dirty="0" sz="1200" spc="-5">
                <a:latin typeface="Calibri"/>
                <a:cs typeface="Calibri"/>
              </a:rPr>
              <a:t>foram protocoladas 07 manifestações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no</a:t>
            </a:r>
            <a:r>
              <a:rPr dirty="0" sz="1200">
                <a:latin typeface="Calibri"/>
                <a:cs typeface="Calibri"/>
              </a:rPr>
              <a:t> SIC,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sendo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02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destinadas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Planejamento</a:t>
            </a:r>
            <a:r>
              <a:rPr dirty="0" sz="1200">
                <a:latin typeface="Calibri"/>
                <a:cs typeface="Calibri"/>
              </a:rPr>
              <a:t> 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Meio</a:t>
            </a:r>
            <a:r>
              <a:rPr dirty="0" sz="1200">
                <a:latin typeface="Calibri"/>
                <a:cs typeface="Calibri"/>
              </a:rPr>
              <a:t> Ambiente,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15">
                <a:latin typeface="Calibri"/>
                <a:cs typeface="Calibri"/>
              </a:rPr>
              <a:t>02 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destinadas </a:t>
            </a:r>
            <a:r>
              <a:rPr dirty="0" sz="1200">
                <a:latin typeface="Calibri"/>
                <a:cs typeface="Calibri"/>
              </a:rPr>
              <a:t>à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 Obras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>
                <a:latin typeface="Calibri"/>
                <a:cs typeface="Calibri"/>
              </a:rPr>
              <a:t>Infraestrutura Urbana,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01 destinadas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2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Administração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Departamento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Fiscalização,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01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Saúde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>
                <a:latin typeface="Calibri"/>
                <a:cs typeface="Calibri"/>
              </a:rPr>
              <a:t>01 destinada </a:t>
            </a:r>
            <a:r>
              <a:rPr dirty="0" sz="1200">
                <a:latin typeface="Calibri"/>
                <a:cs typeface="Calibri"/>
              </a:rPr>
              <a:t>à </a:t>
            </a:r>
            <a:r>
              <a:rPr dirty="0" sz="1200" spc="-5">
                <a:latin typeface="Calibri"/>
                <a:cs typeface="Calibri"/>
              </a:rPr>
              <a:t>Secretaria de Desenvolvimento Econômico, Turismo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>
                <a:latin typeface="Calibri"/>
                <a:cs typeface="Calibri"/>
              </a:rPr>
              <a:t>Cultura, </a:t>
            </a:r>
            <a:r>
              <a:rPr dirty="0" sz="1200" spc="-10">
                <a:latin typeface="Calibri"/>
                <a:cs typeface="Calibri"/>
              </a:rPr>
              <a:t>cujas </a:t>
            </a:r>
            <a:r>
              <a:rPr dirty="0" sz="1200" spc="-5">
                <a:latin typeface="Calibri"/>
                <a:cs typeface="Calibri"/>
              </a:rPr>
              <a:t> respostas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 todas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foram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providenciadas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dentro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do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prazo.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757995" y="3003486"/>
            <a:ext cx="1692275" cy="2335530"/>
            <a:chOff x="2757995" y="3003486"/>
            <a:chExt cx="1692275" cy="2335530"/>
          </a:xfrm>
        </p:grpSpPr>
        <p:sp>
          <p:nvSpPr>
            <p:cNvPr id="4" name="object 4"/>
            <p:cNvSpPr/>
            <p:nvPr/>
          </p:nvSpPr>
          <p:spPr>
            <a:xfrm>
              <a:off x="3130295" y="3008248"/>
              <a:ext cx="329565" cy="2285365"/>
            </a:xfrm>
            <a:custGeom>
              <a:avLst/>
              <a:gdLst/>
              <a:ahLst/>
              <a:cxnLst/>
              <a:rect l="l" t="t" r="r" b="b"/>
              <a:pathLst>
                <a:path w="329564" h="2285365">
                  <a:moveTo>
                    <a:pt x="0" y="0"/>
                  </a:moveTo>
                  <a:lnTo>
                    <a:pt x="0" y="2285364"/>
                  </a:lnTo>
                </a:path>
                <a:path w="329564" h="2285365">
                  <a:moveTo>
                    <a:pt x="329183" y="0"/>
                  </a:moveTo>
                  <a:lnTo>
                    <a:pt x="329183" y="2285364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01111" y="4949951"/>
              <a:ext cx="701801" cy="27203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01111" y="4492751"/>
              <a:ext cx="701801" cy="2720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788663" y="3008248"/>
              <a:ext cx="329565" cy="2285365"/>
            </a:xfrm>
            <a:custGeom>
              <a:avLst/>
              <a:gdLst/>
              <a:ahLst/>
              <a:cxnLst/>
              <a:rect l="l" t="t" r="r" b="b"/>
              <a:pathLst>
                <a:path w="329564" h="2285365">
                  <a:moveTo>
                    <a:pt x="0" y="0"/>
                  </a:moveTo>
                  <a:lnTo>
                    <a:pt x="0" y="2285364"/>
                  </a:lnTo>
                </a:path>
                <a:path w="329564" h="2285365">
                  <a:moveTo>
                    <a:pt x="329184" y="0"/>
                  </a:moveTo>
                  <a:lnTo>
                    <a:pt x="329184" y="2285364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01111" y="4035551"/>
              <a:ext cx="1360169" cy="27203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01111" y="3578351"/>
              <a:ext cx="1360169" cy="27203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01111" y="3121151"/>
              <a:ext cx="701801" cy="27203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01111" y="4965191"/>
              <a:ext cx="665988" cy="19659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01111" y="4507991"/>
              <a:ext cx="665988" cy="19659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01111" y="4050791"/>
              <a:ext cx="1321308" cy="19659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801111" y="3593591"/>
              <a:ext cx="1321308" cy="196596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801111" y="3136391"/>
              <a:ext cx="665988" cy="196596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2762757" y="3008248"/>
              <a:ext cx="1682750" cy="2326005"/>
            </a:xfrm>
            <a:custGeom>
              <a:avLst/>
              <a:gdLst/>
              <a:ahLst/>
              <a:cxnLst/>
              <a:rect l="l" t="t" r="r" b="b"/>
              <a:pathLst>
                <a:path w="1682750" h="2326004">
                  <a:moveTo>
                    <a:pt x="1682750" y="0"/>
                  </a:moveTo>
                  <a:lnTo>
                    <a:pt x="1682750" y="2285364"/>
                  </a:lnTo>
                </a:path>
                <a:path w="1682750" h="2326004">
                  <a:moveTo>
                    <a:pt x="40386" y="2285364"/>
                  </a:moveTo>
                  <a:lnTo>
                    <a:pt x="1682750" y="2285364"/>
                  </a:lnTo>
                </a:path>
                <a:path w="1682750" h="2326004">
                  <a:moveTo>
                    <a:pt x="40386" y="2285364"/>
                  </a:moveTo>
                  <a:lnTo>
                    <a:pt x="40386" y="2325623"/>
                  </a:lnTo>
                </a:path>
                <a:path w="1682750" h="2326004">
                  <a:moveTo>
                    <a:pt x="367538" y="2285364"/>
                  </a:moveTo>
                  <a:lnTo>
                    <a:pt x="367538" y="2325623"/>
                  </a:lnTo>
                </a:path>
                <a:path w="1682750" h="2326004">
                  <a:moveTo>
                    <a:pt x="696721" y="2285364"/>
                  </a:moveTo>
                  <a:lnTo>
                    <a:pt x="696721" y="2325623"/>
                  </a:lnTo>
                </a:path>
                <a:path w="1682750" h="2326004">
                  <a:moveTo>
                    <a:pt x="1025906" y="2285364"/>
                  </a:moveTo>
                  <a:lnTo>
                    <a:pt x="1025906" y="2325623"/>
                  </a:lnTo>
                </a:path>
                <a:path w="1682750" h="2326004">
                  <a:moveTo>
                    <a:pt x="1355090" y="2285364"/>
                  </a:moveTo>
                  <a:lnTo>
                    <a:pt x="1355090" y="2325623"/>
                  </a:lnTo>
                </a:path>
                <a:path w="1682750" h="2326004">
                  <a:moveTo>
                    <a:pt x="1682750" y="2285364"/>
                  </a:moveTo>
                  <a:lnTo>
                    <a:pt x="1682750" y="2325623"/>
                  </a:lnTo>
                </a:path>
                <a:path w="1682750" h="2326004">
                  <a:moveTo>
                    <a:pt x="40386" y="2285364"/>
                  </a:moveTo>
                  <a:lnTo>
                    <a:pt x="40386" y="0"/>
                  </a:lnTo>
                </a:path>
                <a:path w="1682750" h="2326004">
                  <a:moveTo>
                    <a:pt x="0" y="2285364"/>
                  </a:moveTo>
                  <a:lnTo>
                    <a:pt x="40386" y="2285364"/>
                  </a:lnTo>
                </a:path>
                <a:path w="1682750" h="2326004">
                  <a:moveTo>
                    <a:pt x="0" y="1828926"/>
                  </a:moveTo>
                  <a:lnTo>
                    <a:pt x="40386" y="1828926"/>
                  </a:lnTo>
                </a:path>
                <a:path w="1682750" h="2326004">
                  <a:moveTo>
                    <a:pt x="0" y="1371726"/>
                  </a:moveTo>
                  <a:lnTo>
                    <a:pt x="40386" y="1371726"/>
                  </a:lnTo>
                </a:path>
                <a:path w="1682750" h="2326004">
                  <a:moveTo>
                    <a:pt x="0" y="914526"/>
                  </a:moveTo>
                  <a:lnTo>
                    <a:pt x="40386" y="914526"/>
                  </a:lnTo>
                </a:path>
                <a:path w="1682750" h="2326004">
                  <a:moveTo>
                    <a:pt x="0" y="457326"/>
                  </a:moveTo>
                  <a:lnTo>
                    <a:pt x="40386" y="457326"/>
                  </a:lnTo>
                </a:path>
                <a:path w="1682750" h="2326004">
                  <a:moveTo>
                    <a:pt x="0" y="0"/>
                  </a:moveTo>
                  <a:lnTo>
                    <a:pt x="40386" y="0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2759201" y="5356986"/>
            <a:ext cx="178308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92735" algn="l"/>
                <a:tab pos="669925" algn="l"/>
                <a:tab pos="949960" algn="l"/>
                <a:tab pos="1327150" algn="l"/>
                <a:tab pos="1607185" algn="l"/>
              </a:tabLst>
            </a:pPr>
            <a:r>
              <a:rPr dirty="0" sz="1000">
                <a:latin typeface="Calibri"/>
                <a:cs typeface="Calibri"/>
              </a:rPr>
              <a:t>0</a:t>
            </a:r>
            <a:r>
              <a:rPr dirty="0" sz="1000">
                <a:latin typeface="Calibri"/>
                <a:cs typeface="Calibri"/>
              </a:rPr>
              <a:t>	</a:t>
            </a:r>
            <a:r>
              <a:rPr dirty="0" sz="1000" spc="-10">
                <a:latin typeface="Calibri"/>
                <a:cs typeface="Calibri"/>
              </a:rPr>
              <a:t>0</a:t>
            </a:r>
            <a:r>
              <a:rPr dirty="0" sz="1000" spc="5">
                <a:latin typeface="Calibri"/>
                <a:cs typeface="Calibri"/>
              </a:rPr>
              <a:t>.</a:t>
            </a:r>
            <a:r>
              <a:rPr dirty="0" sz="1000">
                <a:latin typeface="Calibri"/>
                <a:cs typeface="Calibri"/>
              </a:rPr>
              <a:t>5</a:t>
            </a:r>
            <a:r>
              <a:rPr dirty="0" sz="1000">
                <a:latin typeface="Calibri"/>
                <a:cs typeface="Calibri"/>
              </a:rPr>
              <a:t>	</a:t>
            </a:r>
            <a:r>
              <a:rPr dirty="0" sz="1000">
                <a:latin typeface="Calibri"/>
                <a:cs typeface="Calibri"/>
              </a:rPr>
              <a:t>1</a:t>
            </a:r>
            <a:r>
              <a:rPr dirty="0" sz="1000">
                <a:latin typeface="Calibri"/>
                <a:cs typeface="Calibri"/>
              </a:rPr>
              <a:t>	</a:t>
            </a:r>
            <a:r>
              <a:rPr dirty="0" sz="1000" spc="-5">
                <a:latin typeface="Calibri"/>
                <a:cs typeface="Calibri"/>
              </a:rPr>
              <a:t>1</a:t>
            </a:r>
            <a:r>
              <a:rPr dirty="0" sz="1000" spc="10">
                <a:latin typeface="Calibri"/>
                <a:cs typeface="Calibri"/>
              </a:rPr>
              <a:t>.</a:t>
            </a:r>
            <a:r>
              <a:rPr dirty="0" sz="1000">
                <a:latin typeface="Calibri"/>
                <a:cs typeface="Calibri"/>
              </a:rPr>
              <a:t>5</a:t>
            </a:r>
            <a:r>
              <a:rPr dirty="0" sz="1000">
                <a:latin typeface="Calibri"/>
                <a:cs typeface="Calibri"/>
              </a:rPr>
              <a:t>	</a:t>
            </a:r>
            <a:r>
              <a:rPr dirty="0" sz="1000">
                <a:latin typeface="Calibri"/>
                <a:cs typeface="Calibri"/>
              </a:rPr>
              <a:t>2</a:t>
            </a:r>
            <a:r>
              <a:rPr dirty="0" sz="1000">
                <a:latin typeface="Calibri"/>
                <a:cs typeface="Calibri"/>
              </a:rPr>
              <a:t>	</a:t>
            </a: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5">
                <a:latin typeface="Calibri"/>
                <a:cs typeface="Calibri"/>
              </a:rPr>
              <a:t>.</a:t>
            </a:r>
            <a:r>
              <a:rPr dirty="0" sz="1000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60295" y="4885689"/>
            <a:ext cx="838835" cy="33464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17475" marR="5080" indent="-105410">
              <a:lnSpc>
                <a:spcPct val="101800"/>
              </a:lnSpc>
              <a:spcBef>
                <a:spcPts val="85"/>
              </a:spcBef>
            </a:pPr>
            <a:r>
              <a:rPr dirty="0" sz="1000" spc="-1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m</a:t>
            </a:r>
            <a:r>
              <a:rPr dirty="0" sz="1000" spc="5">
                <a:latin typeface="Calibri"/>
                <a:cs typeface="Calibri"/>
              </a:rPr>
              <a:t>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20">
                <a:latin typeface="Calibri"/>
                <a:cs typeface="Calibri"/>
              </a:rPr>
              <a:t>i</a:t>
            </a:r>
            <a:r>
              <a:rPr dirty="0" sz="1000" spc="10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t</a:t>
            </a:r>
            <a:r>
              <a:rPr dirty="0" sz="1000" spc="-20">
                <a:latin typeface="Calibri"/>
                <a:cs typeface="Calibri"/>
              </a:rPr>
              <a:t>r</a:t>
            </a:r>
            <a:r>
              <a:rPr dirty="0" sz="1000">
                <a:latin typeface="Calibri"/>
                <a:cs typeface="Calibri"/>
              </a:rPr>
              <a:t>ação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-  </a:t>
            </a:r>
            <a:r>
              <a:rPr dirty="0" sz="1000" spc="-5">
                <a:latin typeface="Calibri"/>
                <a:cs typeface="Calibri"/>
              </a:rPr>
              <a:t>Fiscalização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57754" y="4505959"/>
            <a:ext cx="34226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úde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24608" y="4048760"/>
            <a:ext cx="87376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5">
                <a:latin typeface="Calibri"/>
                <a:cs typeface="Calibri"/>
              </a:rPr>
              <a:t>Obras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Serviços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70329" y="3591560"/>
            <a:ext cx="829944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5">
                <a:latin typeface="Calibri"/>
                <a:cs typeface="Calibri"/>
              </a:rPr>
              <a:t>M</a:t>
            </a:r>
            <a:r>
              <a:rPr dirty="0" sz="1000" spc="-25">
                <a:latin typeface="Calibri"/>
                <a:cs typeface="Calibri"/>
              </a:rPr>
              <a:t>e</a:t>
            </a:r>
            <a:r>
              <a:rPr dirty="0" sz="1000" spc="5">
                <a:latin typeface="Calibri"/>
                <a:cs typeface="Calibri"/>
              </a:rPr>
              <a:t>i</a:t>
            </a:r>
            <a:r>
              <a:rPr dirty="0" sz="1000">
                <a:latin typeface="Calibri"/>
                <a:cs typeface="Calibri"/>
              </a:rPr>
              <a:t>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</a:t>
            </a:r>
            <a:r>
              <a:rPr dirty="0" sz="1000" spc="15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20">
                <a:latin typeface="Calibri"/>
                <a:cs typeface="Calibri"/>
              </a:rPr>
              <a:t>i</a:t>
            </a:r>
            <a:r>
              <a:rPr dirty="0" sz="1000">
                <a:latin typeface="Calibri"/>
                <a:cs typeface="Calibri"/>
              </a:rPr>
              <a:t>ente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64639" y="3056889"/>
            <a:ext cx="1134745" cy="33464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 indent="102870">
              <a:lnSpc>
                <a:spcPct val="101800"/>
              </a:lnSpc>
              <a:spcBef>
                <a:spcPts val="85"/>
              </a:spcBef>
            </a:pPr>
            <a:r>
              <a:rPr dirty="0" sz="1000" spc="-5">
                <a:latin typeface="Calibri"/>
                <a:cs typeface="Calibri"/>
              </a:rPr>
              <a:t>Desenvolvimento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Econômico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Turismo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726008" y="3360504"/>
            <a:ext cx="74930" cy="455930"/>
            <a:chOff x="4726008" y="3360504"/>
            <a:chExt cx="74930" cy="455930"/>
          </a:xfrm>
        </p:grpSpPr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726008" y="3360504"/>
              <a:ext cx="74506" cy="74506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726008" y="3741504"/>
              <a:ext cx="74506" cy="74506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4818126" y="3295014"/>
            <a:ext cx="838835" cy="5626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5">
                <a:latin typeface="Calibri"/>
                <a:cs typeface="Calibri"/>
              </a:rPr>
              <a:t>Administração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-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00" spc="-5">
                <a:latin typeface="Calibri"/>
                <a:cs typeface="Calibri"/>
              </a:rPr>
              <a:t>Fiscalização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000" spc="-5">
                <a:latin typeface="Calibri"/>
                <a:cs typeface="Calibri"/>
              </a:rPr>
              <a:t>Saúde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27" name="object 2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726008" y="4125552"/>
            <a:ext cx="74506" cy="74506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4818126" y="4061205"/>
            <a:ext cx="87376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5">
                <a:latin typeface="Calibri"/>
                <a:cs typeface="Calibri"/>
              </a:rPr>
              <a:t>Obras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Serviços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29" name="object 2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726008" y="4509600"/>
            <a:ext cx="74506" cy="74506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4818126" y="4444059"/>
            <a:ext cx="829944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 spc="5">
                <a:latin typeface="Calibri"/>
                <a:cs typeface="Calibri"/>
              </a:rPr>
              <a:t>M</a:t>
            </a:r>
            <a:r>
              <a:rPr dirty="0" sz="1000" spc="-20">
                <a:latin typeface="Calibri"/>
                <a:cs typeface="Calibri"/>
              </a:rPr>
              <a:t>e</a:t>
            </a:r>
            <a:r>
              <a:rPr dirty="0" sz="1000" spc="5">
                <a:latin typeface="Calibri"/>
                <a:cs typeface="Calibri"/>
              </a:rPr>
              <a:t>i</a:t>
            </a:r>
            <a:r>
              <a:rPr dirty="0" sz="1000" spc="5">
                <a:latin typeface="Calibri"/>
                <a:cs typeface="Calibri"/>
              </a:rPr>
              <a:t>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10">
                <a:latin typeface="Calibri"/>
                <a:cs typeface="Calibri"/>
              </a:rPr>
              <a:t>m</a:t>
            </a:r>
            <a:r>
              <a:rPr dirty="0" sz="1000">
                <a:latin typeface="Calibri"/>
                <a:cs typeface="Calibri"/>
              </a:rPr>
              <a:t>b</a:t>
            </a:r>
            <a:r>
              <a:rPr dirty="0" sz="1000" spc="-20">
                <a:latin typeface="Calibri"/>
                <a:cs typeface="Calibri"/>
              </a:rPr>
              <a:t>i</a:t>
            </a:r>
            <a:r>
              <a:rPr dirty="0" sz="1000" spc="5">
                <a:latin typeface="Calibri"/>
                <a:cs typeface="Calibri"/>
              </a:rPr>
              <a:t>en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5">
                <a:latin typeface="Calibri"/>
                <a:cs typeface="Calibri"/>
              </a:rPr>
              <a:t>e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31" name="object 3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726008" y="4890600"/>
            <a:ext cx="74506" cy="74506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4818126" y="4827777"/>
            <a:ext cx="1135380" cy="3346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5">
                <a:latin typeface="Calibri"/>
                <a:cs typeface="Calibri"/>
              </a:rPr>
              <a:t>Desenvolvimento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00" spc="-5">
                <a:latin typeface="Calibri"/>
                <a:cs typeface="Calibri"/>
              </a:rPr>
              <a:t>Econômico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Turismo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494155" y="2868548"/>
            <a:ext cx="4572000" cy="2743200"/>
          </a:xfrm>
          <a:custGeom>
            <a:avLst/>
            <a:gdLst/>
            <a:ahLst/>
            <a:cxnLst/>
            <a:rect l="l" t="t" r="r" b="b"/>
            <a:pathLst>
              <a:path w="4572000" h="2743200">
                <a:moveTo>
                  <a:pt x="0" y="2743199"/>
                </a:moveTo>
                <a:lnTo>
                  <a:pt x="4572000" y="2743199"/>
                </a:lnTo>
                <a:lnTo>
                  <a:pt x="4572000" y="0"/>
                </a:lnTo>
                <a:lnTo>
                  <a:pt x="0" y="0"/>
                </a:lnTo>
                <a:lnTo>
                  <a:pt x="0" y="2743199"/>
                </a:lnTo>
                <a:close/>
              </a:path>
            </a:pathLst>
          </a:custGeom>
          <a:ln w="9525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38200" y="999744"/>
          <a:ext cx="5906770" cy="1416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/>
                <a:gridCol w="483234"/>
                <a:gridCol w="405764"/>
                <a:gridCol w="352425"/>
                <a:gridCol w="626745"/>
                <a:gridCol w="620395"/>
                <a:gridCol w="581025"/>
                <a:gridCol w="483235"/>
                <a:gridCol w="260985"/>
                <a:gridCol w="300354"/>
              </a:tblGrid>
              <a:tr h="117348">
                <a:tc>
                  <a:txBody>
                    <a:bodyPr/>
                    <a:lstStyle/>
                    <a:p>
                      <a:pPr algn="ctr" marR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ASSUNTOS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DENÚNCIA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DOAÇÃO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ELOGIO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INFORMAÇÃO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RECLAMAÇÃO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SOLICITAÇÃO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SUGESTÃO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SIC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34696"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Cópia</a:t>
                      </a:r>
                      <a:r>
                        <a:rPr dirty="0" sz="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documentos</a:t>
                      </a:r>
                      <a:r>
                        <a:rPr dirty="0" sz="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estabelecimento</a:t>
                      </a:r>
                      <a:endParaRPr sz="700">
                        <a:latin typeface="Calibri"/>
                        <a:cs typeface="Calibri"/>
                      </a:endParaRPr>
                    </a:p>
                    <a:p>
                      <a:pPr marL="15875">
                        <a:lnSpc>
                          <a:spcPts val="819"/>
                        </a:lnSpc>
                        <a:spcBef>
                          <a:spcPts val="85"/>
                        </a:spcBef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comercial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577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577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Cumprimento</a:t>
                      </a:r>
                      <a:r>
                        <a:rPr dirty="0" sz="7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execução</a:t>
                      </a:r>
                      <a:r>
                        <a:rPr dirty="0" sz="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contratual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Limpeza</a:t>
                      </a:r>
                      <a:r>
                        <a:rPr dirty="0" sz="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terreno</a:t>
                      </a:r>
                      <a:r>
                        <a:rPr dirty="0" sz="7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particular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Obras</a:t>
                      </a:r>
                      <a:r>
                        <a:rPr dirty="0" sz="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em</a:t>
                      </a:r>
                      <a:r>
                        <a:rPr dirty="0" sz="7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via</a:t>
                      </a:r>
                      <a:r>
                        <a:rPr dirty="0" sz="7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pública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Outros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Solicitação</a:t>
                      </a:r>
                      <a:r>
                        <a:rPr dirty="0" sz="7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leis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Unidade</a:t>
                      </a:r>
                      <a:r>
                        <a:rPr dirty="0" sz="7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spc="-5">
                          <a:latin typeface="Calibri"/>
                          <a:cs typeface="Calibri"/>
                        </a:rPr>
                        <a:t>saúde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algn="ctr" marL="5715">
                        <a:lnSpc>
                          <a:spcPts val="82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7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 gridSpan="9">
                  <a:txBody>
                    <a:bodyPr/>
                    <a:lstStyle/>
                    <a:p>
                      <a:pPr algn="ctr" marL="4445">
                        <a:lnSpc>
                          <a:spcPts val="82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DE MANIFESTAÇÕES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REGISTRADAS - OUVIDORIA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 gridSpan="9">
                  <a:txBody>
                    <a:bodyPr/>
                    <a:lstStyle/>
                    <a:p>
                      <a:pPr algn="ctr" marL="4445">
                        <a:lnSpc>
                          <a:spcPts val="82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7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MANIFESTAÇÕES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REGISTRADAS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SIC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7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849883" y="702055"/>
            <a:ext cx="1876425" cy="1809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5" b="1">
                <a:latin typeface="Calibri"/>
                <a:cs typeface="Calibri"/>
              </a:rPr>
              <a:t>II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10" b="1">
                <a:latin typeface="Calibri"/>
                <a:cs typeface="Calibri"/>
              </a:rPr>
              <a:t>–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spc="5" b="1">
                <a:latin typeface="Calibri"/>
                <a:cs typeface="Calibri"/>
              </a:rPr>
              <a:t>MOTIVO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spc="10" b="1">
                <a:latin typeface="Calibri"/>
                <a:cs typeface="Calibri"/>
              </a:rPr>
              <a:t>DAS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5" b="1">
                <a:latin typeface="Calibri"/>
                <a:cs typeface="Calibri"/>
              </a:rPr>
              <a:t>MANIFESTAÇÕES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880617"/>
            <a:ext cx="22148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III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– ASSUNTOS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MAIS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FREQUENTES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9192" y="1274317"/>
            <a:ext cx="5492115" cy="19240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415"/>
              </a:lnSpc>
            </a:pPr>
            <a:r>
              <a:rPr dirty="0" sz="1200" spc="-5" b="1">
                <a:latin typeface="Calibri"/>
                <a:cs typeface="Calibri"/>
              </a:rPr>
              <a:t>SIC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(Serviço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Informação</a:t>
            </a:r>
            <a:r>
              <a:rPr dirty="0" sz="1200" spc="-10" b="1">
                <a:latin typeface="Calibri"/>
                <a:cs typeface="Calibri"/>
              </a:rPr>
              <a:t> ao</a:t>
            </a:r>
            <a:r>
              <a:rPr dirty="0" sz="1200" spc="-5" b="1">
                <a:latin typeface="Calibri"/>
                <a:cs typeface="Calibri"/>
              </a:rPr>
              <a:t> Cidadão)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06144" y="1658746"/>
          <a:ext cx="5501005" cy="774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1525"/>
                <a:gridCol w="2180590"/>
              </a:tblGrid>
              <a:tr h="192023">
                <a:tc>
                  <a:txBody>
                    <a:bodyPr/>
                    <a:lstStyle/>
                    <a:p>
                      <a:pPr algn="ctr" marL="1905">
                        <a:lnSpc>
                          <a:spcPts val="141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SITUAÇÃO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41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QUANTIDADE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69850">
                        <a:lnSpc>
                          <a:spcPts val="1410"/>
                        </a:lnSpc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Obras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em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via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pública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69850">
                        <a:lnSpc>
                          <a:spcPts val="141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Solicitação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leis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69850">
                        <a:lnSpc>
                          <a:spcPts val="1410"/>
                        </a:lnSpc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Unidade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de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saúde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066596" y="2600325"/>
            <a:ext cx="5425440" cy="30010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715">
              <a:lnSpc>
                <a:spcPct val="101699"/>
              </a:lnSpc>
              <a:spcBef>
                <a:spcPts val="75"/>
              </a:spcBef>
            </a:pPr>
            <a:r>
              <a:rPr dirty="0" sz="1200" spc="-5" b="1">
                <a:latin typeface="Calibri"/>
                <a:cs typeface="Calibri"/>
              </a:rPr>
              <a:t>Análise</a:t>
            </a:r>
            <a:r>
              <a:rPr dirty="0" sz="1200" b="1">
                <a:latin typeface="Calibri"/>
                <a:cs typeface="Calibri"/>
              </a:rPr>
              <a:t> dos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pontos</a:t>
            </a:r>
            <a:r>
              <a:rPr dirty="0" sz="120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recorrentes</a:t>
            </a:r>
            <a:r>
              <a:rPr dirty="0" sz="1200" b="1">
                <a:latin typeface="Calibri"/>
                <a:cs typeface="Calibri"/>
              </a:rPr>
              <a:t> e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providências</a:t>
            </a:r>
            <a:r>
              <a:rPr dirty="0" sz="1200" b="1">
                <a:latin typeface="Calibri"/>
                <a:cs typeface="Calibri"/>
              </a:rPr>
              <a:t> adotadas: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solicitações</a:t>
            </a:r>
            <a:r>
              <a:rPr dirty="0" sz="1200" spc="-5">
                <a:latin typeface="Calibri"/>
                <a:cs typeface="Calibri"/>
              </a:rPr>
              <a:t> de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informações</a:t>
            </a:r>
            <a:r>
              <a:rPr dirty="0" sz="1200">
                <a:latin typeface="Calibri"/>
                <a:cs typeface="Calibri"/>
              </a:rPr>
              <a:t> são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encaminhadas</a:t>
            </a:r>
            <a:r>
              <a:rPr dirty="0" sz="1200">
                <a:latin typeface="Calibri"/>
                <a:cs typeface="Calibri"/>
              </a:rPr>
              <a:t> às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Secretarias/Departamentos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competentes</a:t>
            </a:r>
            <a:r>
              <a:rPr dirty="0" sz="1200" spc="26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 </a:t>
            </a:r>
            <a:r>
              <a:rPr dirty="0" sz="1200" spc="-5">
                <a:latin typeface="Calibri"/>
                <a:cs typeface="Calibri"/>
              </a:rPr>
              <a:t> enviam</a:t>
            </a:r>
            <a:r>
              <a:rPr dirty="0" sz="1200">
                <a:latin typeface="Calibri"/>
                <a:cs typeface="Calibri"/>
              </a:rPr>
              <a:t> ao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requerente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dados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solicitados,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orientam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quanto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local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onde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informação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está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disponibilizada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ou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quanto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ao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canal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adequado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para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solicitação.</a:t>
            </a:r>
            <a:endParaRPr sz="1200">
              <a:latin typeface="Calibri"/>
              <a:cs typeface="Calibri"/>
            </a:endParaRPr>
          </a:p>
          <a:p>
            <a:pPr algn="just" marL="12700" marR="6350">
              <a:lnSpc>
                <a:spcPct val="101699"/>
              </a:lnSpc>
            </a:pPr>
            <a:r>
              <a:rPr dirty="0" sz="1200" spc="-10">
                <a:latin typeface="Calibri"/>
                <a:cs typeface="Calibri"/>
              </a:rPr>
              <a:t>Nos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casos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em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questão,</a:t>
            </a:r>
            <a:r>
              <a:rPr dirty="0" sz="1200" spc="1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10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assunto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Obras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em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via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pública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foi</a:t>
            </a:r>
            <a:r>
              <a:rPr dirty="0" sz="1200" spc="10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encaminhado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2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Obras</a:t>
            </a:r>
            <a:r>
              <a:rPr dirty="0" sz="1200" spc="2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229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Infraestrutura</a:t>
            </a:r>
            <a:r>
              <a:rPr dirty="0" sz="1200" spc="229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Urbana,</a:t>
            </a:r>
            <a:r>
              <a:rPr dirty="0" sz="1200" spc="2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que</a:t>
            </a:r>
            <a:r>
              <a:rPr dirty="0" sz="1200" spc="229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prontamente</a:t>
            </a:r>
            <a:r>
              <a:rPr dirty="0" sz="1200" spc="2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atendeu</a:t>
            </a:r>
            <a:r>
              <a:rPr dirty="0" sz="1200" spc="2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2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solicitação</a:t>
            </a:r>
            <a:r>
              <a:rPr dirty="0" sz="1200" spc="2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</a:t>
            </a:r>
            <a:endParaRPr sz="1200">
              <a:latin typeface="Calibri"/>
              <a:cs typeface="Calibri"/>
            </a:endParaRPr>
          </a:p>
          <a:p>
            <a:pPr algn="just" marL="12700" marR="5080">
              <a:lnSpc>
                <a:spcPct val="101699"/>
              </a:lnSpc>
            </a:pPr>
            <a:r>
              <a:rPr dirty="0" sz="1200" spc="-5">
                <a:latin typeface="Calibri"/>
                <a:cs typeface="Calibri"/>
              </a:rPr>
              <a:t>munícipe, prestando </a:t>
            </a:r>
            <a:r>
              <a:rPr dirty="0" sz="1200">
                <a:latin typeface="Calibri"/>
                <a:cs typeface="Calibri"/>
              </a:rPr>
              <a:t>as </a:t>
            </a:r>
            <a:r>
              <a:rPr dirty="0" sz="1200" spc="-5">
                <a:latin typeface="Calibri"/>
                <a:cs typeface="Calibri"/>
              </a:rPr>
              <a:t>informações solicitadas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>
                <a:latin typeface="Calibri"/>
                <a:cs typeface="Calibri"/>
              </a:rPr>
              <a:t>esclarecendo </a:t>
            </a:r>
            <a:r>
              <a:rPr dirty="0" sz="1200">
                <a:latin typeface="Calibri"/>
                <a:cs typeface="Calibri"/>
              </a:rPr>
              <a:t>que a </a:t>
            </a:r>
            <a:r>
              <a:rPr dirty="0" sz="1200" spc="-5">
                <a:latin typeface="Calibri"/>
                <a:cs typeface="Calibri"/>
              </a:rPr>
              <a:t>sarjeta havia sido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feita recentemente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>
                <a:latin typeface="Calibri"/>
                <a:cs typeface="Calibri"/>
              </a:rPr>
              <a:t>não </a:t>
            </a:r>
            <a:r>
              <a:rPr dirty="0" sz="1200">
                <a:latin typeface="Calibri"/>
                <a:cs typeface="Calibri"/>
              </a:rPr>
              <a:t>apresentava </a:t>
            </a:r>
            <a:r>
              <a:rPr dirty="0" sz="1200" spc="-5">
                <a:latin typeface="Calibri"/>
                <a:cs typeface="Calibri"/>
              </a:rPr>
              <a:t>problemas estruturais </a:t>
            </a:r>
            <a:r>
              <a:rPr dirty="0" sz="1200">
                <a:latin typeface="Calibri"/>
                <a:cs typeface="Calibri"/>
              </a:rPr>
              <a:t>graves </a:t>
            </a:r>
            <a:r>
              <a:rPr dirty="0" sz="1200" spc="5">
                <a:latin typeface="Calibri"/>
                <a:cs typeface="Calibri"/>
              </a:rPr>
              <a:t>ou </a:t>
            </a:r>
            <a:r>
              <a:rPr dirty="0" sz="1200" spc="-5">
                <a:latin typeface="Calibri"/>
                <a:cs typeface="Calibri"/>
              </a:rPr>
              <a:t>aparentes </a:t>
            </a:r>
            <a:r>
              <a:rPr dirty="0" sz="1200">
                <a:latin typeface="Calibri"/>
                <a:cs typeface="Calibri"/>
              </a:rPr>
              <a:t>que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justificassem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 spc="-5">
                <a:latin typeface="Calibri"/>
                <a:cs typeface="Calibri"/>
              </a:rPr>
              <a:t> fosse refeita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naquele momento.</a:t>
            </a:r>
            <a:endParaRPr sz="1200">
              <a:latin typeface="Calibri"/>
              <a:cs typeface="Calibri"/>
            </a:endParaRPr>
          </a:p>
          <a:p>
            <a:pPr algn="just" marL="12700" marR="5080">
              <a:lnSpc>
                <a:spcPct val="101699"/>
              </a:lnSpc>
            </a:pPr>
            <a:r>
              <a:rPr dirty="0" sz="1200" spc="-5">
                <a:latin typeface="Calibri"/>
                <a:cs typeface="Calibri"/>
              </a:rPr>
              <a:t>No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tocante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Solicitação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leis,</a:t>
            </a:r>
            <a:r>
              <a:rPr dirty="0" sz="1200">
                <a:latin typeface="Calibri"/>
                <a:cs typeface="Calibri"/>
              </a:rPr>
              <a:t> 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solicitação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informação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foi</a:t>
            </a:r>
            <a:r>
              <a:rPr dirty="0" sz="1200" spc="-5">
                <a:latin typeface="Calibri"/>
                <a:cs typeface="Calibri"/>
              </a:rPr>
              <a:t> encaminhada</a:t>
            </a:r>
            <a:r>
              <a:rPr dirty="0" sz="1200">
                <a:latin typeface="Calibri"/>
                <a:cs typeface="Calibri"/>
              </a:rPr>
              <a:t> à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Desenvolvimento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Econômico,</a:t>
            </a:r>
            <a:r>
              <a:rPr dirty="0" sz="1200">
                <a:latin typeface="Calibri"/>
                <a:cs typeface="Calibri"/>
              </a:rPr>
              <a:t> Turismo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Cultura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2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respondida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pelo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Diretor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 Cultura,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forneceu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munícipe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informações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solicitadas.</a:t>
            </a:r>
            <a:endParaRPr sz="1200">
              <a:latin typeface="Calibri"/>
              <a:cs typeface="Calibri"/>
            </a:endParaRPr>
          </a:p>
          <a:p>
            <a:pPr algn="just" marL="12700" marR="6350">
              <a:lnSpc>
                <a:spcPct val="101699"/>
              </a:lnSpc>
              <a:spcBef>
                <a:spcPts val="25"/>
              </a:spcBef>
            </a:pPr>
            <a:r>
              <a:rPr dirty="0" sz="1200" spc="-5">
                <a:latin typeface="Calibri"/>
                <a:cs typeface="Calibri"/>
              </a:rPr>
              <a:t>Por</a:t>
            </a:r>
            <a:r>
              <a:rPr dirty="0" sz="1200">
                <a:latin typeface="Calibri"/>
                <a:cs typeface="Calibri"/>
              </a:rPr>
              <a:t> fim,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solicitação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informações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sobre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Unidade</a:t>
            </a:r>
            <a:r>
              <a:rPr dirty="0" sz="1200" spc="-5">
                <a:latin typeface="Calibri"/>
                <a:cs typeface="Calibri"/>
              </a:rPr>
              <a:t> 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saúde</a:t>
            </a:r>
            <a:r>
              <a:rPr dirty="0" sz="1200">
                <a:latin typeface="Calibri"/>
                <a:cs typeface="Calibri"/>
              </a:rPr>
              <a:t> foi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devidamente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atendida pela Secretaria de </a:t>
            </a:r>
            <a:r>
              <a:rPr dirty="0" sz="1200" spc="-10">
                <a:latin typeface="Calibri"/>
                <a:cs typeface="Calibri"/>
              </a:rPr>
              <a:t>Saúde que </a:t>
            </a:r>
            <a:r>
              <a:rPr dirty="0" sz="1200" spc="-5">
                <a:latin typeface="Calibri"/>
                <a:cs typeface="Calibri"/>
              </a:rPr>
              <a:t>informou </a:t>
            </a:r>
            <a:r>
              <a:rPr dirty="0" sz="1200">
                <a:latin typeface="Calibri"/>
                <a:cs typeface="Calibri"/>
              </a:rPr>
              <a:t>ao </a:t>
            </a:r>
            <a:r>
              <a:rPr dirty="0" sz="1200" spc="-5">
                <a:latin typeface="Calibri"/>
                <a:cs typeface="Calibri"/>
              </a:rPr>
              <a:t>munícipe </a:t>
            </a:r>
            <a:r>
              <a:rPr dirty="0" sz="1200" spc="-10">
                <a:latin typeface="Calibri"/>
                <a:cs typeface="Calibri"/>
              </a:rPr>
              <a:t>que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5">
                <a:latin typeface="Calibri"/>
                <a:cs typeface="Calibri"/>
              </a:rPr>
              <a:t>reinauguração da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UBS </a:t>
            </a:r>
            <a:r>
              <a:rPr dirty="0" sz="1200">
                <a:latin typeface="Calibri"/>
                <a:cs typeface="Calibri"/>
              </a:rPr>
              <a:t>estava </a:t>
            </a:r>
            <a:r>
              <a:rPr dirty="0" sz="1200" spc="-5">
                <a:latin typeface="Calibri"/>
                <a:cs typeface="Calibri"/>
              </a:rPr>
              <a:t>prevista para </a:t>
            </a:r>
            <a:r>
              <a:rPr dirty="0" sz="1200" spc="-10">
                <a:latin typeface="Calibri"/>
                <a:cs typeface="Calibri"/>
              </a:rPr>
              <a:t>ocorrer </a:t>
            </a:r>
            <a:r>
              <a:rPr dirty="0" sz="1200" spc="5">
                <a:latin typeface="Calibri"/>
                <a:cs typeface="Calibri"/>
              </a:rPr>
              <a:t>no </a:t>
            </a:r>
            <a:r>
              <a:rPr dirty="0" sz="1200">
                <a:latin typeface="Calibri"/>
                <a:cs typeface="Calibri"/>
              </a:rPr>
              <a:t>mês </a:t>
            </a:r>
            <a:r>
              <a:rPr dirty="0" sz="1200" spc="-5">
                <a:latin typeface="Calibri"/>
                <a:cs typeface="Calibri"/>
              </a:rPr>
              <a:t>de setembro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10">
                <a:latin typeface="Calibri"/>
                <a:cs typeface="Calibri"/>
              </a:rPr>
              <a:t>que </a:t>
            </a:r>
            <a:r>
              <a:rPr dirty="0" sz="1200">
                <a:latin typeface="Calibri"/>
                <a:cs typeface="Calibri"/>
              </a:rPr>
              <a:t>as </a:t>
            </a:r>
            <a:r>
              <a:rPr dirty="0" sz="1200" spc="-5">
                <a:latin typeface="Calibri"/>
                <a:cs typeface="Calibri"/>
              </a:rPr>
              <a:t>informações </a:t>
            </a:r>
            <a:r>
              <a:rPr dirty="0" sz="1200" spc="-10">
                <a:latin typeface="Calibri"/>
                <a:cs typeface="Calibri"/>
              </a:rPr>
              <a:t>sobre </a:t>
            </a:r>
            <a:r>
              <a:rPr dirty="0" sz="1200" spc="-5">
                <a:latin typeface="Calibri"/>
                <a:cs typeface="Calibri"/>
              </a:rPr>
              <a:t>os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valores</a:t>
            </a:r>
            <a:r>
              <a:rPr dirty="0" sz="1200">
                <a:latin typeface="Calibri"/>
                <a:cs typeface="Calibri"/>
              </a:rPr>
              <a:t> gastos </a:t>
            </a:r>
            <a:r>
              <a:rPr dirty="0" sz="1200" spc="-5">
                <a:latin typeface="Calibri"/>
                <a:cs typeface="Calibri"/>
              </a:rPr>
              <a:t>na</a:t>
            </a:r>
            <a:r>
              <a:rPr dirty="0" sz="1200" spc="-10">
                <a:latin typeface="Calibri"/>
                <a:cs typeface="Calibri"/>
              </a:rPr>
              <a:t> obra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poderiam </a:t>
            </a:r>
            <a:r>
              <a:rPr dirty="0" sz="1200">
                <a:latin typeface="Calibri"/>
                <a:cs typeface="Calibri"/>
              </a:rPr>
              <a:t>ser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obtidos no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portal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transparência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município.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880617"/>
            <a:ext cx="5427345" cy="4303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IV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–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CONCLUSÃO</a:t>
            </a:r>
            <a:endParaRPr sz="1200">
              <a:latin typeface="Calibri"/>
              <a:cs typeface="Calibri"/>
            </a:endParaRPr>
          </a:p>
          <a:p>
            <a:pPr algn="just" marL="12700" marR="12065">
              <a:lnSpc>
                <a:spcPct val="101699"/>
              </a:lnSpc>
            </a:pPr>
            <a:r>
              <a:rPr dirty="0" sz="1200" spc="-5">
                <a:latin typeface="Calibri"/>
                <a:cs typeface="Calibri"/>
              </a:rPr>
              <a:t>Através </a:t>
            </a:r>
            <a:r>
              <a:rPr dirty="0" sz="1200">
                <a:latin typeface="Calibri"/>
                <a:cs typeface="Calibri"/>
              </a:rPr>
              <a:t>desse </a:t>
            </a:r>
            <a:r>
              <a:rPr dirty="0" sz="1200" spc="-5">
                <a:latin typeface="Calibri"/>
                <a:cs typeface="Calibri"/>
              </a:rPr>
              <a:t>relatório,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5">
                <a:latin typeface="Calibri"/>
                <a:cs typeface="Calibri"/>
              </a:rPr>
              <a:t>Ouvidoria Municipal </a:t>
            </a:r>
            <a:r>
              <a:rPr dirty="0" sz="1200" spc="5">
                <a:latin typeface="Calibri"/>
                <a:cs typeface="Calibri"/>
              </a:rPr>
              <a:t>de </a:t>
            </a:r>
            <a:r>
              <a:rPr dirty="0" sz="1200" spc="-10">
                <a:latin typeface="Calibri"/>
                <a:cs typeface="Calibri"/>
              </a:rPr>
              <a:t>Guariba </a:t>
            </a:r>
            <a:r>
              <a:rPr dirty="0" sz="1200" spc="-5">
                <a:latin typeface="Calibri"/>
                <a:cs typeface="Calibri"/>
              </a:rPr>
              <a:t>demonstrou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5">
                <a:latin typeface="Calibri"/>
                <a:cs typeface="Calibri"/>
              </a:rPr>
              <a:t>sua atuação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exercendo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canal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comunicação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entre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população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Administração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Pública</a:t>
            </a:r>
            <a:endParaRPr sz="1200">
              <a:latin typeface="Calibri"/>
              <a:cs typeface="Calibri"/>
            </a:endParaRPr>
          </a:p>
          <a:p>
            <a:pPr algn="just" marL="12700" marR="9525">
              <a:lnSpc>
                <a:spcPct val="101699"/>
              </a:lnSpc>
            </a:pPr>
            <a:r>
              <a:rPr dirty="0" sz="1200" spc="-5">
                <a:latin typeface="Calibri"/>
                <a:cs typeface="Calibri"/>
              </a:rPr>
              <a:t>Municipal,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recebendo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pedidos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</a:t>
            </a:r>
            <a:r>
              <a:rPr dirty="0" sz="1200">
                <a:latin typeface="Calibri"/>
                <a:cs typeface="Calibri"/>
              </a:rPr>
              <a:t> SIC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direcionando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departamentos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responsáveis.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algn="just" marL="12700" marR="10160">
              <a:lnSpc>
                <a:spcPct val="101699"/>
              </a:lnSpc>
            </a:pPr>
            <a:r>
              <a:rPr dirty="0" sz="1200" spc="-5">
                <a:latin typeface="Calibri"/>
                <a:cs typeface="Calibri"/>
              </a:rPr>
              <a:t>Foi </a:t>
            </a:r>
            <a:r>
              <a:rPr dirty="0" sz="1200">
                <a:latin typeface="Calibri"/>
                <a:cs typeface="Calibri"/>
              </a:rPr>
              <a:t>possível </a:t>
            </a:r>
            <a:r>
              <a:rPr dirty="0" sz="1200" spc="-5">
                <a:latin typeface="Calibri"/>
                <a:cs typeface="Calibri"/>
              </a:rPr>
              <a:t>observar </a:t>
            </a:r>
            <a:r>
              <a:rPr dirty="0" sz="1200">
                <a:latin typeface="Calibri"/>
                <a:cs typeface="Calibri"/>
              </a:rPr>
              <a:t>que a </a:t>
            </a:r>
            <a:r>
              <a:rPr dirty="0" sz="1200" spc="-5">
                <a:latin typeface="Calibri"/>
                <a:cs typeface="Calibri"/>
              </a:rPr>
              <a:t>constituição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>
                <a:latin typeface="Calibri"/>
                <a:cs typeface="Calibri"/>
              </a:rPr>
              <a:t>consolidação da Ouvidoria Municipal </a:t>
            </a:r>
            <a:r>
              <a:rPr dirty="0" sz="1200">
                <a:latin typeface="Calibri"/>
                <a:cs typeface="Calibri"/>
              </a:rPr>
              <a:t>só </a:t>
            </a:r>
            <a:r>
              <a:rPr dirty="0" sz="1200" spc="-10">
                <a:latin typeface="Calibri"/>
                <a:cs typeface="Calibri"/>
              </a:rPr>
              <a:t>foi </a:t>
            </a:r>
            <a:r>
              <a:rPr dirty="0" sz="1200" spc="-5">
                <a:latin typeface="Calibri"/>
                <a:cs typeface="Calibri"/>
              </a:rPr>
              <a:t> possível dada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5">
                <a:latin typeface="Calibri"/>
                <a:cs typeface="Calibri"/>
              </a:rPr>
              <a:t>autonomia </a:t>
            </a:r>
            <a:r>
              <a:rPr dirty="0" sz="1200" spc="-10">
                <a:latin typeface="Calibri"/>
                <a:cs typeface="Calibri"/>
              </a:rPr>
              <a:t>dos </a:t>
            </a:r>
            <a:r>
              <a:rPr dirty="0" sz="1200" spc="-5">
                <a:latin typeface="Calibri"/>
                <a:cs typeface="Calibri"/>
              </a:rPr>
              <a:t>trabalhos do ouvidor </a:t>
            </a:r>
            <a:r>
              <a:rPr dirty="0" sz="1200">
                <a:latin typeface="Calibri"/>
                <a:cs typeface="Calibri"/>
              </a:rPr>
              <a:t>e a </a:t>
            </a:r>
            <a:r>
              <a:rPr dirty="0" sz="1200" spc="-5">
                <a:latin typeface="Calibri"/>
                <a:cs typeface="Calibri"/>
              </a:rPr>
              <a:t>aderência </a:t>
            </a:r>
            <a:r>
              <a:rPr dirty="0" sz="1200">
                <a:latin typeface="Calibri"/>
                <a:cs typeface="Calibri"/>
              </a:rPr>
              <a:t>dos </a:t>
            </a:r>
            <a:r>
              <a:rPr dirty="0" sz="1200" spc="-5">
                <a:latin typeface="Calibri"/>
                <a:cs typeface="Calibri"/>
              </a:rPr>
              <a:t>servidores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colaboradores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aos</a:t>
            </a:r>
            <a:r>
              <a:rPr dirty="0" sz="1200">
                <a:latin typeface="Calibri"/>
                <a:cs typeface="Calibri"/>
              </a:rPr>
              <a:t> seus </a:t>
            </a:r>
            <a:r>
              <a:rPr dirty="0" sz="1200" spc="-5">
                <a:latin typeface="Calibri"/>
                <a:cs typeface="Calibri"/>
              </a:rPr>
              <a:t>trabalhos.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Calibri"/>
              <a:cs typeface="Calibri"/>
            </a:endParaRPr>
          </a:p>
          <a:p>
            <a:pPr algn="just" marL="12700" marR="7620">
              <a:lnSpc>
                <a:spcPct val="101699"/>
              </a:lnSpc>
            </a:pP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Ouvidoria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possui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elevada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efetividade</a:t>
            </a:r>
            <a:r>
              <a:rPr dirty="0" sz="1200">
                <a:latin typeface="Calibri"/>
                <a:cs typeface="Calibri"/>
              </a:rPr>
              <a:t> por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conduzido</a:t>
            </a:r>
            <a:r>
              <a:rPr dirty="0" sz="1200">
                <a:latin typeface="Calibri"/>
                <a:cs typeface="Calibri"/>
              </a:rPr>
              <a:t> seus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trabalhos</a:t>
            </a:r>
            <a:r>
              <a:rPr dirty="0" sz="1200" spc="-5">
                <a:latin typeface="Calibri"/>
                <a:cs typeface="Calibri"/>
              </a:rPr>
              <a:t> deforma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flexível </a:t>
            </a:r>
            <a:r>
              <a:rPr dirty="0" sz="1200">
                <a:latin typeface="Calibri"/>
                <a:cs typeface="Calibri"/>
              </a:rPr>
              <a:t>e ágil, </a:t>
            </a:r>
            <a:r>
              <a:rPr dirty="0" sz="1200" spc="-5">
                <a:latin typeface="Calibri"/>
                <a:cs typeface="Calibri"/>
              </a:rPr>
              <a:t>ancorando suas ações na equidade social, </a:t>
            </a:r>
            <a:r>
              <a:rPr dirty="0" sz="1200">
                <a:latin typeface="Calibri"/>
                <a:cs typeface="Calibri"/>
              </a:rPr>
              <a:t>atendo-se </a:t>
            </a:r>
            <a:r>
              <a:rPr dirty="0" sz="1200" spc="-5">
                <a:latin typeface="Calibri"/>
                <a:cs typeface="Calibri"/>
              </a:rPr>
              <a:t>aos princípios </a:t>
            </a:r>
            <a:r>
              <a:rPr dirty="0" sz="1200" spc="5">
                <a:latin typeface="Calibri"/>
                <a:cs typeface="Calibri"/>
              </a:rPr>
              <a:t>da 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moralidade,</a:t>
            </a:r>
            <a:r>
              <a:rPr dirty="0" sz="1200">
                <a:latin typeface="Calibri"/>
                <a:cs typeface="Calibri"/>
              </a:rPr>
              <a:t> 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economicidade,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ou</a:t>
            </a:r>
            <a:r>
              <a:rPr dirty="0" sz="1200">
                <a:latin typeface="Calibri"/>
                <a:cs typeface="Calibri"/>
              </a:rPr>
              <a:t> seja,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guiada</a:t>
            </a:r>
            <a:r>
              <a:rPr dirty="0" sz="1200">
                <a:latin typeface="Calibri"/>
                <a:cs typeface="Calibri"/>
              </a:rPr>
              <a:t> por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valores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constitucionais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norteadores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administração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pública.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algn="just" marL="12700" marR="5080">
              <a:lnSpc>
                <a:spcPct val="101699"/>
              </a:lnSpc>
            </a:pPr>
            <a:r>
              <a:rPr dirty="0" sz="1200" spc="-5">
                <a:latin typeface="Calibri"/>
                <a:cs typeface="Calibri"/>
              </a:rPr>
              <a:t>Por </a:t>
            </a:r>
            <a:r>
              <a:rPr dirty="0" sz="1200">
                <a:latin typeface="Calibri"/>
                <a:cs typeface="Calibri"/>
              </a:rPr>
              <a:t>fim, </a:t>
            </a:r>
            <a:r>
              <a:rPr dirty="0" sz="1200" spc="-5">
                <a:latin typeface="Calibri"/>
                <a:cs typeface="Calibri"/>
              </a:rPr>
              <a:t>podemos concluir </a:t>
            </a:r>
            <a:r>
              <a:rPr dirty="0" sz="1200" spc="-10">
                <a:latin typeface="Calibri"/>
                <a:cs typeface="Calibri"/>
              </a:rPr>
              <a:t>que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5">
                <a:latin typeface="Calibri"/>
                <a:cs typeface="Calibri"/>
              </a:rPr>
              <a:t>Ouvidoria Municipal trabalhou intensamente para </a:t>
            </a:r>
            <a:r>
              <a:rPr dirty="0" sz="1200">
                <a:latin typeface="Calibri"/>
                <a:cs typeface="Calibri"/>
              </a:rPr>
              <a:t>o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bom </a:t>
            </a:r>
            <a:r>
              <a:rPr dirty="0" sz="1200" spc="-5">
                <a:latin typeface="Calibri"/>
                <a:cs typeface="Calibri"/>
              </a:rPr>
              <a:t>funcionamento </a:t>
            </a:r>
            <a:r>
              <a:rPr dirty="0" sz="1200" spc="-10">
                <a:latin typeface="Calibri"/>
                <a:cs typeface="Calibri"/>
              </a:rPr>
              <a:t>dos </a:t>
            </a:r>
            <a:r>
              <a:rPr dirty="0" sz="1200" spc="-5">
                <a:latin typeface="Calibri"/>
                <a:cs typeface="Calibri"/>
              </a:rPr>
              <a:t>serviços públicos, </a:t>
            </a:r>
            <a:r>
              <a:rPr dirty="0" sz="1200">
                <a:latin typeface="Calibri"/>
                <a:cs typeface="Calibri"/>
              </a:rPr>
              <a:t>por meio </a:t>
            </a:r>
            <a:r>
              <a:rPr dirty="0" sz="1200" spc="-5">
                <a:latin typeface="Calibri"/>
                <a:cs typeface="Calibri"/>
              </a:rPr>
              <a:t>de atendimento </a:t>
            </a:r>
            <a:r>
              <a:rPr dirty="0" sz="1200">
                <a:latin typeface="Calibri"/>
                <a:cs typeface="Calibri"/>
              </a:rPr>
              <a:t>ao </a:t>
            </a:r>
            <a:r>
              <a:rPr dirty="0" sz="1200" spc="-5">
                <a:latin typeface="Calibri"/>
                <a:cs typeface="Calibri"/>
              </a:rPr>
              <a:t>munícipe </a:t>
            </a:r>
            <a:r>
              <a:rPr dirty="0" sz="1200">
                <a:latin typeface="Calibri"/>
                <a:cs typeface="Calibri"/>
              </a:rPr>
              <a:t>e em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parceria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</a:t>
            </a:r>
            <a:r>
              <a:rPr dirty="0" sz="1200">
                <a:latin typeface="Calibri"/>
                <a:cs typeface="Calibri"/>
              </a:rPr>
              <a:t> as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secretarias,</a:t>
            </a:r>
            <a:r>
              <a:rPr dirty="0" sz="1200">
                <a:latin typeface="Calibri"/>
                <a:cs typeface="Calibri"/>
              </a:rPr>
              <a:t> com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finalidade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suprir</a:t>
            </a:r>
            <a:r>
              <a:rPr dirty="0" sz="1200">
                <a:latin typeface="Calibri"/>
                <a:cs typeface="Calibri"/>
              </a:rPr>
              <a:t> as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necessidades</a:t>
            </a:r>
            <a:r>
              <a:rPr dirty="0" sz="1200">
                <a:latin typeface="Calibri"/>
                <a:cs typeface="Calibri"/>
              </a:rPr>
              <a:t> e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principalmente,</a:t>
            </a:r>
            <a:r>
              <a:rPr dirty="0" sz="1200">
                <a:latin typeface="Calibri"/>
                <a:cs typeface="Calibri"/>
              </a:rPr>
              <a:t> sanar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grande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parte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dos</a:t>
            </a:r>
            <a:r>
              <a:rPr dirty="0" sz="1200" spc="-5">
                <a:latin typeface="Calibri"/>
                <a:cs typeface="Calibri"/>
              </a:rPr>
              <a:t> problemas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 spc="-5">
                <a:latin typeface="Calibri"/>
                <a:cs typeface="Calibri"/>
              </a:rPr>
              <a:t> ocorreram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durante</a:t>
            </a:r>
            <a:r>
              <a:rPr dirty="0" sz="1200">
                <a:latin typeface="Calibri"/>
                <a:cs typeface="Calibri"/>
              </a:rPr>
              <a:t> o</a:t>
            </a:r>
            <a:r>
              <a:rPr dirty="0" sz="1200" spc="5">
                <a:latin typeface="Calibri"/>
                <a:cs typeface="Calibri"/>
              </a:rPr>
              <a:t> ano, 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sempre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respeitando</a:t>
            </a:r>
            <a:r>
              <a:rPr dirty="0" sz="1200">
                <a:latin typeface="Calibri"/>
                <a:cs typeface="Calibri"/>
              </a:rPr>
              <a:t> 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cumprindo 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Lei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Municipal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nº</a:t>
            </a:r>
            <a:r>
              <a:rPr dirty="0" sz="1200">
                <a:latin typeface="Calibri"/>
                <a:cs typeface="Calibri"/>
              </a:rPr>
              <a:t> 3.088,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08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dezembro </a:t>
            </a:r>
            <a:r>
              <a:rPr dirty="0" sz="1200" spc="-5">
                <a:latin typeface="Calibri"/>
                <a:cs typeface="Calibri"/>
              </a:rPr>
              <a:t>de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2017,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 spc="-5">
                <a:latin typeface="Calibri"/>
                <a:cs typeface="Calibri"/>
              </a:rPr>
              <a:t> estabeleceu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procedimentos</a:t>
            </a:r>
            <a:r>
              <a:rPr dirty="0" sz="1200">
                <a:latin typeface="Calibri"/>
                <a:cs typeface="Calibri"/>
              </a:rPr>
              <a:t> relativos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atividades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Ouvidoria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no 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âmbito do </a:t>
            </a:r>
            <a:r>
              <a:rPr dirty="0" sz="1200">
                <a:latin typeface="Calibri"/>
                <a:cs typeface="Calibri"/>
              </a:rPr>
              <a:t>órgão, </a:t>
            </a:r>
            <a:r>
              <a:rPr dirty="0" sz="1200" spc="-5">
                <a:latin typeface="Calibri"/>
                <a:cs typeface="Calibri"/>
              </a:rPr>
              <a:t>com </a:t>
            </a:r>
            <a:r>
              <a:rPr dirty="0" sz="1200">
                <a:latin typeface="Calibri"/>
                <a:cs typeface="Calibri"/>
              </a:rPr>
              <a:t>o </a:t>
            </a:r>
            <a:r>
              <a:rPr dirty="0" sz="1200" spc="-5">
                <a:latin typeface="Calibri"/>
                <a:cs typeface="Calibri"/>
              </a:rPr>
              <a:t>intuito de propiciar </a:t>
            </a:r>
            <a:r>
              <a:rPr dirty="0" sz="1200">
                <a:latin typeface="Calibri"/>
                <a:cs typeface="Calibri"/>
              </a:rPr>
              <a:t>ao </a:t>
            </a:r>
            <a:r>
              <a:rPr dirty="0" sz="1200" spc="-5">
                <a:latin typeface="Calibri"/>
                <a:cs typeface="Calibri"/>
              </a:rPr>
              <a:t>cidadão um instrumento de defesa de </a:t>
            </a:r>
            <a:r>
              <a:rPr dirty="0" sz="1200">
                <a:latin typeface="Calibri"/>
                <a:cs typeface="Calibri"/>
              </a:rPr>
              <a:t> seus </a:t>
            </a:r>
            <a:r>
              <a:rPr dirty="0" sz="1200" spc="-10">
                <a:latin typeface="Calibri"/>
                <a:cs typeface="Calibri"/>
              </a:rPr>
              <a:t>direitos,</a:t>
            </a:r>
            <a:r>
              <a:rPr dirty="0" sz="1200">
                <a:latin typeface="Calibri"/>
                <a:cs typeface="Calibri"/>
              </a:rPr>
              <a:t> por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meio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um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canal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direto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comunicação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núcleo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gestor.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2023-08-25T10:38:32Z</dcterms:created>
  <dcterms:modified xsi:type="dcterms:W3CDTF">2023-08-25T10:38:32Z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2023-08-25T00:00:00Z</vt:filetime>
  </property>
</Properties>
</file>