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Override PartName="/ppt/slides/slide2.xml" ContentType="application/vnd.openxmlformats-officedocument.presentationml.slide+xml"/>
  <Override PartName="/ppt/slides/slide3.xml" ContentType="application/vnd.openxmlformats-officedocument.presentationml.slide+xml"/>
  <Default Extension="png" ContentType="image/png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</p:sldIdLst>
  <p:sldSz cx="7772400" cy="10693400"/>
  <p:notesSz cx="77724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image" Target="../media/image7.png"/><Relationship Id="rId8" Type="http://schemas.openxmlformats.org/officeDocument/2006/relationships/image" Target="../media/image8.png"/><Relationship Id="rId9" Type="http://schemas.openxmlformats.org/officeDocument/2006/relationships/image" Target="../media/image9.png"/><Relationship Id="rId10" Type="http://schemas.openxmlformats.org/officeDocument/2006/relationships/image" Target="../media/image10.png"/><Relationship Id="rId11" Type="http://schemas.openxmlformats.org/officeDocument/2006/relationships/image" Target="../media/image11.png"/><Relationship Id="rId12" Type="http://schemas.openxmlformats.org/officeDocument/2006/relationships/image" Target="../media/image12.png"/><Relationship Id="rId13" Type="http://schemas.openxmlformats.org/officeDocument/2006/relationships/image" Target="../media/image13.png"/><Relationship Id="rId14" Type="http://schemas.openxmlformats.org/officeDocument/2006/relationships/image" Target="../media/image14.png"/></Relationships>
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027301" y="880618"/>
            <a:ext cx="3726815" cy="6788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5">
                <a:latin typeface="Calibri"/>
                <a:cs typeface="Calibri"/>
              </a:rPr>
              <a:t>PREFEITURA DO</a:t>
            </a:r>
            <a:r>
              <a:rPr dirty="0" sz="1100" spc="-2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MUNICÍPIO</a:t>
            </a:r>
            <a:r>
              <a:rPr dirty="0" sz="1100" spc="-2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DE</a:t>
            </a:r>
            <a:r>
              <a:rPr dirty="0" sz="1100" spc="-2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GUARIBA</a:t>
            </a:r>
            <a:r>
              <a:rPr dirty="0" sz="1100" spc="-5">
                <a:latin typeface="Calibri"/>
                <a:cs typeface="Calibri"/>
              </a:rPr>
              <a:t> ESTADO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DE</a:t>
            </a:r>
            <a:r>
              <a:rPr dirty="0" sz="1100" spc="2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SÃO</a:t>
            </a:r>
            <a:r>
              <a:rPr dirty="0" sz="1100" spc="-2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PAULO</a:t>
            </a:r>
            <a:endParaRPr sz="1100">
              <a:latin typeface="Calibri"/>
              <a:cs typeface="Calibri"/>
            </a:endParaRPr>
          </a:p>
          <a:p>
            <a:pPr marL="1055370" marR="785495" indent="-375285">
              <a:lnSpc>
                <a:spcPct val="98100"/>
              </a:lnSpc>
              <a:spcBef>
                <a:spcPts val="50"/>
              </a:spcBef>
            </a:pPr>
            <a:r>
              <a:rPr dirty="0" sz="1100" b="1">
                <a:latin typeface="Calibri"/>
                <a:cs typeface="Calibri"/>
              </a:rPr>
              <a:t>AV. </a:t>
            </a:r>
            <a:r>
              <a:rPr dirty="0" sz="1100" spc="-5" b="1">
                <a:latin typeface="Calibri"/>
                <a:cs typeface="Calibri"/>
              </a:rPr>
              <a:t>EVARISTO </a:t>
            </a:r>
            <a:r>
              <a:rPr dirty="0" sz="1100" b="1">
                <a:latin typeface="Calibri"/>
                <a:cs typeface="Calibri"/>
              </a:rPr>
              <a:t>VAZ, N° </a:t>
            </a:r>
            <a:r>
              <a:rPr dirty="0" sz="1100" spc="-5" b="1">
                <a:latin typeface="Calibri"/>
                <a:cs typeface="Calibri"/>
              </a:rPr>
              <a:t>1.190 </a:t>
            </a:r>
            <a:r>
              <a:rPr dirty="0" sz="1100" b="1">
                <a:latin typeface="Calibri"/>
                <a:cs typeface="Calibri"/>
              </a:rPr>
              <a:t>– </a:t>
            </a:r>
            <a:r>
              <a:rPr dirty="0" sz="1100" spc="-5" b="1">
                <a:latin typeface="Calibri"/>
                <a:cs typeface="Calibri"/>
              </a:rPr>
              <a:t>CENTRO </a:t>
            </a:r>
            <a:r>
              <a:rPr dirty="0" sz="1100" spc="-235" b="1">
                <a:latin typeface="Calibri"/>
                <a:cs typeface="Calibri"/>
              </a:rPr>
              <a:t> </a:t>
            </a:r>
            <a:r>
              <a:rPr dirty="0" sz="1000" spc="-5" b="1">
                <a:latin typeface="Times New Roman"/>
                <a:cs typeface="Times New Roman"/>
              </a:rPr>
              <a:t>FONE/FAX: (16) </a:t>
            </a:r>
            <a:r>
              <a:rPr dirty="0" sz="1000" b="1">
                <a:latin typeface="Times New Roman"/>
                <a:cs typeface="Times New Roman"/>
              </a:rPr>
              <a:t>3251-9422 </a:t>
            </a:r>
            <a:r>
              <a:rPr dirty="0" sz="1000" spc="5" b="1">
                <a:latin typeface="Times New Roman"/>
                <a:cs typeface="Times New Roman"/>
              </a:rPr>
              <a:t> </a:t>
            </a:r>
            <a:r>
              <a:rPr dirty="0" sz="1100" spc="-10" b="1">
                <a:latin typeface="Times New Roman"/>
                <a:cs typeface="Times New Roman"/>
              </a:rPr>
              <a:t>CNPJ: </a:t>
            </a:r>
            <a:r>
              <a:rPr dirty="0" sz="1100" b="1">
                <a:latin typeface="Times New Roman"/>
                <a:cs typeface="Times New Roman"/>
              </a:rPr>
              <a:t>48.664.304/0001-80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53436" y="3332226"/>
            <a:ext cx="2851150" cy="8788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95580" marR="5080" indent="-182880">
              <a:lnSpc>
                <a:spcPct val="116700"/>
              </a:lnSpc>
              <a:spcBef>
                <a:spcPts val="100"/>
              </a:spcBef>
            </a:pPr>
            <a:r>
              <a:rPr dirty="0" sz="2400" b="1">
                <a:latin typeface="Calibri"/>
                <a:cs typeface="Calibri"/>
              </a:rPr>
              <a:t>RELATÓRIO</a:t>
            </a:r>
            <a:r>
              <a:rPr dirty="0" sz="2400" spc="-60" b="1">
                <a:latin typeface="Calibri"/>
                <a:cs typeface="Calibri"/>
              </a:rPr>
              <a:t> </a:t>
            </a:r>
            <a:r>
              <a:rPr dirty="0" sz="2400" b="1">
                <a:latin typeface="Calibri"/>
                <a:cs typeface="Calibri"/>
              </a:rPr>
              <a:t>ANUAL</a:t>
            </a:r>
            <a:r>
              <a:rPr dirty="0" sz="2400" spc="-65" b="1">
                <a:latin typeface="Calibri"/>
                <a:cs typeface="Calibri"/>
              </a:rPr>
              <a:t> </a:t>
            </a:r>
            <a:r>
              <a:rPr dirty="0" sz="2400" spc="-5" b="1">
                <a:latin typeface="Calibri"/>
                <a:cs typeface="Calibri"/>
              </a:rPr>
              <a:t>DE </a:t>
            </a:r>
            <a:r>
              <a:rPr dirty="0" sz="2400" spc="-525" b="1">
                <a:latin typeface="Calibri"/>
                <a:cs typeface="Calibri"/>
              </a:rPr>
              <a:t> </a:t>
            </a:r>
            <a:r>
              <a:rPr dirty="0" sz="2400" spc="-5" b="1">
                <a:latin typeface="Calibri"/>
                <a:cs typeface="Calibri"/>
              </a:rPr>
              <a:t>ATIVIDADES</a:t>
            </a:r>
            <a:r>
              <a:rPr dirty="0" sz="2400" spc="-15" b="1">
                <a:latin typeface="Calibri"/>
                <a:cs typeface="Calibri"/>
              </a:rPr>
              <a:t> </a:t>
            </a:r>
            <a:r>
              <a:rPr dirty="0" sz="2400" spc="-5" b="1">
                <a:latin typeface="Calibri"/>
                <a:cs typeface="Calibri"/>
              </a:rPr>
              <a:t>DO </a:t>
            </a:r>
            <a:r>
              <a:rPr dirty="0" sz="2400" b="1">
                <a:latin typeface="Calibri"/>
                <a:cs typeface="Calibri"/>
              </a:rPr>
              <a:t>SIC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374897" y="5924753"/>
            <a:ext cx="808355" cy="59880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98120" marR="5080" indent="-186055">
              <a:lnSpc>
                <a:spcPct val="117500"/>
              </a:lnSpc>
              <a:spcBef>
                <a:spcPts val="95"/>
              </a:spcBef>
            </a:pPr>
            <a:r>
              <a:rPr dirty="0" sz="1600" spc="5">
                <a:latin typeface="Calibri"/>
                <a:cs typeface="Calibri"/>
              </a:rPr>
              <a:t>E</a:t>
            </a:r>
            <a:r>
              <a:rPr dirty="0" sz="1600" spc="-5">
                <a:latin typeface="Calibri"/>
                <a:cs typeface="Calibri"/>
              </a:rPr>
              <a:t>x</a:t>
            </a:r>
            <a:r>
              <a:rPr dirty="0" sz="1600" spc="-10">
                <a:latin typeface="Calibri"/>
                <a:cs typeface="Calibri"/>
              </a:rPr>
              <a:t>ercício</a:t>
            </a:r>
            <a:r>
              <a:rPr dirty="0" sz="1600">
                <a:latin typeface="Calibri"/>
                <a:cs typeface="Calibri"/>
              </a:rPr>
              <a:t>:  </a:t>
            </a:r>
            <a:r>
              <a:rPr dirty="0" sz="1600">
                <a:latin typeface="Calibri"/>
                <a:cs typeface="Calibri"/>
              </a:rPr>
              <a:t>2022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112770" y="9068307"/>
            <a:ext cx="1330325" cy="59245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 indent="328930">
              <a:lnSpc>
                <a:spcPct val="116199"/>
              </a:lnSpc>
              <a:spcBef>
                <a:spcPts val="95"/>
              </a:spcBef>
            </a:pPr>
            <a:r>
              <a:rPr dirty="0" sz="1600" spc="-5">
                <a:latin typeface="Calibri"/>
                <a:cs typeface="Calibri"/>
              </a:rPr>
              <a:t>Guariba 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Janeiro</a:t>
            </a:r>
            <a:r>
              <a:rPr dirty="0" sz="1600" spc="-4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de</a:t>
            </a:r>
            <a:r>
              <a:rPr dirty="0" sz="1600" spc="-4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2023</a:t>
            </a:r>
            <a:endParaRPr sz="1600">
              <a:latin typeface="Calibri"/>
              <a:cs typeface="Calibri"/>
            </a:endParaRPr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211580" y="902334"/>
            <a:ext cx="702944" cy="70865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350514" y="874522"/>
            <a:ext cx="864235" cy="2705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600" spc="5" b="1">
                <a:latin typeface="Calibri"/>
                <a:cs typeface="Calibri"/>
              </a:rPr>
              <a:t>S</a:t>
            </a:r>
            <a:r>
              <a:rPr dirty="0" sz="1600" spc="-15" b="1">
                <a:latin typeface="Calibri"/>
                <a:cs typeface="Calibri"/>
              </a:rPr>
              <a:t>U</a:t>
            </a:r>
            <a:r>
              <a:rPr dirty="0" sz="1600" spc="10" b="1">
                <a:latin typeface="Calibri"/>
                <a:cs typeface="Calibri"/>
              </a:rPr>
              <a:t>M</a:t>
            </a:r>
            <a:r>
              <a:rPr dirty="0" sz="1600" spc="-15" b="1">
                <a:latin typeface="Calibri"/>
                <a:cs typeface="Calibri"/>
              </a:rPr>
              <a:t>Á</a:t>
            </a:r>
            <a:r>
              <a:rPr dirty="0" sz="1600" b="1">
                <a:latin typeface="Calibri"/>
                <a:cs typeface="Calibri"/>
              </a:rPr>
              <a:t>RIO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66596" y="1594230"/>
            <a:ext cx="3366770" cy="11385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51700"/>
              </a:lnSpc>
              <a:spcBef>
                <a:spcPts val="100"/>
              </a:spcBef>
            </a:pPr>
            <a:r>
              <a:rPr dirty="0" sz="1200">
                <a:latin typeface="Calibri"/>
                <a:cs typeface="Calibri"/>
              </a:rPr>
              <a:t>I – </a:t>
            </a:r>
            <a:r>
              <a:rPr dirty="0" sz="1200" spc="-5">
                <a:latin typeface="Calibri"/>
                <a:cs typeface="Calibri"/>
              </a:rPr>
              <a:t>DETALHAMENTO </a:t>
            </a:r>
            <a:r>
              <a:rPr dirty="0" sz="1200">
                <a:latin typeface="Calibri"/>
                <a:cs typeface="Calibri"/>
              </a:rPr>
              <a:t>DAS </a:t>
            </a:r>
            <a:r>
              <a:rPr dirty="0" sz="1200" spc="-5">
                <a:latin typeface="Calibri"/>
                <a:cs typeface="Calibri"/>
              </a:rPr>
              <a:t>MANIFESTAÇÕES </a:t>
            </a:r>
            <a:r>
              <a:rPr dirty="0" sz="1200">
                <a:latin typeface="Calibri"/>
                <a:cs typeface="Calibri"/>
              </a:rPr>
              <a:t>RECEBIDAS </a:t>
            </a:r>
            <a:r>
              <a:rPr dirty="0" sz="1200" spc="-26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II</a:t>
            </a:r>
            <a:r>
              <a:rPr dirty="0" sz="1200" spc="-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–</a:t>
            </a:r>
            <a:r>
              <a:rPr dirty="0" sz="1200" spc="-5">
                <a:latin typeface="Calibri"/>
                <a:cs typeface="Calibri"/>
              </a:rPr>
              <a:t> MOTIVO</a:t>
            </a:r>
            <a:r>
              <a:rPr dirty="0" sz="1200" spc="-1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DAS</a:t>
            </a:r>
            <a:r>
              <a:rPr dirty="0" sz="1200" spc="-5">
                <a:latin typeface="Calibri"/>
                <a:cs typeface="Calibri"/>
              </a:rPr>
              <a:t> MANIFESTAÇÕES</a:t>
            </a:r>
            <a:endParaRPr sz="1200">
              <a:latin typeface="Calibri"/>
              <a:cs typeface="Calibri"/>
            </a:endParaRPr>
          </a:p>
          <a:p>
            <a:pPr marL="12700" marR="1206500">
              <a:lnSpc>
                <a:spcPct val="151800"/>
              </a:lnSpc>
              <a:spcBef>
                <a:spcPts val="20"/>
              </a:spcBef>
            </a:pPr>
            <a:r>
              <a:rPr dirty="0" sz="1200">
                <a:latin typeface="Calibri"/>
                <a:cs typeface="Calibri"/>
              </a:rPr>
              <a:t>III – </a:t>
            </a:r>
            <a:r>
              <a:rPr dirty="0" sz="1200" spc="-5">
                <a:latin typeface="Calibri"/>
                <a:cs typeface="Calibri"/>
              </a:rPr>
              <a:t>ASSUNTOS </a:t>
            </a:r>
            <a:r>
              <a:rPr dirty="0" sz="1200">
                <a:latin typeface="Calibri"/>
                <a:cs typeface="Calibri"/>
              </a:rPr>
              <a:t>MAIS </a:t>
            </a:r>
            <a:r>
              <a:rPr dirty="0" sz="1200" spc="-10">
                <a:latin typeface="Calibri"/>
                <a:cs typeface="Calibri"/>
              </a:rPr>
              <a:t>FREQUENTES </a:t>
            </a:r>
            <a:r>
              <a:rPr dirty="0" sz="1200" spc="-26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IV</a:t>
            </a:r>
            <a:r>
              <a:rPr dirty="0" sz="1200" spc="-2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–</a:t>
            </a:r>
            <a:r>
              <a:rPr dirty="0" sz="1200" spc="-5">
                <a:latin typeface="Calibri"/>
                <a:cs typeface="Calibri"/>
              </a:rPr>
              <a:t> CONCLUSÃO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66596" y="880617"/>
            <a:ext cx="5428615" cy="165036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Calibri"/>
                <a:cs typeface="Calibri"/>
              </a:rPr>
              <a:t>I</a:t>
            </a:r>
            <a:r>
              <a:rPr dirty="0" sz="1200" spc="-30" b="1">
                <a:latin typeface="Calibri"/>
                <a:cs typeface="Calibri"/>
              </a:rPr>
              <a:t> </a:t>
            </a:r>
            <a:r>
              <a:rPr dirty="0" sz="1200" b="1">
                <a:latin typeface="Calibri"/>
                <a:cs typeface="Calibri"/>
              </a:rPr>
              <a:t>–</a:t>
            </a:r>
            <a:r>
              <a:rPr dirty="0" sz="1200" spc="-10" b="1">
                <a:latin typeface="Calibri"/>
                <a:cs typeface="Calibri"/>
              </a:rPr>
              <a:t> </a:t>
            </a:r>
            <a:r>
              <a:rPr dirty="0" sz="1200" spc="-5" b="1">
                <a:latin typeface="Calibri"/>
                <a:cs typeface="Calibri"/>
              </a:rPr>
              <a:t>DETALHAMENTO</a:t>
            </a:r>
            <a:r>
              <a:rPr dirty="0" sz="1200" spc="-10" b="1">
                <a:latin typeface="Calibri"/>
                <a:cs typeface="Calibri"/>
              </a:rPr>
              <a:t> </a:t>
            </a:r>
            <a:r>
              <a:rPr dirty="0" sz="1200" b="1">
                <a:latin typeface="Calibri"/>
                <a:cs typeface="Calibri"/>
              </a:rPr>
              <a:t>DAS</a:t>
            </a:r>
            <a:r>
              <a:rPr dirty="0" sz="1200" spc="-5" b="1">
                <a:latin typeface="Calibri"/>
                <a:cs typeface="Calibri"/>
              </a:rPr>
              <a:t> MANIFESTAÇÕES </a:t>
            </a:r>
            <a:r>
              <a:rPr dirty="0" sz="1200" b="1">
                <a:latin typeface="Calibri"/>
                <a:cs typeface="Calibri"/>
              </a:rPr>
              <a:t>RECEBIDAS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000">
              <a:latin typeface="Calibri"/>
              <a:cs typeface="Calibri"/>
            </a:endParaRPr>
          </a:p>
          <a:p>
            <a:pPr algn="just" marL="12700" marR="5080">
              <a:lnSpc>
                <a:spcPct val="117000"/>
              </a:lnSpc>
            </a:pPr>
            <a:r>
              <a:rPr dirty="0" sz="1200" spc="-5">
                <a:latin typeface="Calibri"/>
                <a:cs typeface="Calibri"/>
              </a:rPr>
              <a:t>Durante </a:t>
            </a:r>
            <a:r>
              <a:rPr dirty="0" sz="1200">
                <a:latin typeface="Calibri"/>
                <a:cs typeface="Calibri"/>
              </a:rPr>
              <a:t>o </a:t>
            </a:r>
            <a:r>
              <a:rPr dirty="0" sz="1200" spc="-5">
                <a:latin typeface="Calibri"/>
                <a:cs typeface="Calibri"/>
              </a:rPr>
              <a:t>período de janeiro </a:t>
            </a:r>
            <a:r>
              <a:rPr dirty="0" sz="1200">
                <a:latin typeface="Calibri"/>
                <a:cs typeface="Calibri"/>
              </a:rPr>
              <a:t>a dezembro/2022, </a:t>
            </a:r>
            <a:r>
              <a:rPr dirty="0" sz="1200" spc="-5">
                <a:latin typeface="Calibri"/>
                <a:cs typeface="Calibri"/>
              </a:rPr>
              <a:t>foram protocoladas 07 manifestações 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no</a:t>
            </a:r>
            <a:r>
              <a:rPr dirty="0" sz="1200">
                <a:latin typeface="Calibri"/>
                <a:cs typeface="Calibri"/>
              </a:rPr>
              <a:t> SIC,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sendo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02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destinadas</a:t>
            </a:r>
            <a:r>
              <a:rPr dirty="0" sz="1200">
                <a:latin typeface="Calibri"/>
                <a:cs typeface="Calibri"/>
              </a:rPr>
              <a:t> à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Secretaria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de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Planejamento</a:t>
            </a:r>
            <a:r>
              <a:rPr dirty="0" sz="1200">
                <a:latin typeface="Calibri"/>
                <a:cs typeface="Calibri"/>
              </a:rPr>
              <a:t> e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Meio</a:t>
            </a:r>
            <a:r>
              <a:rPr dirty="0" sz="1200">
                <a:latin typeface="Calibri"/>
                <a:cs typeface="Calibri"/>
              </a:rPr>
              <a:t> Ambiente,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15">
                <a:latin typeface="Calibri"/>
                <a:cs typeface="Calibri"/>
              </a:rPr>
              <a:t>02 </a:t>
            </a:r>
            <a:r>
              <a:rPr dirty="0" sz="1200" spc="2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destinadas </a:t>
            </a:r>
            <a:r>
              <a:rPr dirty="0" sz="1200">
                <a:latin typeface="Calibri"/>
                <a:cs typeface="Calibri"/>
              </a:rPr>
              <a:t>à </a:t>
            </a:r>
            <a:r>
              <a:rPr dirty="0" sz="1200" spc="-5">
                <a:latin typeface="Calibri"/>
                <a:cs typeface="Calibri"/>
              </a:rPr>
              <a:t>Secretaria</a:t>
            </a:r>
            <a:r>
              <a:rPr dirty="0" sz="1200" spc="26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de Obras </a:t>
            </a:r>
            <a:r>
              <a:rPr dirty="0" sz="1200">
                <a:latin typeface="Calibri"/>
                <a:cs typeface="Calibri"/>
              </a:rPr>
              <a:t>e </a:t>
            </a:r>
            <a:r>
              <a:rPr dirty="0" sz="1200" spc="-5">
                <a:latin typeface="Calibri"/>
                <a:cs typeface="Calibri"/>
              </a:rPr>
              <a:t>Infraestrutura Urbana,</a:t>
            </a:r>
            <a:r>
              <a:rPr dirty="0" sz="1200" spc="26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01 destinadas </a:t>
            </a:r>
            <a:r>
              <a:rPr dirty="0" sz="1200">
                <a:latin typeface="Calibri"/>
                <a:cs typeface="Calibri"/>
              </a:rPr>
              <a:t>à</a:t>
            </a:r>
            <a:r>
              <a:rPr dirty="0" sz="1200" spc="27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Secretaria 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de</a:t>
            </a:r>
            <a:r>
              <a:rPr dirty="0" sz="1200" spc="4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Administração</a:t>
            </a:r>
            <a:r>
              <a:rPr dirty="0" sz="1200" spc="6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–</a:t>
            </a:r>
            <a:r>
              <a:rPr dirty="0" sz="1200" spc="4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Departamento</a:t>
            </a:r>
            <a:r>
              <a:rPr dirty="0" sz="1200" spc="5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de</a:t>
            </a:r>
            <a:r>
              <a:rPr dirty="0" sz="1200" spc="4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Fiscalização,</a:t>
            </a:r>
            <a:r>
              <a:rPr dirty="0" sz="1200" spc="5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01</a:t>
            </a:r>
            <a:r>
              <a:rPr dirty="0" sz="1200" spc="5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destinada</a:t>
            </a:r>
            <a:r>
              <a:rPr dirty="0" sz="1200" spc="4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a</a:t>
            </a:r>
            <a:r>
              <a:rPr dirty="0" sz="1200" spc="6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Secretaria</a:t>
            </a:r>
            <a:r>
              <a:rPr dirty="0" sz="1200" spc="4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de</a:t>
            </a:r>
            <a:r>
              <a:rPr dirty="0" sz="1200" spc="6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Saúde </a:t>
            </a:r>
            <a:r>
              <a:rPr dirty="0" sz="1200" spc="-26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e </a:t>
            </a:r>
            <a:r>
              <a:rPr dirty="0" sz="1200" spc="-5">
                <a:latin typeface="Calibri"/>
                <a:cs typeface="Calibri"/>
              </a:rPr>
              <a:t>01 destinada </a:t>
            </a:r>
            <a:r>
              <a:rPr dirty="0" sz="1200">
                <a:latin typeface="Calibri"/>
                <a:cs typeface="Calibri"/>
              </a:rPr>
              <a:t>à </a:t>
            </a:r>
            <a:r>
              <a:rPr dirty="0" sz="1200" spc="-5">
                <a:latin typeface="Calibri"/>
                <a:cs typeface="Calibri"/>
              </a:rPr>
              <a:t>Secretaria de Desenvolvimento Econômico, Turismo </a:t>
            </a:r>
            <a:r>
              <a:rPr dirty="0" sz="1200">
                <a:latin typeface="Calibri"/>
                <a:cs typeface="Calibri"/>
              </a:rPr>
              <a:t>e </a:t>
            </a:r>
            <a:r>
              <a:rPr dirty="0" sz="1200" spc="-5">
                <a:latin typeface="Calibri"/>
                <a:cs typeface="Calibri"/>
              </a:rPr>
              <a:t>Cultura, </a:t>
            </a:r>
            <a:r>
              <a:rPr dirty="0" sz="1200" spc="-10">
                <a:latin typeface="Calibri"/>
                <a:cs typeface="Calibri"/>
              </a:rPr>
              <a:t>cujas </a:t>
            </a:r>
            <a:r>
              <a:rPr dirty="0" sz="1200" spc="-5">
                <a:latin typeface="Calibri"/>
                <a:cs typeface="Calibri"/>
              </a:rPr>
              <a:t> respostas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de todas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foram</a:t>
            </a:r>
            <a:r>
              <a:rPr dirty="0" sz="1200" spc="1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providenciadas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dentro</a:t>
            </a:r>
            <a:r>
              <a:rPr dirty="0" sz="1200" spc="-20">
                <a:latin typeface="Calibri"/>
                <a:cs typeface="Calibri"/>
              </a:rPr>
              <a:t> </a:t>
            </a:r>
            <a:r>
              <a:rPr dirty="0" sz="1200" spc="5">
                <a:latin typeface="Calibri"/>
                <a:cs typeface="Calibri"/>
              </a:rPr>
              <a:t>do</a:t>
            </a:r>
            <a:r>
              <a:rPr dirty="0" sz="1200" spc="-2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prazo.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2757995" y="3003486"/>
            <a:ext cx="1692275" cy="2335530"/>
            <a:chOff x="2757995" y="3003486"/>
            <a:chExt cx="1692275" cy="2335530"/>
          </a:xfrm>
        </p:grpSpPr>
        <p:sp>
          <p:nvSpPr>
            <p:cNvPr id="4" name="object 4"/>
            <p:cNvSpPr/>
            <p:nvPr/>
          </p:nvSpPr>
          <p:spPr>
            <a:xfrm>
              <a:off x="3130295" y="3008248"/>
              <a:ext cx="329565" cy="2285365"/>
            </a:xfrm>
            <a:custGeom>
              <a:avLst/>
              <a:gdLst/>
              <a:ahLst/>
              <a:cxnLst/>
              <a:rect l="l" t="t" r="r" b="b"/>
              <a:pathLst>
                <a:path w="329564" h="2285365">
                  <a:moveTo>
                    <a:pt x="0" y="0"/>
                  </a:moveTo>
                  <a:lnTo>
                    <a:pt x="0" y="2285364"/>
                  </a:lnTo>
                </a:path>
                <a:path w="329564" h="2285365">
                  <a:moveTo>
                    <a:pt x="329183" y="0"/>
                  </a:moveTo>
                  <a:lnTo>
                    <a:pt x="329183" y="2285364"/>
                  </a:lnTo>
                </a:path>
              </a:pathLst>
            </a:custGeom>
            <a:ln w="9525">
              <a:solidFill>
                <a:srgbClr val="858585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801111" y="4949951"/>
              <a:ext cx="701801" cy="272034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801111" y="4492751"/>
              <a:ext cx="701801" cy="272034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3788663" y="3008248"/>
              <a:ext cx="329565" cy="2285365"/>
            </a:xfrm>
            <a:custGeom>
              <a:avLst/>
              <a:gdLst/>
              <a:ahLst/>
              <a:cxnLst/>
              <a:rect l="l" t="t" r="r" b="b"/>
              <a:pathLst>
                <a:path w="329564" h="2285365">
                  <a:moveTo>
                    <a:pt x="0" y="0"/>
                  </a:moveTo>
                  <a:lnTo>
                    <a:pt x="0" y="2285364"/>
                  </a:lnTo>
                </a:path>
                <a:path w="329564" h="2285365">
                  <a:moveTo>
                    <a:pt x="329184" y="0"/>
                  </a:moveTo>
                  <a:lnTo>
                    <a:pt x="329184" y="2285364"/>
                  </a:lnTo>
                </a:path>
              </a:pathLst>
            </a:custGeom>
            <a:ln w="9525">
              <a:solidFill>
                <a:srgbClr val="858585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8" name="object 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801111" y="4035551"/>
              <a:ext cx="1360169" cy="272033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801111" y="3578351"/>
              <a:ext cx="1360169" cy="272033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801111" y="3121151"/>
              <a:ext cx="701801" cy="272033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801111" y="4965191"/>
              <a:ext cx="665988" cy="196596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801111" y="4507991"/>
              <a:ext cx="665988" cy="196596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801111" y="4050791"/>
              <a:ext cx="1321308" cy="196596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2801111" y="3593591"/>
              <a:ext cx="1321308" cy="196596"/>
            </a:xfrm>
            <a:prstGeom prst="rect">
              <a:avLst/>
            </a:prstGeom>
          </p:spPr>
        </p:pic>
        <p:pic>
          <p:nvPicPr>
            <p:cNvPr id="15" name="object 15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2801111" y="3136391"/>
              <a:ext cx="665988" cy="196596"/>
            </a:xfrm>
            <a:prstGeom prst="rect">
              <a:avLst/>
            </a:prstGeom>
          </p:spPr>
        </p:pic>
        <p:sp>
          <p:nvSpPr>
            <p:cNvPr id="16" name="object 16"/>
            <p:cNvSpPr/>
            <p:nvPr/>
          </p:nvSpPr>
          <p:spPr>
            <a:xfrm>
              <a:off x="2762757" y="3008248"/>
              <a:ext cx="1682750" cy="2326005"/>
            </a:xfrm>
            <a:custGeom>
              <a:avLst/>
              <a:gdLst/>
              <a:ahLst/>
              <a:cxnLst/>
              <a:rect l="l" t="t" r="r" b="b"/>
              <a:pathLst>
                <a:path w="1682750" h="2326004">
                  <a:moveTo>
                    <a:pt x="1682750" y="0"/>
                  </a:moveTo>
                  <a:lnTo>
                    <a:pt x="1682750" y="2285364"/>
                  </a:lnTo>
                </a:path>
                <a:path w="1682750" h="2326004">
                  <a:moveTo>
                    <a:pt x="40386" y="2285364"/>
                  </a:moveTo>
                  <a:lnTo>
                    <a:pt x="1682750" y="2285364"/>
                  </a:lnTo>
                </a:path>
                <a:path w="1682750" h="2326004">
                  <a:moveTo>
                    <a:pt x="40386" y="2285364"/>
                  </a:moveTo>
                  <a:lnTo>
                    <a:pt x="40386" y="2325623"/>
                  </a:lnTo>
                </a:path>
                <a:path w="1682750" h="2326004">
                  <a:moveTo>
                    <a:pt x="367538" y="2285364"/>
                  </a:moveTo>
                  <a:lnTo>
                    <a:pt x="367538" y="2325623"/>
                  </a:lnTo>
                </a:path>
                <a:path w="1682750" h="2326004">
                  <a:moveTo>
                    <a:pt x="696721" y="2285364"/>
                  </a:moveTo>
                  <a:lnTo>
                    <a:pt x="696721" y="2325623"/>
                  </a:lnTo>
                </a:path>
                <a:path w="1682750" h="2326004">
                  <a:moveTo>
                    <a:pt x="1025906" y="2285364"/>
                  </a:moveTo>
                  <a:lnTo>
                    <a:pt x="1025906" y="2325623"/>
                  </a:lnTo>
                </a:path>
                <a:path w="1682750" h="2326004">
                  <a:moveTo>
                    <a:pt x="1355090" y="2285364"/>
                  </a:moveTo>
                  <a:lnTo>
                    <a:pt x="1355090" y="2325623"/>
                  </a:lnTo>
                </a:path>
                <a:path w="1682750" h="2326004">
                  <a:moveTo>
                    <a:pt x="1682750" y="2285364"/>
                  </a:moveTo>
                  <a:lnTo>
                    <a:pt x="1682750" y="2325623"/>
                  </a:lnTo>
                </a:path>
                <a:path w="1682750" h="2326004">
                  <a:moveTo>
                    <a:pt x="40386" y="2285364"/>
                  </a:moveTo>
                  <a:lnTo>
                    <a:pt x="40386" y="0"/>
                  </a:lnTo>
                </a:path>
                <a:path w="1682750" h="2326004">
                  <a:moveTo>
                    <a:pt x="0" y="2285364"/>
                  </a:moveTo>
                  <a:lnTo>
                    <a:pt x="40386" y="2285364"/>
                  </a:lnTo>
                </a:path>
                <a:path w="1682750" h="2326004">
                  <a:moveTo>
                    <a:pt x="0" y="1828926"/>
                  </a:moveTo>
                  <a:lnTo>
                    <a:pt x="40386" y="1828926"/>
                  </a:lnTo>
                </a:path>
                <a:path w="1682750" h="2326004">
                  <a:moveTo>
                    <a:pt x="0" y="1371726"/>
                  </a:moveTo>
                  <a:lnTo>
                    <a:pt x="40386" y="1371726"/>
                  </a:lnTo>
                </a:path>
                <a:path w="1682750" h="2326004">
                  <a:moveTo>
                    <a:pt x="0" y="914526"/>
                  </a:moveTo>
                  <a:lnTo>
                    <a:pt x="40386" y="914526"/>
                  </a:lnTo>
                </a:path>
                <a:path w="1682750" h="2326004">
                  <a:moveTo>
                    <a:pt x="0" y="457326"/>
                  </a:moveTo>
                  <a:lnTo>
                    <a:pt x="40386" y="457326"/>
                  </a:lnTo>
                </a:path>
                <a:path w="1682750" h="2326004">
                  <a:moveTo>
                    <a:pt x="0" y="0"/>
                  </a:moveTo>
                  <a:lnTo>
                    <a:pt x="40386" y="0"/>
                  </a:lnTo>
                </a:path>
              </a:pathLst>
            </a:custGeom>
            <a:ln w="9525">
              <a:solidFill>
                <a:srgbClr val="858585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7" name="object 17"/>
          <p:cNvSpPr txBox="1"/>
          <p:nvPr/>
        </p:nvSpPr>
        <p:spPr>
          <a:xfrm>
            <a:off x="2759201" y="5356986"/>
            <a:ext cx="1783080" cy="1790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292735" algn="l"/>
                <a:tab pos="669925" algn="l"/>
                <a:tab pos="949960" algn="l"/>
                <a:tab pos="1327150" algn="l"/>
                <a:tab pos="1607185" algn="l"/>
              </a:tabLst>
            </a:pPr>
            <a:r>
              <a:rPr dirty="0" sz="1000">
                <a:latin typeface="Calibri"/>
                <a:cs typeface="Calibri"/>
              </a:rPr>
              <a:t>0</a:t>
            </a:r>
            <a:r>
              <a:rPr dirty="0" sz="1000">
                <a:latin typeface="Calibri"/>
                <a:cs typeface="Calibri"/>
              </a:rPr>
              <a:t>	</a:t>
            </a:r>
            <a:r>
              <a:rPr dirty="0" sz="1000" spc="-10">
                <a:latin typeface="Calibri"/>
                <a:cs typeface="Calibri"/>
              </a:rPr>
              <a:t>0</a:t>
            </a:r>
            <a:r>
              <a:rPr dirty="0" sz="1000" spc="5">
                <a:latin typeface="Calibri"/>
                <a:cs typeface="Calibri"/>
              </a:rPr>
              <a:t>.</a:t>
            </a:r>
            <a:r>
              <a:rPr dirty="0" sz="1000">
                <a:latin typeface="Calibri"/>
                <a:cs typeface="Calibri"/>
              </a:rPr>
              <a:t>5</a:t>
            </a:r>
            <a:r>
              <a:rPr dirty="0" sz="1000">
                <a:latin typeface="Calibri"/>
                <a:cs typeface="Calibri"/>
              </a:rPr>
              <a:t>	</a:t>
            </a:r>
            <a:r>
              <a:rPr dirty="0" sz="1000">
                <a:latin typeface="Calibri"/>
                <a:cs typeface="Calibri"/>
              </a:rPr>
              <a:t>1</a:t>
            </a:r>
            <a:r>
              <a:rPr dirty="0" sz="1000">
                <a:latin typeface="Calibri"/>
                <a:cs typeface="Calibri"/>
              </a:rPr>
              <a:t>	</a:t>
            </a:r>
            <a:r>
              <a:rPr dirty="0" sz="1000" spc="-5">
                <a:latin typeface="Calibri"/>
                <a:cs typeface="Calibri"/>
              </a:rPr>
              <a:t>1</a:t>
            </a:r>
            <a:r>
              <a:rPr dirty="0" sz="1000" spc="10">
                <a:latin typeface="Calibri"/>
                <a:cs typeface="Calibri"/>
              </a:rPr>
              <a:t>.</a:t>
            </a:r>
            <a:r>
              <a:rPr dirty="0" sz="1000">
                <a:latin typeface="Calibri"/>
                <a:cs typeface="Calibri"/>
              </a:rPr>
              <a:t>5</a:t>
            </a:r>
            <a:r>
              <a:rPr dirty="0" sz="1000">
                <a:latin typeface="Calibri"/>
                <a:cs typeface="Calibri"/>
              </a:rPr>
              <a:t>	</a:t>
            </a:r>
            <a:r>
              <a:rPr dirty="0" sz="1000">
                <a:latin typeface="Calibri"/>
                <a:cs typeface="Calibri"/>
              </a:rPr>
              <a:t>2</a:t>
            </a:r>
            <a:r>
              <a:rPr dirty="0" sz="1000">
                <a:latin typeface="Calibri"/>
                <a:cs typeface="Calibri"/>
              </a:rPr>
              <a:t>	</a:t>
            </a:r>
            <a:r>
              <a:rPr dirty="0" sz="1000" spc="-10">
                <a:latin typeface="Calibri"/>
                <a:cs typeface="Calibri"/>
              </a:rPr>
              <a:t>2</a:t>
            </a:r>
            <a:r>
              <a:rPr dirty="0" sz="1000" spc="5">
                <a:latin typeface="Calibri"/>
                <a:cs typeface="Calibri"/>
              </a:rPr>
              <a:t>.</a:t>
            </a:r>
            <a:r>
              <a:rPr dirty="0" sz="1000">
                <a:latin typeface="Calibri"/>
                <a:cs typeface="Calibri"/>
              </a:rPr>
              <a:t>5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860295" y="4885689"/>
            <a:ext cx="838835" cy="334645"/>
          </a:xfrm>
          <a:prstGeom prst="rect">
            <a:avLst/>
          </a:prstGeom>
        </p:spPr>
        <p:txBody>
          <a:bodyPr wrap="square" lIns="0" tIns="10795" rIns="0" bIns="0" rtlCol="0" vert="horz">
            <a:spAutoFit/>
          </a:bodyPr>
          <a:lstStyle/>
          <a:p>
            <a:pPr marL="117475" marR="5080" indent="-105410">
              <a:lnSpc>
                <a:spcPct val="101800"/>
              </a:lnSpc>
              <a:spcBef>
                <a:spcPts val="85"/>
              </a:spcBef>
            </a:pPr>
            <a:r>
              <a:rPr dirty="0" sz="1000" spc="-10">
                <a:latin typeface="Calibri"/>
                <a:cs typeface="Calibri"/>
              </a:rPr>
              <a:t>A</a:t>
            </a:r>
            <a:r>
              <a:rPr dirty="0" sz="1000" spc="-5">
                <a:latin typeface="Calibri"/>
                <a:cs typeface="Calibri"/>
              </a:rPr>
              <a:t>d</a:t>
            </a:r>
            <a:r>
              <a:rPr dirty="0" sz="1000" spc="-10">
                <a:latin typeface="Calibri"/>
                <a:cs typeface="Calibri"/>
              </a:rPr>
              <a:t>m</a:t>
            </a:r>
            <a:r>
              <a:rPr dirty="0" sz="1000" spc="5">
                <a:latin typeface="Calibri"/>
                <a:cs typeface="Calibri"/>
              </a:rPr>
              <a:t>i</a:t>
            </a:r>
            <a:r>
              <a:rPr dirty="0" sz="1000" spc="-5">
                <a:latin typeface="Calibri"/>
                <a:cs typeface="Calibri"/>
              </a:rPr>
              <a:t>n</a:t>
            </a:r>
            <a:r>
              <a:rPr dirty="0" sz="1000" spc="-20">
                <a:latin typeface="Calibri"/>
                <a:cs typeface="Calibri"/>
              </a:rPr>
              <a:t>i</a:t>
            </a:r>
            <a:r>
              <a:rPr dirty="0" sz="1000" spc="10">
                <a:latin typeface="Calibri"/>
                <a:cs typeface="Calibri"/>
              </a:rPr>
              <a:t>s</a:t>
            </a:r>
            <a:r>
              <a:rPr dirty="0" sz="1000">
                <a:latin typeface="Calibri"/>
                <a:cs typeface="Calibri"/>
              </a:rPr>
              <a:t>t</a:t>
            </a:r>
            <a:r>
              <a:rPr dirty="0" sz="1000" spc="-20">
                <a:latin typeface="Calibri"/>
                <a:cs typeface="Calibri"/>
              </a:rPr>
              <a:t>r</a:t>
            </a:r>
            <a:r>
              <a:rPr dirty="0" sz="1000">
                <a:latin typeface="Calibri"/>
                <a:cs typeface="Calibri"/>
              </a:rPr>
              <a:t>ação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-  </a:t>
            </a:r>
            <a:r>
              <a:rPr dirty="0" sz="1000" spc="-5">
                <a:latin typeface="Calibri"/>
                <a:cs typeface="Calibri"/>
              </a:rPr>
              <a:t>Fiscalização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357754" y="4505959"/>
            <a:ext cx="342265" cy="1790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00" spc="-10">
                <a:latin typeface="Calibri"/>
                <a:cs typeface="Calibri"/>
              </a:rPr>
              <a:t>S</a:t>
            </a:r>
            <a:r>
              <a:rPr dirty="0" sz="1000">
                <a:latin typeface="Calibri"/>
                <a:cs typeface="Calibri"/>
              </a:rPr>
              <a:t>a</a:t>
            </a:r>
            <a:r>
              <a:rPr dirty="0" sz="1000" spc="-5">
                <a:latin typeface="Calibri"/>
                <a:cs typeface="Calibri"/>
              </a:rPr>
              <a:t>úde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824608" y="4048760"/>
            <a:ext cx="873760" cy="1790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00" spc="-5">
                <a:latin typeface="Calibri"/>
                <a:cs typeface="Calibri"/>
              </a:rPr>
              <a:t>Obras</a:t>
            </a:r>
            <a:r>
              <a:rPr dirty="0" sz="1000" spc="-3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e</a:t>
            </a:r>
            <a:r>
              <a:rPr dirty="0" sz="1000" spc="-3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Serviços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870329" y="3591560"/>
            <a:ext cx="829944" cy="1790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00" spc="5">
                <a:latin typeface="Calibri"/>
                <a:cs typeface="Calibri"/>
              </a:rPr>
              <a:t>M</a:t>
            </a:r>
            <a:r>
              <a:rPr dirty="0" sz="1000" spc="-25">
                <a:latin typeface="Calibri"/>
                <a:cs typeface="Calibri"/>
              </a:rPr>
              <a:t>e</a:t>
            </a:r>
            <a:r>
              <a:rPr dirty="0" sz="1000" spc="5">
                <a:latin typeface="Calibri"/>
                <a:cs typeface="Calibri"/>
              </a:rPr>
              <a:t>i</a:t>
            </a:r>
            <a:r>
              <a:rPr dirty="0" sz="1000">
                <a:latin typeface="Calibri"/>
                <a:cs typeface="Calibri"/>
              </a:rPr>
              <a:t>o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A</a:t>
            </a:r>
            <a:r>
              <a:rPr dirty="0" sz="1000" spc="15">
                <a:latin typeface="Calibri"/>
                <a:cs typeface="Calibri"/>
              </a:rPr>
              <a:t>m</a:t>
            </a:r>
            <a:r>
              <a:rPr dirty="0" sz="1000" spc="-5">
                <a:latin typeface="Calibri"/>
                <a:cs typeface="Calibri"/>
              </a:rPr>
              <a:t>b</a:t>
            </a:r>
            <a:r>
              <a:rPr dirty="0" sz="1000" spc="-20">
                <a:latin typeface="Calibri"/>
                <a:cs typeface="Calibri"/>
              </a:rPr>
              <a:t>i</a:t>
            </a:r>
            <a:r>
              <a:rPr dirty="0" sz="1000">
                <a:latin typeface="Calibri"/>
                <a:cs typeface="Calibri"/>
              </a:rPr>
              <a:t>ente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564639" y="3056889"/>
            <a:ext cx="1134745" cy="334645"/>
          </a:xfrm>
          <a:prstGeom prst="rect">
            <a:avLst/>
          </a:prstGeom>
        </p:spPr>
        <p:txBody>
          <a:bodyPr wrap="square" lIns="0" tIns="10795" rIns="0" bIns="0" rtlCol="0" vert="horz">
            <a:spAutoFit/>
          </a:bodyPr>
          <a:lstStyle/>
          <a:p>
            <a:pPr marL="12700" marR="5080" indent="102870">
              <a:lnSpc>
                <a:spcPct val="101800"/>
              </a:lnSpc>
              <a:spcBef>
                <a:spcPts val="85"/>
              </a:spcBef>
            </a:pPr>
            <a:r>
              <a:rPr dirty="0" sz="1000" spc="-5">
                <a:latin typeface="Calibri"/>
                <a:cs typeface="Calibri"/>
              </a:rPr>
              <a:t>Desenvolvimento 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Econômico</a:t>
            </a:r>
            <a:r>
              <a:rPr dirty="0" sz="1000" spc="-2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e</a:t>
            </a:r>
            <a:r>
              <a:rPr dirty="0" sz="1000" spc="-3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Turismo</a:t>
            </a:r>
            <a:endParaRPr sz="1000">
              <a:latin typeface="Calibri"/>
              <a:cs typeface="Calibri"/>
            </a:endParaRPr>
          </a:p>
        </p:txBody>
      </p:sp>
      <p:grpSp>
        <p:nvGrpSpPr>
          <p:cNvPr id="23" name="object 23"/>
          <p:cNvGrpSpPr/>
          <p:nvPr/>
        </p:nvGrpSpPr>
        <p:grpSpPr>
          <a:xfrm>
            <a:off x="4726008" y="3360504"/>
            <a:ext cx="74930" cy="455930"/>
            <a:chOff x="4726008" y="3360504"/>
            <a:chExt cx="74930" cy="455930"/>
          </a:xfrm>
        </p:grpSpPr>
        <p:pic>
          <p:nvPicPr>
            <p:cNvPr id="24" name="object 24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4726008" y="3360504"/>
              <a:ext cx="74506" cy="74506"/>
            </a:xfrm>
            <a:prstGeom prst="rect">
              <a:avLst/>
            </a:prstGeom>
          </p:spPr>
        </p:pic>
        <p:pic>
          <p:nvPicPr>
            <p:cNvPr id="25" name="object 25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4726008" y="3741504"/>
              <a:ext cx="74506" cy="74506"/>
            </a:xfrm>
            <a:prstGeom prst="rect">
              <a:avLst/>
            </a:prstGeom>
          </p:spPr>
        </p:pic>
      </p:grpSp>
      <p:sp>
        <p:nvSpPr>
          <p:cNvPr id="26" name="object 26"/>
          <p:cNvSpPr txBox="1"/>
          <p:nvPr/>
        </p:nvSpPr>
        <p:spPr>
          <a:xfrm>
            <a:off x="4818126" y="3295014"/>
            <a:ext cx="838835" cy="5626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00" spc="-5">
                <a:latin typeface="Calibri"/>
                <a:cs typeface="Calibri"/>
              </a:rPr>
              <a:t>Administração</a:t>
            </a:r>
            <a:r>
              <a:rPr dirty="0" sz="1000" spc="-4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-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dirty="0" sz="1000" spc="-5">
                <a:latin typeface="Calibri"/>
                <a:cs typeface="Calibri"/>
              </a:rPr>
              <a:t>Fiscalização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dirty="0" sz="1000" spc="-5">
                <a:latin typeface="Calibri"/>
                <a:cs typeface="Calibri"/>
              </a:rPr>
              <a:t>Saúde</a:t>
            </a:r>
            <a:endParaRPr sz="1000">
              <a:latin typeface="Calibri"/>
              <a:cs typeface="Calibri"/>
            </a:endParaRPr>
          </a:p>
        </p:txBody>
      </p:sp>
      <p:pic>
        <p:nvPicPr>
          <p:cNvPr id="27" name="object 27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4726008" y="4125552"/>
            <a:ext cx="74506" cy="74506"/>
          </a:xfrm>
          <a:prstGeom prst="rect">
            <a:avLst/>
          </a:prstGeom>
        </p:spPr>
      </p:pic>
      <p:sp>
        <p:nvSpPr>
          <p:cNvPr id="28" name="object 28"/>
          <p:cNvSpPr txBox="1"/>
          <p:nvPr/>
        </p:nvSpPr>
        <p:spPr>
          <a:xfrm>
            <a:off x="4818126" y="4061205"/>
            <a:ext cx="873760" cy="1790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00" spc="-5">
                <a:latin typeface="Calibri"/>
                <a:cs typeface="Calibri"/>
              </a:rPr>
              <a:t>Obras</a:t>
            </a:r>
            <a:r>
              <a:rPr dirty="0" sz="1000" spc="-3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e</a:t>
            </a:r>
            <a:r>
              <a:rPr dirty="0" sz="1000" spc="-3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Serviços</a:t>
            </a:r>
            <a:endParaRPr sz="1000">
              <a:latin typeface="Calibri"/>
              <a:cs typeface="Calibri"/>
            </a:endParaRPr>
          </a:p>
        </p:txBody>
      </p:sp>
      <p:pic>
        <p:nvPicPr>
          <p:cNvPr id="29" name="object 29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4726008" y="4509600"/>
            <a:ext cx="74506" cy="74506"/>
          </a:xfrm>
          <a:prstGeom prst="rect">
            <a:avLst/>
          </a:prstGeom>
        </p:spPr>
      </p:pic>
      <p:sp>
        <p:nvSpPr>
          <p:cNvPr id="30" name="object 30"/>
          <p:cNvSpPr txBox="1"/>
          <p:nvPr/>
        </p:nvSpPr>
        <p:spPr>
          <a:xfrm>
            <a:off x="4818126" y="4444059"/>
            <a:ext cx="829944" cy="17970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000" spc="5">
                <a:latin typeface="Calibri"/>
                <a:cs typeface="Calibri"/>
              </a:rPr>
              <a:t>M</a:t>
            </a:r>
            <a:r>
              <a:rPr dirty="0" sz="1000" spc="-20">
                <a:latin typeface="Calibri"/>
                <a:cs typeface="Calibri"/>
              </a:rPr>
              <a:t>e</a:t>
            </a:r>
            <a:r>
              <a:rPr dirty="0" sz="1000" spc="5">
                <a:latin typeface="Calibri"/>
                <a:cs typeface="Calibri"/>
              </a:rPr>
              <a:t>i</a:t>
            </a:r>
            <a:r>
              <a:rPr dirty="0" sz="1000" spc="5">
                <a:latin typeface="Calibri"/>
                <a:cs typeface="Calibri"/>
              </a:rPr>
              <a:t>o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A</a:t>
            </a:r>
            <a:r>
              <a:rPr dirty="0" sz="1000" spc="10">
                <a:latin typeface="Calibri"/>
                <a:cs typeface="Calibri"/>
              </a:rPr>
              <a:t>m</a:t>
            </a:r>
            <a:r>
              <a:rPr dirty="0" sz="1000">
                <a:latin typeface="Calibri"/>
                <a:cs typeface="Calibri"/>
              </a:rPr>
              <a:t>b</a:t>
            </a:r>
            <a:r>
              <a:rPr dirty="0" sz="1000" spc="-20">
                <a:latin typeface="Calibri"/>
                <a:cs typeface="Calibri"/>
              </a:rPr>
              <a:t>i</a:t>
            </a:r>
            <a:r>
              <a:rPr dirty="0" sz="1000" spc="5">
                <a:latin typeface="Calibri"/>
                <a:cs typeface="Calibri"/>
              </a:rPr>
              <a:t>en</a:t>
            </a:r>
            <a:r>
              <a:rPr dirty="0" sz="1000" spc="-5">
                <a:latin typeface="Calibri"/>
                <a:cs typeface="Calibri"/>
              </a:rPr>
              <a:t>t</a:t>
            </a:r>
            <a:r>
              <a:rPr dirty="0" sz="1000" spc="5">
                <a:latin typeface="Calibri"/>
                <a:cs typeface="Calibri"/>
              </a:rPr>
              <a:t>e</a:t>
            </a:r>
            <a:endParaRPr sz="1000">
              <a:latin typeface="Calibri"/>
              <a:cs typeface="Calibri"/>
            </a:endParaRPr>
          </a:p>
        </p:txBody>
      </p:sp>
      <p:pic>
        <p:nvPicPr>
          <p:cNvPr id="31" name="object 31"/>
          <p:cNvPicPr/>
          <p:nvPr/>
        </p:nvPicPr>
        <p:blipFill>
          <a:blip r:embed="rId14" cstate="print"/>
          <a:stretch>
            <a:fillRect/>
          </a:stretch>
        </p:blipFill>
        <p:spPr>
          <a:xfrm>
            <a:off x="4726008" y="4890600"/>
            <a:ext cx="74506" cy="74506"/>
          </a:xfrm>
          <a:prstGeom prst="rect">
            <a:avLst/>
          </a:prstGeom>
        </p:spPr>
      </p:pic>
      <p:sp>
        <p:nvSpPr>
          <p:cNvPr id="32" name="object 32"/>
          <p:cNvSpPr txBox="1"/>
          <p:nvPr/>
        </p:nvSpPr>
        <p:spPr>
          <a:xfrm>
            <a:off x="4818126" y="4827777"/>
            <a:ext cx="1135380" cy="33464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00" spc="-5">
                <a:latin typeface="Calibri"/>
                <a:cs typeface="Calibri"/>
              </a:rPr>
              <a:t>Desenvolvimento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dirty="0" sz="1000" spc="-5">
                <a:latin typeface="Calibri"/>
                <a:cs typeface="Calibri"/>
              </a:rPr>
              <a:t>Econômico</a:t>
            </a:r>
            <a:r>
              <a:rPr dirty="0" sz="1000" spc="-20">
                <a:latin typeface="Calibri"/>
                <a:cs typeface="Calibri"/>
              </a:rPr>
              <a:t> </a:t>
            </a:r>
            <a:r>
              <a:rPr dirty="0" sz="1000" spc="5">
                <a:latin typeface="Calibri"/>
                <a:cs typeface="Calibri"/>
              </a:rPr>
              <a:t>e</a:t>
            </a:r>
            <a:r>
              <a:rPr dirty="0" sz="1000" spc="-3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Turismo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1494155" y="2868548"/>
            <a:ext cx="4572000" cy="2743200"/>
          </a:xfrm>
          <a:custGeom>
            <a:avLst/>
            <a:gdLst/>
            <a:ahLst/>
            <a:cxnLst/>
            <a:rect l="l" t="t" r="r" b="b"/>
            <a:pathLst>
              <a:path w="4572000" h="2743200">
                <a:moveTo>
                  <a:pt x="0" y="2743199"/>
                </a:moveTo>
                <a:lnTo>
                  <a:pt x="4572000" y="2743199"/>
                </a:lnTo>
                <a:lnTo>
                  <a:pt x="4572000" y="0"/>
                </a:lnTo>
                <a:lnTo>
                  <a:pt x="0" y="0"/>
                </a:lnTo>
                <a:lnTo>
                  <a:pt x="0" y="2743199"/>
                </a:lnTo>
                <a:close/>
              </a:path>
            </a:pathLst>
          </a:custGeom>
          <a:ln w="9525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838200" y="999744"/>
          <a:ext cx="5906770" cy="14160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83080"/>
                <a:gridCol w="483234"/>
                <a:gridCol w="405764"/>
                <a:gridCol w="352425"/>
                <a:gridCol w="626745"/>
                <a:gridCol w="620395"/>
                <a:gridCol w="581025"/>
                <a:gridCol w="483235"/>
                <a:gridCol w="260985"/>
                <a:gridCol w="300354"/>
              </a:tblGrid>
              <a:tr h="117348">
                <a:tc>
                  <a:txBody>
                    <a:bodyPr/>
                    <a:lstStyle/>
                    <a:p>
                      <a:pPr algn="ctr" marR="5080">
                        <a:lnSpc>
                          <a:spcPts val="819"/>
                        </a:lnSpc>
                      </a:pPr>
                      <a:r>
                        <a:rPr dirty="0" sz="700" b="1">
                          <a:latin typeface="Calibri"/>
                          <a:cs typeface="Calibri"/>
                        </a:rPr>
                        <a:t>ASSUNTOS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5080">
                        <a:lnSpc>
                          <a:spcPts val="819"/>
                        </a:lnSpc>
                      </a:pPr>
                      <a:r>
                        <a:rPr dirty="0" sz="700" b="1">
                          <a:latin typeface="Calibri"/>
                          <a:cs typeface="Calibri"/>
                        </a:rPr>
                        <a:t>DENÚNCIA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985">
                        <a:lnSpc>
                          <a:spcPts val="819"/>
                        </a:lnSpc>
                      </a:pPr>
                      <a:r>
                        <a:rPr dirty="0" sz="700" b="1">
                          <a:latin typeface="Calibri"/>
                          <a:cs typeface="Calibri"/>
                        </a:rPr>
                        <a:t>DOAÇÃO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5080">
                        <a:lnSpc>
                          <a:spcPts val="819"/>
                        </a:lnSpc>
                      </a:pPr>
                      <a:r>
                        <a:rPr dirty="0" sz="700" b="1">
                          <a:latin typeface="Calibri"/>
                          <a:cs typeface="Calibri"/>
                        </a:rPr>
                        <a:t>ELOGIO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5080">
                        <a:lnSpc>
                          <a:spcPts val="819"/>
                        </a:lnSpc>
                      </a:pPr>
                      <a:r>
                        <a:rPr dirty="0" sz="700" b="1">
                          <a:latin typeface="Calibri"/>
                          <a:cs typeface="Calibri"/>
                        </a:rPr>
                        <a:t>INFORMAÇÃO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0">
                        <a:lnSpc>
                          <a:spcPts val="819"/>
                        </a:lnSpc>
                      </a:pPr>
                      <a:r>
                        <a:rPr dirty="0" sz="700" b="1">
                          <a:latin typeface="Calibri"/>
                          <a:cs typeface="Calibri"/>
                        </a:rPr>
                        <a:t>RECLAMAÇÃO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5080">
                        <a:lnSpc>
                          <a:spcPts val="819"/>
                        </a:lnSpc>
                      </a:pPr>
                      <a:r>
                        <a:rPr dirty="0" sz="700" b="1">
                          <a:latin typeface="Calibri"/>
                          <a:cs typeface="Calibri"/>
                        </a:rPr>
                        <a:t>SOLICITAÇÃO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985">
                        <a:lnSpc>
                          <a:spcPts val="819"/>
                        </a:lnSpc>
                      </a:pPr>
                      <a:r>
                        <a:rPr dirty="0" sz="700" b="1">
                          <a:latin typeface="Calibri"/>
                          <a:cs typeface="Calibri"/>
                        </a:rPr>
                        <a:t>SUGESTÃO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76835">
                        <a:lnSpc>
                          <a:spcPts val="819"/>
                        </a:lnSpc>
                      </a:pPr>
                      <a:r>
                        <a:rPr dirty="0" sz="700" b="1">
                          <a:latin typeface="Calibri"/>
                          <a:cs typeface="Calibri"/>
                        </a:rPr>
                        <a:t>SIC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985">
                        <a:lnSpc>
                          <a:spcPts val="819"/>
                        </a:lnSpc>
                      </a:pPr>
                      <a:r>
                        <a:rPr dirty="0" sz="700" b="1">
                          <a:latin typeface="Calibri"/>
                          <a:cs typeface="Calibri"/>
                        </a:rPr>
                        <a:t>TOTAL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</a:tr>
              <a:tr h="234696">
                <a:tc>
                  <a:txBody>
                    <a:bodyPr/>
                    <a:lstStyle/>
                    <a:p>
                      <a:pPr marL="15875">
                        <a:lnSpc>
                          <a:spcPct val="100000"/>
                        </a:lnSpc>
                      </a:pPr>
                      <a:r>
                        <a:rPr dirty="0" sz="700">
                          <a:latin typeface="Calibri"/>
                          <a:cs typeface="Calibri"/>
                        </a:rPr>
                        <a:t>Cópia</a:t>
                      </a:r>
                      <a:r>
                        <a:rPr dirty="0" sz="7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00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7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00">
                          <a:latin typeface="Calibri"/>
                          <a:cs typeface="Calibri"/>
                        </a:rPr>
                        <a:t>documentos</a:t>
                      </a:r>
                      <a:r>
                        <a:rPr dirty="0" sz="7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00">
                          <a:latin typeface="Calibri"/>
                          <a:cs typeface="Calibri"/>
                        </a:rPr>
                        <a:t>estabelecimento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15875">
                        <a:lnSpc>
                          <a:spcPts val="819"/>
                        </a:lnSpc>
                        <a:spcBef>
                          <a:spcPts val="85"/>
                        </a:spcBef>
                      </a:pPr>
                      <a:r>
                        <a:rPr dirty="0" sz="700">
                          <a:latin typeface="Calibri"/>
                          <a:cs typeface="Calibri"/>
                        </a:rPr>
                        <a:t>comercial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0489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700">
                          <a:latin typeface="Calibri"/>
                          <a:cs typeface="Calibri"/>
                        </a:rPr>
                        <a:t>1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B="0" marT="577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700" b="1">
                          <a:latin typeface="Calibri"/>
                          <a:cs typeface="Calibri"/>
                        </a:rPr>
                        <a:t>1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B="0" marT="577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</a:tr>
              <a:tr h="117348">
                <a:tc>
                  <a:txBody>
                    <a:bodyPr/>
                    <a:lstStyle/>
                    <a:p>
                      <a:pPr marL="15875">
                        <a:lnSpc>
                          <a:spcPts val="819"/>
                        </a:lnSpc>
                      </a:pPr>
                      <a:r>
                        <a:rPr dirty="0" sz="700">
                          <a:latin typeface="Calibri"/>
                          <a:cs typeface="Calibri"/>
                        </a:rPr>
                        <a:t>Cumprimento</a:t>
                      </a:r>
                      <a:r>
                        <a:rPr dirty="0" sz="7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00">
                          <a:latin typeface="Calibri"/>
                          <a:cs typeface="Calibri"/>
                        </a:rPr>
                        <a:t>execução</a:t>
                      </a:r>
                      <a:r>
                        <a:rPr dirty="0" sz="7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00">
                          <a:latin typeface="Calibri"/>
                          <a:cs typeface="Calibri"/>
                        </a:rPr>
                        <a:t>contratual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0489">
                        <a:lnSpc>
                          <a:spcPts val="819"/>
                        </a:lnSpc>
                      </a:pPr>
                      <a:r>
                        <a:rPr dirty="0" sz="700">
                          <a:latin typeface="Calibri"/>
                          <a:cs typeface="Calibri"/>
                        </a:rPr>
                        <a:t>1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ts val="819"/>
                        </a:lnSpc>
                      </a:pPr>
                      <a:r>
                        <a:rPr dirty="0" sz="700" b="1">
                          <a:latin typeface="Calibri"/>
                          <a:cs typeface="Calibri"/>
                        </a:rPr>
                        <a:t>1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</a:tr>
              <a:tr h="117348">
                <a:tc>
                  <a:txBody>
                    <a:bodyPr/>
                    <a:lstStyle/>
                    <a:p>
                      <a:pPr marL="15875">
                        <a:lnSpc>
                          <a:spcPts val="819"/>
                        </a:lnSpc>
                      </a:pPr>
                      <a:r>
                        <a:rPr dirty="0" sz="700">
                          <a:latin typeface="Calibri"/>
                          <a:cs typeface="Calibri"/>
                        </a:rPr>
                        <a:t>Limpeza</a:t>
                      </a:r>
                      <a:r>
                        <a:rPr dirty="0" sz="7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00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7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00">
                          <a:latin typeface="Calibri"/>
                          <a:cs typeface="Calibri"/>
                        </a:rPr>
                        <a:t>terreno</a:t>
                      </a:r>
                      <a:r>
                        <a:rPr dirty="0" sz="7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00">
                          <a:latin typeface="Calibri"/>
                          <a:cs typeface="Calibri"/>
                        </a:rPr>
                        <a:t>particular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0489">
                        <a:lnSpc>
                          <a:spcPts val="819"/>
                        </a:lnSpc>
                      </a:pPr>
                      <a:r>
                        <a:rPr dirty="0" sz="700">
                          <a:latin typeface="Calibri"/>
                          <a:cs typeface="Calibri"/>
                        </a:rPr>
                        <a:t>1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ts val="819"/>
                        </a:lnSpc>
                      </a:pPr>
                      <a:r>
                        <a:rPr dirty="0" sz="700" b="1">
                          <a:latin typeface="Calibri"/>
                          <a:cs typeface="Calibri"/>
                        </a:rPr>
                        <a:t>1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</a:tr>
              <a:tr h="117348">
                <a:tc>
                  <a:txBody>
                    <a:bodyPr/>
                    <a:lstStyle/>
                    <a:p>
                      <a:pPr marL="15875">
                        <a:lnSpc>
                          <a:spcPts val="819"/>
                        </a:lnSpc>
                      </a:pPr>
                      <a:r>
                        <a:rPr dirty="0" sz="700">
                          <a:latin typeface="Calibri"/>
                          <a:cs typeface="Calibri"/>
                        </a:rPr>
                        <a:t>Obras</a:t>
                      </a:r>
                      <a:r>
                        <a:rPr dirty="0" sz="7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00">
                          <a:latin typeface="Calibri"/>
                          <a:cs typeface="Calibri"/>
                        </a:rPr>
                        <a:t>em</a:t>
                      </a:r>
                      <a:r>
                        <a:rPr dirty="0" sz="7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00">
                          <a:latin typeface="Calibri"/>
                          <a:cs typeface="Calibri"/>
                        </a:rPr>
                        <a:t>via</a:t>
                      </a:r>
                      <a:r>
                        <a:rPr dirty="0" sz="7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00">
                          <a:latin typeface="Calibri"/>
                          <a:cs typeface="Calibri"/>
                        </a:rPr>
                        <a:t>pública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0489">
                        <a:lnSpc>
                          <a:spcPts val="819"/>
                        </a:lnSpc>
                      </a:pPr>
                      <a:r>
                        <a:rPr dirty="0" sz="700">
                          <a:latin typeface="Calibri"/>
                          <a:cs typeface="Calibri"/>
                        </a:rPr>
                        <a:t>1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ts val="819"/>
                        </a:lnSpc>
                      </a:pPr>
                      <a:r>
                        <a:rPr dirty="0" sz="700" b="1">
                          <a:latin typeface="Calibri"/>
                          <a:cs typeface="Calibri"/>
                        </a:rPr>
                        <a:t>1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</a:tr>
              <a:tr h="117348">
                <a:tc>
                  <a:txBody>
                    <a:bodyPr/>
                    <a:lstStyle/>
                    <a:p>
                      <a:pPr marL="15875">
                        <a:lnSpc>
                          <a:spcPts val="819"/>
                        </a:lnSpc>
                      </a:pPr>
                      <a:r>
                        <a:rPr dirty="0" sz="700">
                          <a:latin typeface="Calibri"/>
                          <a:cs typeface="Calibri"/>
                        </a:rPr>
                        <a:t>Outros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0489">
                        <a:lnSpc>
                          <a:spcPts val="819"/>
                        </a:lnSpc>
                      </a:pPr>
                      <a:r>
                        <a:rPr dirty="0" sz="700">
                          <a:latin typeface="Calibri"/>
                          <a:cs typeface="Calibri"/>
                        </a:rPr>
                        <a:t>1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ts val="819"/>
                        </a:lnSpc>
                      </a:pPr>
                      <a:r>
                        <a:rPr dirty="0" sz="700" b="1">
                          <a:latin typeface="Calibri"/>
                          <a:cs typeface="Calibri"/>
                        </a:rPr>
                        <a:t>1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</a:tr>
              <a:tr h="117348">
                <a:tc>
                  <a:txBody>
                    <a:bodyPr/>
                    <a:lstStyle/>
                    <a:p>
                      <a:pPr marL="15875">
                        <a:lnSpc>
                          <a:spcPts val="819"/>
                        </a:lnSpc>
                      </a:pPr>
                      <a:r>
                        <a:rPr dirty="0" sz="700">
                          <a:latin typeface="Calibri"/>
                          <a:cs typeface="Calibri"/>
                        </a:rPr>
                        <a:t>Solicitação</a:t>
                      </a:r>
                      <a:r>
                        <a:rPr dirty="0" sz="7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00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7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00">
                          <a:latin typeface="Calibri"/>
                          <a:cs typeface="Calibri"/>
                        </a:rPr>
                        <a:t>leis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0489">
                        <a:lnSpc>
                          <a:spcPts val="819"/>
                        </a:lnSpc>
                      </a:pPr>
                      <a:r>
                        <a:rPr dirty="0" sz="700">
                          <a:latin typeface="Calibri"/>
                          <a:cs typeface="Calibri"/>
                        </a:rPr>
                        <a:t>1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ts val="819"/>
                        </a:lnSpc>
                      </a:pPr>
                      <a:r>
                        <a:rPr dirty="0" sz="700" b="1">
                          <a:latin typeface="Calibri"/>
                          <a:cs typeface="Calibri"/>
                        </a:rPr>
                        <a:t>1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</a:tr>
              <a:tr h="117348">
                <a:tc>
                  <a:txBody>
                    <a:bodyPr/>
                    <a:lstStyle/>
                    <a:p>
                      <a:pPr marL="15875">
                        <a:lnSpc>
                          <a:spcPts val="819"/>
                        </a:lnSpc>
                      </a:pPr>
                      <a:r>
                        <a:rPr dirty="0" sz="700">
                          <a:latin typeface="Calibri"/>
                          <a:cs typeface="Calibri"/>
                        </a:rPr>
                        <a:t>Unidade</a:t>
                      </a:r>
                      <a:r>
                        <a:rPr dirty="0" sz="7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00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7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00" spc="-5">
                          <a:latin typeface="Calibri"/>
                          <a:cs typeface="Calibri"/>
                        </a:rPr>
                        <a:t>saúde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0489">
                        <a:lnSpc>
                          <a:spcPts val="819"/>
                        </a:lnSpc>
                      </a:pPr>
                      <a:r>
                        <a:rPr dirty="0" sz="700">
                          <a:latin typeface="Calibri"/>
                          <a:cs typeface="Calibri"/>
                        </a:rPr>
                        <a:t>1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ts val="819"/>
                        </a:lnSpc>
                      </a:pPr>
                      <a:r>
                        <a:rPr dirty="0" sz="700" b="1">
                          <a:latin typeface="Calibri"/>
                          <a:cs typeface="Calibri"/>
                        </a:rPr>
                        <a:t>1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</a:tr>
              <a:tr h="117348">
                <a:tc>
                  <a:txBody>
                    <a:bodyPr/>
                    <a:lstStyle/>
                    <a:p>
                      <a:pPr algn="ctr" marL="5715">
                        <a:lnSpc>
                          <a:spcPts val="825"/>
                        </a:lnSpc>
                      </a:pPr>
                      <a:r>
                        <a:rPr dirty="0" sz="700" b="1">
                          <a:latin typeface="Calibri"/>
                          <a:cs typeface="Calibri"/>
                        </a:rPr>
                        <a:t>TOTAL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ts val="819"/>
                        </a:lnSpc>
                      </a:pPr>
                      <a:r>
                        <a:rPr dirty="0" sz="700" b="1">
                          <a:latin typeface="Calibri"/>
                          <a:cs typeface="Calibri"/>
                        </a:rPr>
                        <a:t>0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985">
                        <a:lnSpc>
                          <a:spcPts val="819"/>
                        </a:lnSpc>
                      </a:pPr>
                      <a:r>
                        <a:rPr dirty="0" sz="700" b="1">
                          <a:latin typeface="Calibri"/>
                          <a:cs typeface="Calibri"/>
                        </a:rPr>
                        <a:t>0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ts val="819"/>
                        </a:lnSpc>
                      </a:pPr>
                      <a:r>
                        <a:rPr dirty="0" sz="700" b="1">
                          <a:latin typeface="Calibri"/>
                          <a:cs typeface="Calibri"/>
                        </a:rPr>
                        <a:t>0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ts val="819"/>
                        </a:lnSpc>
                      </a:pPr>
                      <a:r>
                        <a:rPr dirty="0" sz="700" b="1">
                          <a:latin typeface="Calibri"/>
                          <a:cs typeface="Calibri"/>
                        </a:rPr>
                        <a:t>0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ts val="819"/>
                        </a:lnSpc>
                      </a:pPr>
                      <a:r>
                        <a:rPr dirty="0" sz="700" b="1">
                          <a:latin typeface="Calibri"/>
                          <a:cs typeface="Calibri"/>
                        </a:rPr>
                        <a:t>0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ts val="819"/>
                        </a:lnSpc>
                      </a:pPr>
                      <a:r>
                        <a:rPr dirty="0" sz="700" b="1">
                          <a:latin typeface="Calibri"/>
                          <a:cs typeface="Calibri"/>
                        </a:rPr>
                        <a:t>0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ts val="819"/>
                        </a:lnSpc>
                      </a:pPr>
                      <a:r>
                        <a:rPr dirty="0" sz="700" b="1">
                          <a:latin typeface="Calibri"/>
                          <a:cs typeface="Calibri"/>
                        </a:rPr>
                        <a:t>0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9855">
                        <a:lnSpc>
                          <a:spcPts val="819"/>
                        </a:lnSpc>
                      </a:pPr>
                      <a:r>
                        <a:rPr dirty="0" sz="700" b="1">
                          <a:latin typeface="Calibri"/>
                          <a:cs typeface="Calibri"/>
                        </a:rPr>
                        <a:t>7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</a:tr>
              <a:tr h="117348">
                <a:tc gridSpan="9">
                  <a:txBody>
                    <a:bodyPr/>
                    <a:lstStyle/>
                    <a:p>
                      <a:pPr algn="ctr" marL="4445">
                        <a:lnSpc>
                          <a:spcPts val="825"/>
                        </a:lnSpc>
                      </a:pPr>
                      <a:r>
                        <a:rPr dirty="0" sz="700" b="1">
                          <a:latin typeface="Calibri"/>
                          <a:cs typeface="Calibri"/>
                        </a:rPr>
                        <a:t>TOTAL</a:t>
                      </a:r>
                      <a:r>
                        <a:rPr dirty="0" sz="700" spc="-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00" b="1">
                          <a:latin typeface="Calibri"/>
                          <a:cs typeface="Calibri"/>
                        </a:rPr>
                        <a:t>DE MANIFESTAÇÕES</a:t>
                      </a:r>
                      <a:r>
                        <a:rPr dirty="0" sz="700" spc="-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00" b="1">
                          <a:latin typeface="Calibri"/>
                          <a:cs typeface="Calibri"/>
                        </a:rPr>
                        <a:t>REGISTRADAS - OUVIDORIA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ts val="819"/>
                        </a:lnSpc>
                      </a:pPr>
                      <a:r>
                        <a:rPr dirty="0" sz="700" b="1">
                          <a:latin typeface="Calibri"/>
                          <a:cs typeface="Calibri"/>
                        </a:rPr>
                        <a:t>0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</a:tr>
              <a:tr h="117348">
                <a:tc gridSpan="9">
                  <a:txBody>
                    <a:bodyPr/>
                    <a:lstStyle/>
                    <a:p>
                      <a:pPr algn="ctr" marL="4445">
                        <a:lnSpc>
                          <a:spcPts val="825"/>
                        </a:lnSpc>
                      </a:pPr>
                      <a:r>
                        <a:rPr dirty="0" sz="700" b="1">
                          <a:latin typeface="Calibri"/>
                          <a:cs typeface="Calibri"/>
                        </a:rPr>
                        <a:t>TOTAL</a:t>
                      </a:r>
                      <a:r>
                        <a:rPr dirty="0" sz="700" spc="-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00" b="1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700" spc="-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00" b="1">
                          <a:latin typeface="Calibri"/>
                          <a:cs typeface="Calibri"/>
                        </a:rPr>
                        <a:t>MANIFESTAÇÕES</a:t>
                      </a:r>
                      <a:r>
                        <a:rPr dirty="0" sz="700" spc="-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00" b="1">
                          <a:latin typeface="Calibri"/>
                          <a:cs typeface="Calibri"/>
                        </a:rPr>
                        <a:t>REGISTRADAS</a:t>
                      </a:r>
                      <a:r>
                        <a:rPr dirty="0" sz="700" spc="-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00" b="1">
                          <a:latin typeface="Calibri"/>
                          <a:cs typeface="Calibri"/>
                        </a:rPr>
                        <a:t>-</a:t>
                      </a:r>
                      <a:r>
                        <a:rPr dirty="0" sz="700" spc="-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00" b="1">
                          <a:latin typeface="Calibri"/>
                          <a:cs typeface="Calibri"/>
                        </a:rPr>
                        <a:t>SIC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ts val="819"/>
                        </a:lnSpc>
                      </a:pPr>
                      <a:r>
                        <a:rPr dirty="0" sz="700" b="1">
                          <a:latin typeface="Calibri"/>
                          <a:cs typeface="Calibri"/>
                        </a:rPr>
                        <a:t>7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849883" y="702055"/>
            <a:ext cx="1876425" cy="18097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000" spc="5" b="1">
                <a:latin typeface="Calibri"/>
                <a:cs typeface="Calibri"/>
              </a:rPr>
              <a:t>II</a:t>
            </a:r>
            <a:r>
              <a:rPr dirty="0" sz="1000" spc="-10" b="1">
                <a:latin typeface="Calibri"/>
                <a:cs typeface="Calibri"/>
              </a:rPr>
              <a:t> </a:t>
            </a:r>
            <a:r>
              <a:rPr dirty="0" sz="1000" spc="10" b="1">
                <a:latin typeface="Calibri"/>
                <a:cs typeface="Calibri"/>
              </a:rPr>
              <a:t>–</a:t>
            </a:r>
            <a:r>
              <a:rPr dirty="0" sz="1000" spc="-15" b="1">
                <a:latin typeface="Calibri"/>
                <a:cs typeface="Calibri"/>
              </a:rPr>
              <a:t> </a:t>
            </a:r>
            <a:r>
              <a:rPr dirty="0" sz="1000" spc="5" b="1">
                <a:latin typeface="Calibri"/>
                <a:cs typeface="Calibri"/>
              </a:rPr>
              <a:t>MOTIVO</a:t>
            </a:r>
            <a:r>
              <a:rPr dirty="0" sz="1000" spc="-15" b="1">
                <a:latin typeface="Calibri"/>
                <a:cs typeface="Calibri"/>
              </a:rPr>
              <a:t> </a:t>
            </a:r>
            <a:r>
              <a:rPr dirty="0" sz="1000" spc="10" b="1">
                <a:latin typeface="Calibri"/>
                <a:cs typeface="Calibri"/>
              </a:rPr>
              <a:t>DAS</a:t>
            </a:r>
            <a:r>
              <a:rPr dirty="0" sz="1000" spc="-10" b="1">
                <a:latin typeface="Calibri"/>
                <a:cs typeface="Calibri"/>
              </a:rPr>
              <a:t> </a:t>
            </a:r>
            <a:r>
              <a:rPr dirty="0" sz="1000" spc="5" b="1">
                <a:latin typeface="Calibri"/>
                <a:cs typeface="Calibri"/>
              </a:rPr>
              <a:t>MANIFESTAÇÕES</a:t>
            </a:r>
            <a:endParaRPr sz="1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66596" y="880617"/>
            <a:ext cx="221488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0" b="1">
                <a:latin typeface="Calibri"/>
                <a:cs typeface="Calibri"/>
              </a:rPr>
              <a:t>III</a:t>
            </a:r>
            <a:r>
              <a:rPr dirty="0" sz="1200" spc="-30" b="1">
                <a:latin typeface="Calibri"/>
                <a:cs typeface="Calibri"/>
              </a:rPr>
              <a:t> </a:t>
            </a:r>
            <a:r>
              <a:rPr dirty="0" sz="1200" b="1">
                <a:latin typeface="Calibri"/>
                <a:cs typeface="Calibri"/>
              </a:rPr>
              <a:t>– ASSUNTOS</a:t>
            </a:r>
            <a:r>
              <a:rPr dirty="0" sz="1200" spc="-10" b="1">
                <a:latin typeface="Calibri"/>
                <a:cs typeface="Calibri"/>
              </a:rPr>
              <a:t> </a:t>
            </a:r>
            <a:r>
              <a:rPr dirty="0" sz="1200" spc="-5" b="1">
                <a:latin typeface="Calibri"/>
                <a:cs typeface="Calibri"/>
              </a:rPr>
              <a:t>MAIS</a:t>
            </a:r>
            <a:r>
              <a:rPr dirty="0" sz="1200" spc="-15" b="1">
                <a:latin typeface="Calibri"/>
                <a:cs typeface="Calibri"/>
              </a:rPr>
              <a:t> </a:t>
            </a:r>
            <a:r>
              <a:rPr dirty="0" sz="1200" spc="-5" b="1">
                <a:latin typeface="Calibri"/>
                <a:cs typeface="Calibri"/>
              </a:rPr>
              <a:t>FREQUENTES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09192" y="1274317"/>
            <a:ext cx="5492115" cy="192405"/>
          </a:xfrm>
          <a:prstGeom prst="rect">
            <a:avLst/>
          </a:prstGeom>
          <a:ln w="6095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69850">
              <a:lnSpc>
                <a:spcPts val="1415"/>
              </a:lnSpc>
            </a:pPr>
            <a:r>
              <a:rPr dirty="0" sz="1200" spc="-5" b="1">
                <a:latin typeface="Calibri"/>
                <a:cs typeface="Calibri"/>
              </a:rPr>
              <a:t>SIC</a:t>
            </a:r>
            <a:r>
              <a:rPr dirty="0" sz="1200" spc="-25" b="1">
                <a:latin typeface="Calibri"/>
                <a:cs typeface="Calibri"/>
              </a:rPr>
              <a:t> </a:t>
            </a:r>
            <a:r>
              <a:rPr dirty="0" sz="1200" spc="-5" b="1">
                <a:latin typeface="Calibri"/>
                <a:cs typeface="Calibri"/>
              </a:rPr>
              <a:t>(Serviço</a:t>
            </a:r>
            <a:r>
              <a:rPr dirty="0" sz="1200" spc="-10" b="1">
                <a:latin typeface="Calibri"/>
                <a:cs typeface="Calibri"/>
              </a:rPr>
              <a:t> </a:t>
            </a:r>
            <a:r>
              <a:rPr dirty="0" sz="1200" b="1">
                <a:latin typeface="Calibri"/>
                <a:cs typeface="Calibri"/>
              </a:rPr>
              <a:t>de</a:t>
            </a:r>
            <a:r>
              <a:rPr dirty="0" sz="1200" spc="-20" b="1">
                <a:latin typeface="Calibri"/>
                <a:cs typeface="Calibri"/>
              </a:rPr>
              <a:t> </a:t>
            </a:r>
            <a:r>
              <a:rPr dirty="0" sz="1200" b="1">
                <a:latin typeface="Calibri"/>
                <a:cs typeface="Calibri"/>
              </a:rPr>
              <a:t>Informação</a:t>
            </a:r>
            <a:r>
              <a:rPr dirty="0" sz="1200" spc="-10" b="1">
                <a:latin typeface="Calibri"/>
                <a:cs typeface="Calibri"/>
              </a:rPr>
              <a:t> ao</a:t>
            </a:r>
            <a:r>
              <a:rPr dirty="0" sz="1200" spc="-5" b="1">
                <a:latin typeface="Calibri"/>
                <a:cs typeface="Calibri"/>
              </a:rPr>
              <a:t> Cidadão)</a:t>
            </a:r>
            <a:endParaRPr sz="1200">
              <a:latin typeface="Calibri"/>
              <a:cs typeface="Calibri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006144" y="1658746"/>
          <a:ext cx="5501005" cy="7747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11525"/>
                <a:gridCol w="2180590"/>
              </a:tblGrid>
              <a:tr h="192023">
                <a:tc>
                  <a:txBody>
                    <a:bodyPr/>
                    <a:lstStyle/>
                    <a:p>
                      <a:pPr algn="ctr" marL="1905">
                        <a:lnSpc>
                          <a:spcPts val="1410"/>
                        </a:lnSpc>
                      </a:pPr>
                      <a:r>
                        <a:rPr dirty="0" sz="1200" spc="-5" b="1">
                          <a:latin typeface="Calibri"/>
                          <a:cs typeface="Calibri"/>
                        </a:rPr>
                        <a:t>SITUAÇÃO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ts val="1410"/>
                        </a:lnSpc>
                      </a:pPr>
                      <a:r>
                        <a:rPr dirty="0" sz="1200" spc="-5" b="1">
                          <a:latin typeface="Calibri"/>
                          <a:cs typeface="Calibri"/>
                        </a:rPr>
                        <a:t>QUANTIDADE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92024">
                <a:tc>
                  <a:txBody>
                    <a:bodyPr/>
                    <a:lstStyle/>
                    <a:p>
                      <a:pPr marL="69850">
                        <a:lnSpc>
                          <a:spcPts val="1410"/>
                        </a:lnSpc>
                      </a:pPr>
                      <a:r>
                        <a:rPr dirty="0" sz="1200" spc="-10">
                          <a:latin typeface="Calibri"/>
                          <a:cs typeface="Calibri"/>
                        </a:rPr>
                        <a:t>Obras</a:t>
                      </a:r>
                      <a:r>
                        <a:rPr dirty="0" sz="12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em</a:t>
                      </a:r>
                      <a:r>
                        <a:rPr dirty="0" sz="12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via</a:t>
                      </a:r>
                      <a:r>
                        <a:rPr dirty="0" sz="12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pública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ts val="1410"/>
                        </a:lnSpc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1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92024">
                <a:tc>
                  <a:txBody>
                    <a:bodyPr/>
                    <a:lstStyle/>
                    <a:p>
                      <a:pPr marL="69850">
                        <a:lnSpc>
                          <a:spcPts val="1410"/>
                        </a:lnSpc>
                      </a:pPr>
                      <a:r>
                        <a:rPr dirty="0" sz="1200" spc="-5">
                          <a:latin typeface="Calibri"/>
                          <a:cs typeface="Calibri"/>
                        </a:rPr>
                        <a:t>Solicitação</a:t>
                      </a:r>
                      <a:r>
                        <a:rPr dirty="0" sz="12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12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leis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ts val="1410"/>
                        </a:lnSpc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1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92023">
                <a:tc>
                  <a:txBody>
                    <a:bodyPr/>
                    <a:lstStyle/>
                    <a:p>
                      <a:pPr marL="69850">
                        <a:lnSpc>
                          <a:spcPts val="1410"/>
                        </a:lnSpc>
                      </a:pPr>
                      <a:r>
                        <a:rPr dirty="0" sz="1200" spc="-10">
                          <a:latin typeface="Calibri"/>
                          <a:cs typeface="Calibri"/>
                        </a:rPr>
                        <a:t>Unidade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 de</a:t>
                      </a:r>
                      <a:r>
                        <a:rPr dirty="0" sz="12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saúde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ts val="1410"/>
                        </a:lnSpc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1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1066596" y="2600325"/>
            <a:ext cx="5425440" cy="3001010"/>
          </a:xfrm>
          <a:prstGeom prst="rect">
            <a:avLst/>
          </a:prstGeom>
        </p:spPr>
        <p:txBody>
          <a:bodyPr wrap="square" lIns="0" tIns="9525" rIns="0" bIns="0" rtlCol="0" vert="horz">
            <a:spAutoFit/>
          </a:bodyPr>
          <a:lstStyle/>
          <a:p>
            <a:pPr algn="just" marL="12700" marR="5715">
              <a:lnSpc>
                <a:spcPct val="101699"/>
              </a:lnSpc>
              <a:spcBef>
                <a:spcPts val="75"/>
              </a:spcBef>
            </a:pPr>
            <a:r>
              <a:rPr dirty="0" sz="1200" spc="-5" b="1">
                <a:latin typeface="Calibri"/>
                <a:cs typeface="Calibri"/>
              </a:rPr>
              <a:t>Análise</a:t>
            </a:r>
            <a:r>
              <a:rPr dirty="0" sz="1200" b="1">
                <a:latin typeface="Calibri"/>
                <a:cs typeface="Calibri"/>
              </a:rPr>
              <a:t> dos</a:t>
            </a:r>
            <a:r>
              <a:rPr dirty="0" sz="1200" spc="5" b="1">
                <a:latin typeface="Calibri"/>
                <a:cs typeface="Calibri"/>
              </a:rPr>
              <a:t> </a:t>
            </a:r>
            <a:r>
              <a:rPr dirty="0" sz="1200" spc="-5" b="1">
                <a:latin typeface="Calibri"/>
                <a:cs typeface="Calibri"/>
              </a:rPr>
              <a:t>pontos</a:t>
            </a:r>
            <a:r>
              <a:rPr dirty="0" sz="1200" b="1">
                <a:latin typeface="Calibri"/>
                <a:cs typeface="Calibri"/>
              </a:rPr>
              <a:t> </a:t>
            </a:r>
            <a:r>
              <a:rPr dirty="0" sz="1200" spc="-5" b="1">
                <a:latin typeface="Calibri"/>
                <a:cs typeface="Calibri"/>
              </a:rPr>
              <a:t>recorrentes</a:t>
            </a:r>
            <a:r>
              <a:rPr dirty="0" sz="1200" b="1">
                <a:latin typeface="Calibri"/>
                <a:cs typeface="Calibri"/>
              </a:rPr>
              <a:t> e</a:t>
            </a:r>
            <a:r>
              <a:rPr dirty="0" sz="1200" spc="5" b="1">
                <a:latin typeface="Calibri"/>
                <a:cs typeface="Calibri"/>
              </a:rPr>
              <a:t> </a:t>
            </a:r>
            <a:r>
              <a:rPr dirty="0" sz="1200" spc="-5" b="1">
                <a:latin typeface="Calibri"/>
                <a:cs typeface="Calibri"/>
              </a:rPr>
              <a:t>providências</a:t>
            </a:r>
            <a:r>
              <a:rPr dirty="0" sz="1200" b="1">
                <a:latin typeface="Calibri"/>
                <a:cs typeface="Calibri"/>
              </a:rPr>
              <a:t> adotadas:</a:t>
            </a:r>
            <a:r>
              <a:rPr dirty="0" sz="1200" spc="5" b="1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As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solicitações</a:t>
            </a:r>
            <a:r>
              <a:rPr dirty="0" sz="1200" spc="-5">
                <a:latin typeface="Calibri"/>
                <a:cs typeface="Calibri"/>
              </a:rPr>
              <a:t> de 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informações</a:t>
            </a:r>
            <a:r>
              <a:rPr dirty="0" sz="1200">
                <a:latin typeface="Calibri"/>
                <a:cs typeface="Calibri"/>
              </a:rPr>
              <a:t> são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encaminhadas</a:t>
            </a:r>
            <a:r>
              <a:rPr dirty="0" sz="1200">
                <a:latin typeface="Calibri"/>
                <a:cs typeface="Calibri"/>
              </a:rPr>
              <a:t> às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Secretarias/Departamentos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competentes</a:t>
            </a:r>
            <a:r>
              <a:rPr dirty="0" sz="1200" spc="26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que </a:t>
            </a:r>
            <a:r>
              <a:rPr dirty="0" sz="1200" spc="-5">
                <a:latin typeface="Calibri"/>
                <a:cs typeface="Calibri"/>
              </a:rPr>
              <a:t> enviam</a:t>
            </a:r>
            <a:r>
              <a:rPr dirty="0" sz="1200">
                <a:latin typeface="Calibri"/>
                <a:cs typeface="Calibri"/>
              </a:rPr>
              <a:t> ao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requerente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os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dados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solicitados,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orientam</a:t>
            </a:r>
            <a:r>
              <a:rPr dirty="0" sz="1200" spc="-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quanto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ao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local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onde</a:t>
            </a:r>
            <a:r>
              <a:rPr dirty="0" sz="1200" spc="26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a 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informação</a:t>
            </a:r>
            <a:r>
              <a:rPr dirty="0" sz="1200" spc="-2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está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disponibilizada</a:t>
            </a:r>
            <a:r>
              <a:rPr dirty="0" sz="1200" spc="2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ou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quanto</a:t>
            </a:r>
            <a:r>
              <a:rPr dirty="0" sz="1200" spc="-20">
                <a:latin typeface="Calibri"/>
                <a:cs typeface="Calibri"/>
              </a:rPr>
              <a:t> </a:t>
            </a:r>
            <a:r>
              <a:rPr dirty="0" sz="1200" spc="10">
                <a:latin typeface="Calibri"/>
                <a:cs typeface="Calibri"/>
              </a:rPr>
              <a:t>ao</a:t>
            </a:r>
            <a:r>
              <a:rPr dirty="0" sz="1200" spc="-1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canal</a:t>
            </a:r>
            <a:r>
              <a:rPr dirty="0" sz="1200" spc="-2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adequado</a:t>
            </a:r>
            <a:r>
              <a:rPr dirty="0" sz="1200" spc="-2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para </a:t>
            </a:r>
            <a:r>
              <a:rPr dirty="0" sz="1200">
                <a:latin typeface="Calibri"/>
                <a:cs typeface="Calibri"/>
              </a:rPr>
              <a:t>a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solicitação.</a:t>
            </a:r>
            <a:endParaRPr sz="1200">
              <a:latin typeface="Calibri"/>
              <a:cs typeface="Calibri"/>
            </a:endParaRPr>
          </a:p>
          <a:p>
            <a:pPr algn="just" marL="12700" marR="6350">
              <a:lnSpc>
                <a:spcPct val="101699"/>
              </a:lnSpc>
            </a:pPr>
            <a:r>
              <a:rPr dirty="0" sz="1200" spc="-10">
                <a:latin typeface="Calibri"/>
                <a:cs typeface="Calibri"/>
              </a:rPr>
              <a:t>Nos</a:t>
            </a:r>
            <a:r>
              <a:rPr dirty="0" sz="1200" spc="12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casos</a:t>
            </a:r>
            <a:r>
              <a:rPr dirty="0" sz="1200" spc="12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em</a:t>
            </a:r>
            <a:r>
              <a:rPr dirty="0" sz="1200" spc="12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questão,</a:t>
            </a:r>
            <a:r>
              <a:rPr dirty="0" sz="1200" spc="1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o</a:t>
            </a:r>
            <a:r>
              <a:rPr dirty="0" sz="1200" spc="10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assunto</a:t>
            </a:r>
            <a:r>
              <a:rPr dirty="0" sz="1200" spc="114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Obras</a:t>
            </a:r>
            <a:r>
              <a:rPr dirty="0" sz="1200" spc="12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em</a:t>
            </a:r>
            <a:r>
              <a:rPr dirty="0" sz="1200" spc="12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via</a:t>
            </a:r>
            <a:r>
              <a:rPr dirty="0" sz="1200" spc="114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pública</a:t>
            </a:r>
            <a:r>
              <a:rPr dirty="0" sz="1200" spc="114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foi</a:t>
            </a:r>
            <a:r>
              <a:rPr dirty="0" sz="1200" spc="10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encaminhado</a:t>
            </a:r>
            <a:r>
              <a:rPr dirty="0" sz="1200" spc="12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à</a:t>
            </a:r>
            <a:r>
              <a:rPr dirty="0" sz="1200" spc="114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Secretaria </a:t>
            </a:r>
            <a:r>
              <a:rPr dirty="0" sz="1200" spc="-26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de</a:t>
            </a:r>
            <a:r>
              <a:rPr dirty="0" sz="1200" spc="23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Obras</a:t>
            </a:r>
            <a:r>
              <a:rPr dirty="0" sz="1200" spc="24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e</a:t>
            </a:r>
            <a:r>
              <a:rPr dirty="0" sz="1200" spc="229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Infraestrutura</a:t>
            </a:r>
            <a:r>
              <a:rPr dirty="0" sz="1200" spc="229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Urbana,</a:t>
            </a:r>
            <a:r>
              <a:rPr dirty="0" sz="1200" spc="21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que</a:t>
            </a:r>
            <a:r>
              <a:rPr dirty="0" sz="1200" spc="229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prontamente</a:t>
            </a:r>
            <a:r>
              <a:rPr dirty="0" sz="1200" spc="23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atendeu</a:t>
            </a:r>
            <a:r>
              <a:rPr dirty="0" sz="1200" spc="22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a</a:t>
            </a:r>
            <a:r>
              <a:rPr dirty="0" sz="1200" spc="22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solicitação</a:t>
            </a:r>
            <a:r>
              <a:rPr dirty="0" sz="1200" spc="22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do</a:t>
            </a:r>
            <a:endParaRPr sz="1200">
              <a:latin typeface="Calibri"/>
              <a:cs typeface="Calibri"/>
            </a:endParaRPr>
          </a:p>
          <a:p>
            <a:pPr algn="just" marL="12700" marR="5080">
              <a:lnSpc>
                <a:spcPct val="101699"/>
              </a:lnSpc>
            </a:pPr>
            <a:r>
              <a:rPr dirty="0" sz="1200" spc="-5">
                <a:latin typeface="Calibri"/>
                <a:cs typeface="Calibri"/>
              </a:rPr>
              <a:t>munícipe, prestando </a:t>
            </a:r>
            <a:r>
              <a:rPr dirty="0" sz="1200">
                <a:latin typeface="Calibri"/>
                <a:cs typeface="Calibri"/>
              </a:rPr>
              <a:t>as </a:t>
            </a:r>
            <a:r>
              <a:rPr dirty="0" sz="1200" spc="-5">
                <a:latin typeface="Calibri"/>
                <a:cs typeface="Calibri"/>
              </a:rPr>
              <a:t>informações solicitadas </a:t>
            </a:r>
            <a:r>
              <a:rPr dirty="0" sz="1200">
                <a:latin typeface="Calibri"/>
                <a:cs typeface="Calibri"/>
              </a:rPr>
              <a:t>e </a:t>
            </a:r>
            <a:r>
              <a:rPr dirty="0" sz="1200" spc="-5">
                <a:latin typeface="Calibri"/>
                <a:cs typeface="Calibri"/>
              </a:rPr>
              <a:t>esclarecendo </a:t>
            </a:r>
            <a:r>
              <a:rPr dirty="0" sz="1200">
                <a:latin typeface="Calibri"/>
                <a:cs typeface="Calibri"/>
              </a:rPr>
              <a:t>que a </a:t>
            </a:r>
            <a:r>
              <a:rPr dirty="0" sz="1200" spc="-5">
                <a:latin typeface="Calibri"/>
                <a:cs typeface="Calibri"/>
              </a:rPr>
              <a:t>sarjeta havia sido 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feita recentemente </a:t>
            </a:r>
            <a:r>
              <a:rPr dirty="0" sz="1200">
                <a:latin typeface="Calibri"/>
                <a:cs typeface="Calibri"/>
              </a:rPr>
              <a:t>e </a:t>
            </a:r>
            <a:r>
              <a:rPr dirty="0" sz="1200" spc="-5">
                <a:latin typeface="Calibri"/>
                <a:cs typeface="Calibri"/>
              </a:rPr>
              <a:t>não </a:t>
            </a:r>
            <a:r>
              <a:rPr dirty="0" sz="1200">
                <a:latin typeface="Calibri"/>
                <a:cs typeface="Calibri"/>
              </a:rPr>
              <a:t>apresentava </a:t>
            </a:r>
            <a:r>
              <a:rPr dirty="0" sz="1200" spc="-5">
                <a:latin typeface="Calibri"/>
                <a:cs typeface="Calibri"/>
              </a:rPr>
              <a:t>problemas estruturais </a:t>
            </a:r>
            <a:r>
              <a:rPr dirty="0" sz="1200">
                <a:latin typeface="Calibri"/>
                <a:cs typeface="Calibri"/>
              </a:rPr>
              <a:t>graves </a:t>
            </a:r>
            <a:r>
              <a:rPr dirty="0" sz="1200" spc="5">
                <a:latin typeface="Calibri"/>
                <a:cs typeface="Calibri"/>
              </a:rPr>
              <a:t>ou </a:t>
            </a:r>
            <a:r>
              <a:rPr dirty="0" sz="1200" spc="-5">
                <a:latin typeface="Calibri"/>
                <a:cs typeface="Calibri"/>
              </a:rPr>
              <a:t>aparentes </a:t>
            </a:r>
            <a:r>
              <a:rPr dirty="0" sz="1200">
                <a:latin typeface="Calibri"/>
                <a:cs typeface="Calibri"/>
              </a:rPr>
              <a:t>que 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justificassem </a:t>
            </a:r>
            <a:r>
              <a:rPr dirty="0" sz="1200" spc="-10">
                <a:latin typeface="Calibri"/>
                <a:cs typeface="Calibri"/>
              </a:rPr>
              <a:t>que</a:t>
            </a:r>
            <a:r>
              <a:rPr dirty="0" sz="1200" spc="-5">
                <a:latin typeface="Calibri"/>
                <a:cs typeface="Calibri"/>
              </a:rPr>
              <a:t> fosse refeita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naquele momento.</a:t>
            </a:r>
            <a:endParaRPr sz="1200">
              <a:latin typeface="Calibri"/>
              <a:cs typeface="Calibri"/>
            </a:endParaRPr>
          </a:p>
          <a:p>
            <a:pPr algn="just" marL="12700" marR="5080">
              <a:lnSpc>
                <a:spcPct val="101699"/>
              </a:lnSpc>
            </a:pPr>
            <a:r>
              <a:rPr dirty="0" sz="1200" spc="-5">
                <a:latin typeface="Calibri"/>
                <a:cs typeface="Calibri"/>
              </a:rPr>
              <a:t>No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tocante</a:t>
            </a:r>
            <a:r>
              <a:rPr dirty="0" sz="1200">
                <a:latin typeface="Calibri"/>
                <a:cs typeface="Calibri"/>
              </a:rPr>
              <a:t> à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Solicitação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de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leis,</a:t>
            </a:r>
            <a:r>
              <a:rPr dirty="0" sz="1200">
                <a:latin typeface="Calibri"/>
                <a:cs typeface="Calibri"/>
              </a:rPr>
              <a:t> a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solicitação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de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informação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foi</a:t>
            </a:r>
            <a:r>
              <a:rPr dirty="0" sz="1200" spc="-5">
                <a:latin typeface="Calibri"/>
                <a:cs typeface="Calibri"/>
              </a:rPr>
              <a:t> encaminhada</a:t>
            </a:r>
            <a:r>
              <a:rPr dirty="0" sz="1200">
                <a:latin typeface="Calibri"/>
                <a:cs typeface="Calibri"/>
              </a:rPr>
              <a:t> à 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Secretaria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de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Desenvolvimento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Econômico,</a:t>
            </a:r>
            <a:r>
              <a:rPr dirty="0" sz="1200">
                <a:latin typeface="Calibri"/>
                <a:cs typeface="Calibri"/>
              </a:rPr>
              <a:t> Turismo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e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Cultura</a:t>
            </a:r>
            <a:r>
              <a:rPr dirty="0" sz="1200" spc="-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e</a:t>
            </a:r>
            <a:r>
              <a:rPr dirty="0" sz="1200" spc="27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respondida</a:t>
            </a:r>
            <a:r>
              <a:rPr dirty="0" sz="1200" spc="26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pelo 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Diretor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de Cultura,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que</a:t>
            </a:r>
            <a:r>
              <a:rPr dirty="0" sz="1200" spc="-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forneceu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ao</a:t>
            </a:r>
            <a:r>
              <a:rPr dirty="0" sz="1200" spc="-1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munícipe </a:t>
            </a:r>
            <a:r>
              <a:rPr dirty="0" sz="1200">
                <a:latin typeface="Calibri"/>
                <a:cs typeface="Calibri"/>
              </a:rPr>
              <a:t>as</a:t>
            </a:r>
            <a:r>
              <a:rPr dirty="0" sz="1200" spc="2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informações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solicitadas.</a:t>
            </a:r>
            <a:endParaRPr sz="1200">
              <a:latin typeface="Calibri"/>
              <a:cs typeface="Calibri"/>
            </a:endParaRPr>
          </a:p>
          <a:p>
            <a:pPr algn="just" marL="12700" marR="6350">
              <a:lnSpc>
                <a:spcPct val="101699"/>
              </a:lnSpc>
              <a:spcBef>
                <a:spcPts val="25"/>
              </a:spcBef>
            </a:pPr>
            <a:r>
              <a:rPr dirty="0" sz="1200" spc="-5">
                <a:latin typeface="Calibri"/>
                <a:cs typeface="Calibri"/>
              </a:rPr>
              <a:t>Por</a:t>
            </a:r>
            <a:r>
              <a:rPr dirty="0" sz="1200">
                <a:latin typeface="Calibri"/>
                <a:cs typeface="Calibri"/>
              </a:rPr>
              <a:t> fim,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a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solicitação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de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informações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sobre</a:t>
            </a:r>
            <a:r>
              <a:rPr dirty="0" sz="1200" spc="-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a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Unidade</a:t>
            </a:r>
            <a:r>
              <a:rPr dirty="0" sz="1200" spc="-5">
                <a:latin typeface="Calibri"/>
                <a:cs typeface="Calibri"/>
              </a:rPr>
              <a:t> de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saúde</a:t>
            </a:r>
            <a:r>
              <a:rPr dirty="0" sz="1200">
                <a:latin typeface="Calibri"/>
                <a:cs typeface="Calibri"/>
              </a:rPr>
              <a:t> foi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devidamente 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atendida pela Secretaria de </a:t>
            </a:r>
            <a:r>
              <a:rPr dirty="0" sz="1200" spc="-10">
                <a:latin typeface="Calibri"/>
                <a:cs typeface="Calibri"/>
              </a:rPr>
              <a:t>Saúde que </a:t>
            </a:r>
            <a:r>
              <a:rPr dirty="0" sz="1200" spc="-5">
                <a:latin typeface="Calibri"/>
                <a:cs typeface="Calibri"/>
              </a:rPr>
              <a:t>informou </a:t>
            </a:r>
            <a:r>
              <a:rPr dirty="0" sz="1200">
                <a:latin typeface="Calibri"/>
                <a:cs typeface="Calibri"/>
              </a:rPr>
              <a:t>ao </a:t>
            </a:r>
            <a:r>
              <a:rPr dirty="0" sz="1200" spc="-5">
                <a:latin typeface="Calibri"/>
                <a:cs typeface="Calibri"/>
              </a:rPr>
              <a:t>munícipe </a:t>
            </a:r>
            <a:r>
              <a:rPr dirty="0" sz="1200" spc="-10">
                <a:latin typeface="Calibri"/>
                <a:cs typeface="Calibri"/>
              </a:rPr>
              <a:t>que </a:t>
            </a:r>
            <a:r>
              <a:rPr dirty="0" sz="1200">
                <a:latin typeface="Calibri"/>
                <a:cs typeface="Calibri"/>
              </a:rPr>
              <a:t>a </a:t>
            </a:r>
            <a:r>
              <a:rPr dirty="0" sz="1200" spc="-5">
                <a:latin typeface="Calibri"/>
                <a:cs typeface="Calibri"/>
              </a:rPr>
              <a:t>reinauguração da 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UBS </a:t>
            </a:r>
            <a:r>
              <a:rPr dirty="0" sz="1200">
                <a:latin typeface="Calibri"/>
                <a:cs typeface="Calibri"/>
              </a:rPr>
              <a:t>estava </a:t>
            </a:r>
            <a:r>
              <a:rPr dirty="0" sz="1200" spc="-5">
                <a:latin typeface="Calibri"/>
                <a:cs typeface="Calibri"/>
              </a:rPr>
              <a:t>prevista para </a:t>
            </a:r>
            <a:r>
              <a:rPr dirty="0" sz="1200" spc="-10">
                <a:latin typeface="Calibri"/>
                <a:cs typeface="Calibri"/>
              </a:rPr>
              <a:t>ocorrer </a:t>
            </a:r>
            <a:r>
              <a:rPr dirty="0" sz="1200" spc="5">
                <a:latin typeface="Calibri"/>
                <a:cs typeface="Calibri"/>
              </a:rPr>
              <a:t>no </a:t>
            </a:r>
            <a:r>
              <a:rPr dirty="0" sz="1200">
                <a:latin typeface="Calibri"/>
                <a:cs typeface="Calibri"/>
              </a:rPr>
              <a:t>mês </a:t>
            </a:r>
            <a:r>
              <a:rPr dirty="0" sz="1200" spc="-5">
                <a:latin typeface="Calibri"/>
                <a:cs typeface="Calibri"/>
              </a:rPr>
              <a:t>de setembro </a:t>
            </a:r>
            <a:r>
              <a:rPr dirty="0" sz="1200">
                <a:latin typeface="Calibri"/>
                <a:cs typeface="Calibri"/>
              </a:rPr>
              <a:t>e </a:t>
            </a:r>
            <a:r>
              <a:rPr dirty="0" sz="1200" spc="-10">
                <a:latin typeface="Calibri"/>
                <a:cs typeface="Calibri"/>
              </a:rPr>
              <a:t>que </a:t>
            </a:r>
            <a:r>
              <a:rPr dirty="0" sz="1200">
                <a:latin typeface="Calibri"/>
                <a:cs typeface="Calibri"/>
              </a:rPr>
              <a:t>as </a:t>
            </a:r>
            <a:r>
              <a:rPr dirty="0" sz="1200" spc="-5">
                <a:latin typeface="Calibri"/>
                <a:cs typeface="Calibri"/>
              </a:rPr>
              <a:t>informações </a:t>
            </a:r>
            <a:r>
              <a:rPr dirty="0" sz="1200" spc="-10">
                <a:latin typeface="Calibri"/>
                <a:cs typeface="Calibri"/>
              </a:rPr>
              <a:t>sobre </a:t>
            </a:r>
            <a:r>
              <a:rPr dirty="0" sz="1200" spc="-5">
                <a:latin typeface="Calibri"/>
                <a:cs typeface="Calibri"/>
              </a:rPr>
              <a:t>os 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valores</a:t>
            </a:r>
            <a:r>
              <a:rPr dirty="0" sz="1200">
                <a:latin typeface="Calibri"/>
                <a:cs typeface="Calibri"/>
              </a:rPr>
              <a:t> gastos </a:t>
            </a:r>
            <a:r>
              <a:rPr dirty="0" sz="1200" spc="-5">
                <a:latin typeface="Calibri"/>
                <a:cs typeface="Calibri"/>
              </a:rPr>
              <a:t>na</a:t>
            </a:r>
            <a:r>
              <a:rPr dirty="0" sz="1200" spc="-10">
                <a:latin typeface="Calibri"/>
                <a:cs typeface="Calibri"/>
              </a:rPr>
              <a:t> obra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poderiam </a:t>
            </a:r>
            <a:r>
              <a:rPr dirty="0" sz="1200">
                <a:latin typeface="Calibri"/>
                <a:cs typeface="Calibri"/>
              </a:rPr>
              <a:t>ser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obtidos no</a:t>
            </a:r>
            <a:r>
              <a:rPr dirty="0" sz="1200" spc="3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portal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da</a:t>
            </a:r>
            <a:r>
              <a:rPr dirty="0" sz="1200" spc="-1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transparência</a:t>
            </a:r>
            <a:r>
              <a:rPr dirty="0" sz="1200" spc="1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do</a:t>
            </a:r>
            <a:r>
              <a:rPr dirty="0" sz="1200" spc="-2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município.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66596" y="880617"/>
            <a:ext cx="5427345" cy="4303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Calibri"/>
                <a:cs typeface="Calibri"/>
              </a:rPr>
              <a:t>IV</a:t>
            </a:r>
            <a:r>
              <a:rPr dirty="0" sz="1200" spc="-20" b="1">
                <a:latin typeface="Calibri"/>
                <a:cs typeface="Calibri"/>
              </a:rPr>
              <a:t> </a:t>
            </a:r>
            <a:r>
              <a:rPr dirty="0" sz="1200" b="1">
                <a:latin typeface="Calibri"/>
                <a:cs typeface="Calibri"/>
              </a:rPr>
              <a:t>–</a:t>
            </a:r>
            <a:r>
              <a:rPr dirty="0" sz="1200" spc="-30" b="1">
                <a:latin typeface="Calibri"/>
                <a:cs typeface="Calibri"/>
              </a:rPr>
              <a:t> </a:t>
            </a:r>
            <a:r>
              <a:rPr dirty="0" sz="1200" spc="-5" b="1">
                <a:latin typeface="Calibri"/>
                <a:cs typeface="Calibri"/>
              </a:rPr>
              <a:t>CONCLUSÃO</a:t>
            </a:r>
            <a:endParaRPr sz="1200">
              <a:latin typeface="Calibri"/>
              <a:cs typeface="Calibri"/>
            </a:endParaRPr>
          </a:p>
          <a:p>
            <a:pPr algn="just" marL="12700" marR="12065">
              <a:lnSpc>
                <a:spcPct val="101699"/>
              </a:lnSpc>
            </a:pPr>
            <a:r>
              <a:rPr dirty="0" sz="1200" spc="-5">
                <a:latin typeface="Calibri"/>
                <a:cs typeface="Calibri"/>
              </a:rPr>
              <a:t>Através </a:t>
            </a:r>
            <a:r>
              <a:rPr dirty="0" sz="1200">
                <a:latin typeface="Calibri"/>
                <a:cs typeface="Calibri"/>
              </a:rPr>
              <a:t>desse </a:t>
            </a:r>
            <a:r>
              <a:rPr dirty="0" sz="1200" spc="-5">
                <a:latin typeface="Calibri"/>
                <a:cs typeface="Calibri"/>
              </a:rPr>
              <a:t>relatório, </a:t>
            </a:r>
            <a:r>
              <a:rPr dirty="0" sz="1200">
                <a:latin typeface="Calibri"/>
                <a:cs typeface="Calibri"/>
              </a:rPr>
              <a:t>a </a:t>
            </a:r>
            <a:r>
              <a:rPr dirty="0" sz="1200" spc="-5">
                <a:latin typeface="Calibri"/>
                <a:cs typeface="Calibri"/>
              </a:rPr>
              <a:t>Ouvidoria Municipal </a:t>
            </a:r>
            <a:r>
              <a:rPr dirty="0" sz="1200" spc="5">
                <a:latin typeface="Calibri"/>
                <a:cs typeface="Calibri"/>
              </a:rPr>
              <a:t>de </a:t>
            </a:r>
            <a:r>
              <a:rPr dirty="0" sz="1200" spc="-10">
                <a:latin typeface="Calibri"/>
                <a:cs typeface="Calibri"/>
              </a:rPr>
              <a:t>Guariba </a:t>
            </a:r>
            <a:r>
              <a:rPr dirty="0" sz="1200" spc="-5">
                <a:latin typeface="Calibri"/>
                <a:cs typeface="Calibri"/>
              </a:rPr>
              <a:t>demonstrou </a:t>
            </a:r>
            <a:r>
              <a:rPr dirty="0" sz="1200">
                <a:latin typeface="Calibri"/>
                <a:cs typeface="Calibri"/>
              </a:rPr>
              <a:t>a </a:t>
            </a:r>
            <a:r>
              <a:rPr dirty="0" sz="1200" spc="-5">
                <a:latin typeface="Calibri"/>
                <a:cs typeface="Calibri"/>
              </a:rPr>
              <a:t>sua atuação 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exercendo</a:t>
            </a:r>
            <a:r>
              <a:rPr dirty="0" sz="1200" spc="6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o</a:t>
            </a:r>
            <a:r>
              <a:rPr dirty="0" sz="1200" spc="3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canal</a:t>
            </a:r>
            <a:r>
              <a:rPr dirty="0" sz="1200" spc="5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de</a:t>
            </a:r>
            <a:r>
              <a:rPr dirty="0" sz="1200" spc="7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comunicação</a:t>
            </a:r>
            <a:r>
              <a:rPr dirty="0" sz="1200" spc="6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entre</a:t>
            </a:r>
            <a:r>
              <a:rPr dirty="0" sz="1200" spc="7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a</a:t>
            </a:r>
            <a:r>
              <a:rPr dirty="0" sz="1200" spc="6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população</a:t>
            </a:r>
            <a:r>
              <a:rPr dirty="0" sz="1200" spc="3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e</a:t>
            </a:r>
            <a:r>
              <a:rPr dirty="0" sz="1200" spc="6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a</a:t>
            </a:r>
            <a:r>
              <a:rPr dirty="0" sz="1200" spc="4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Administração</a:t>
            </a:r>
            <a:r>
              <a:rPr dirty="0" sz="1200" spc="3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Pública</a:t>
            </a:r>
            <a:endParaRPr sz="1200">
              <a:latin typeface="Calibri"/>
              <a:cs typeface="Calibri"/>
            </a:endParaRPr>
          </a:p>
          <a:p>
            <a:pPr algn="just" marL="12700" marR="9525">
              <a:lnSpc>
                <a:spcPct val="101699"/>
              </a:lnSpc>
            </a:pPr>
            <a:r>
              <a:rPr dirty="0" sz="1200" spc="-5">
                <a:latin typeface="Calibri"/>
                <a:cs typeface="Calibri"/>
              </a:rPr>
              <a:t>Municipal,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recebendo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os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pedidos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do</a:t>
            </a:r>
            <a:r>
              <a:rPr dirty="0" sz="1200">
                <a:latin typeface="Calibri"/>
                <a:cs typeface="Calibri"/>
              </a:rPr>
              <a:t> SIC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e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direcionando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aos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departamentos 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responsáveis.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200">
              <a:latin typeface="Calibri"/>
              <a:cs typeface="Calibri"/>
            </a:endParaRPr>
          </a:p>
          <a:p>
            <a:pPr algn="just" marL="12700" marR="10160">
              <a:lnSpc>
                <a:spcPct val="101699"/>
              </a:lnSpc>
            </a:pPr>
            <a:r>
              <a:rPr dirty="0" sz="1200" spc="-5">
                <a:latin typeface="Calibri"/>
                <a:cs typeface="Calibri"/>
              </a:rPr>
              <a:t>Foi </a:t>
            </a:r>
            <a:r>
              <a:rPr dirty="0" sz="1200">
                <a:latin typeface="Calibri"/>
                <a:cs typeface="Calibri"/>
              </a:rPr>
              <a:t>possível </a:t>
            </a:r>
            <a:r>
              <a:rPr dirty="0" sz="1200" spc="-5">
                <a:latin typeface="Calibri"/>
                <a:cs typeface="Calibri"/>
              </a:rPr>
              <a:t>observar </a:t>
            </a:r>
            <a:r>
              <a:rPr dirty="0" sz="1200">
                <a:latin typeface="Calibri"/>
                <a:cs typeface="Calibri"/>
              </a:rPr>
              <a:t>que a </a:t>
            </a:r>
            <a:r>
              <a:rPr dirty="0" sz="1200" spc="-5">
                <a:latin typeface="Calibri"/>
                <a:cs typeface="Calibri"/>
              </a:rPr>
              <a:t>constituição </a:t>
            </a:r>
            <a:r>
              <a:rPr dirty="0" sz="1200">
                <a:latin typeface="Calibri"/>
                <a:cs typeface="Calibri"/>
              </a:rPr>
              <a:t>e </a:t>
            </a:r>
            <a:r>
              <a:rPr dirty="0" sz="1200" spc="-5">
                <a:latin typeface="Calibri"/>
                <a:cs typeface="Calibri"/>
              </a:rPr>
              <a:t>consolidação da Ouvidoria Municipal </a:t>
            </a:r>
            <a:r>
              <a:rPr dirty="0" sz="1200">
                <a:latin typeface="Calibri"/>
                <a:cs typeface="Calibri"/>
              </a:rPr>
              <a:t>só </a:t>
            </a:r>
            <a:r>
              <a:rPr dirty="0" sz="1200" spc="-10">
                <a:latin typeface="Calibri"/>
                <a:cs typeface="Calibri"/>
              </a:rPr>
              <a:t>foi </a:t>
            </a:r>
            <a:r>
              <a:rPr dirty="0" sz="1200" spc="-5">
                <a:latin typeface="Calibri"/>
                <a:cs typeface="Calibri"/>
              </a:rPr>
              <a:t> possível dada </a:t>
            </a:r>
            <a:r>
              <a:rPr dirty="0" sz="1200">
                <a:latin typeface="Calibri"/>
                <a:cs typeface="Calibri"/>
              </a:rPr>
              <a:t>a </a:t>
            </a:r>
            <a:r>
              <a:rPr dirty="0" sz="1200" spc="-5">
                <a:latin typeface="Calibri"/>
                <a:cs typeface="Calibri"/>
              </a:rPr>
              <a:t>autonomia </a:t>
            </a:r>
            <a:r>
              <a:rPr dirty="0" sz="1200" spc="-10">
                <a:latin typeface="Calibri"/>
                <a:cs typeface="Calibri"/>
              </a:rPr>
              <a:t>dos </a:t>
            </a:r>
            <a:r>
              <a:rPr dirty="0" sz="1200" spc="-5">
                <a:latin typeface="Calibri"/>
                <a:cs typeface="Calibri"/>
              </a:rPr>
              <a:t>trabalhos do ouvidor </a:t>
            </a:r>
            <a:r>
              <a:rPr dirty="0" sz="1200">
                <a:latin typeface="Calibri"/>
                <a:cs typeface="Calibri"/>
              </a:rPr>
              <a:t>e a </a:t>
            </a:r>
            <a:r>
              <a:rPr dirty="0" sz="1200" spc="-5">
                <a:latin typeface="Calibri"/>
                <a:cs typeface="Calibri"/>
              </a:rPr>
              <a:t>aderência </a:t>
            </a:r>
            <a:r>
              <a:rPr dirty="0" sz="1200">
                <a:latin typeface="Calibri"/>
                <a:cs typeface="Calibri"/>
              </a:rPr>
              <a:t>dos </a:t>
            </a:r>
            <a:r>
              <a:rPr dirty="0" sz="1200" spc="-5">
                <a:latin typeface="Calibri"/>
                <a:cs typeface="Calibri"/>
              </a:rPr>
              <a:t>servidores </a:t>
            </a:r>
            <a:r>
              <a:rPr dirty="0" sz="1200">
                <a:latin typeface="Calibri"/>
                <a:cs typeface="Calibri"/>
              </a:rPr>
              <a:t>e 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colaboradores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aos</a:t>
            </a:r>
            <a:r>
              <a:rPr dirty="0" sz="1200">
                <a:latin typeface="Calibri"/>
                <a:cs typeface="Calibri"/>
              </a:rPr>
              <a:t> seus </a:t>
            </a:r>
            <a:r>
              <a:rPr dirty="0" sz="1200" spc="-5">
                <a:latin typeface="Calibri"/>
                <a:cs typeface="Calibri"/>
              </a:rPr>
              <a:t>trabalhos.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200">
              <a:latin typeface="Calibri"/>
              <a:cs typeface="Calibri"/>
            </a:endParaRPr>
          </a:p>
          <a:p>
            <a:pPr algn="just" marL="12700" marR="7620">
              <a:lnSpc>
                <a:spcPct val="101699"/>
              </a:lnSpc>
            </a:pPr>
            <a:r>
              <a:rPr dirty="0" sz="1200">
                <a:latin typeface="Calibri"/>
                <a:cs typeface="Calibri"/>
              </a:rPr>
              <a:t>A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Ouvidoria</a:t>
            </a:r>
            <a:r>
              <a:rPr dirty="0" sz="1200" spc="-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possui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elevada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efetividade</a:t>
            </a:r>
            <a:r>
              <a:rPr dirty="0" sz="1200">
                <a:latin typeface="Calibri"/>
                <a:cs typeface="Calibri"/>
              </a:rPr>
              <a:t> por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ter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conduzido</a:t>
            </a:r>
            <a:r>
              <a:rPr dirty="0" sz="1200">
                <a:latin typeface="Calibri"/>
                <a:cs typeface="Calibri"/>
              </a:rPr>
              <a:t> seus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trabalhos</a:t>
            </a:r>
            <a:r>
              <a:rPr dirty="0" sz="1200" spc="-5">
                <a:latin typeface="Calibri"/>
                <a:cs typeface="Calibri"/>
              </a:rPr>
              <a:t> deforma 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flexível </a:t>
            </a:r>
            <a:r>
              <a:rPr dirty="0" sz="1200">
                <a:latin typeface="Calibri"/>
                <a:cs typeface="Calibri"/>
              </a:rPr>
              <a:t>e ágil, </a:t>
            </a:r>
            <a:r>
              <a:rPr dirty="0" sz="1200" spc="-5">
                <a:latin typeface="Calibri"/>
                <a:cs typeface="Calibri"/>
              </a:rPr>
              <a:t>ancorando suas ações na equidade social, </a:t>
            </a:r>
            <a:r>
              <a:rPr dirty="0" sz="1200">
                <a:latin typeface="Calibri"/>
                <a:cs typeface="Calibri"/>
              </a:rPr>
              <a:t>atendo-se </a:t>
            </a:r>
            <a:r>
              <a:rPr dirty="0" sz="1200" spc="-5">
                <a:latin typeface="Calibri"/>
                <a:cs typeface="Calibri"/>
              </a:rPr>
              <a:t>aos princípios </a:t>
            </a:r>
            <a:r>
              <a:rPr dirty="0" sz="1200" spc="5">
                <a:latin typeface="Calibri"/>
                <a:cs typeface="Calibri"/>
              </a:rPr>
              <a:t>da 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moralidade,</a:t>
            </a:r>
            <a:r>
              <a:rPr dirty="0" sz="1200">
                <a:latin typeface="Calibri"/>
                <a:cs typeface="Calibri"/>
              </a:rPr>
              <a:t> e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da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economicidade,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ou</a:t>
            </a:r>
            <a:r>
              <a:rPr dirty="0" sz="1200">
                <a:latin typeface="Calibri"/>
                <a:cs typeface="Calibri"/>
              </a:rPr>
              <a:t> seja,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guiada</a:t>
            </a:r>
            <a:r>
              <a:rPr dirty="0" sz="1200">
                <a:latin typeface="Calibri"/>
                <a:cs typeface="Calibri"/>
              </a:rPr>
              <a:t> por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valores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constitucionais 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norteadores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da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administração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pública.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200">
              <a:latin typeface="Calibri"/>
              <a:cs typeface="Calibri"/>
            </a:endParaRPr>
          </a:p>
          <a:p>
            <a:pPr algn="just" marL="12700" marR="5080">
              <a:lnSpc>
                <a:spcPct val="101699"/>
              </a:lnSpc>
            </a:pPr>
            <a:r>
              <a:rPr dirty="0" sz="1200" spc="-5">
                <a:latin typeface="Calibri"/>
                <a:cs typeface="Calibri"/>
              </a:rPr>
              <a:t>Por </a:t>
            </a:r>
            <a:r>
              <a:rPr dirty="0" sz="1200">
                <a:latin typeface="Calibri"/>
                <a:cs typeface="Calibri"/>
              </a:rPr>
              <a:t>fim, </a:t>
            </a:r>
            <a:r>
              <a:rPr dirty="0" sz="1200" spc="-5">
                <a:latin typeface="Calibri"/>
                <a:cs typeface="Calibri"/>
              </a:rPr>
              <a:t>podemos concluir </a:t>
            </a:r>
            <a:r>
              <a:rPr dirty="0" sz="1200" spc="-10">
                <a:latin typeface="Calibri"/>
                <a:cs typeface="Calibri"/>
              </a:rPr>
              <a:t>que </a:t>
            </a:r>
            <a:r>
              <a:rPr dirty="0" sz="1200">
                <a:latin typeface="Calibri"/>
                <a:cs typeface="Calibri"/>
              </a:rPr>
              <a:t>a </a:t>
            </a:r>
            <a:r>
              <a:rPr dirty="0" sz="1200" spc="-5">
                <a:latin typeface="Calibri"/>
                <a:cs typeface="Calibri"/>
              </a:rPr>
              <a:t>Ouvidoria Municipal trabalhou intensamente para </a:t>
            </a:r>
            <a:r>
              <a:rPr dirty="0" sz="1200">
                <a:latin typeface="Calibri"/>
                <a:cs typeface="Calibri"/>
              </a:rPr>
              <a:t>o 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bom </a:t>
            </a:r>
            <a:r>
              <a:rPr dirty="0" sz="1200" spc="-5">
                <a:latin typeface="Calibri"/>
                <a:cs typeface="Calibri"/>
              </a:rPr>
              <a:t>funcionamento </a:t>
            </a:r>
            <a:r>
              <a:rPr dirty="0" sz="1200" spc="-10">
                <a:latin typeface="Calibri"/>
                <a:cs typeface="Calibri"/>
              </a:rPr>
              <a:t>dos </a:t>
            </a:r>
            <a:r>
              <a:rPr dirty="0" sz="1200" spc="-5">
                <a:latin typeface="Calibri"/>
                <a:cs typeface="Calibri"/>
              </a:rPr>
              <a:t>serviços públicos, </a:t>
            </a:r>
            <a:r>
              <a:rPr dirty="0" sz="1200">
                <a:latin typeface="Calibri"/>
                <a:cs typeface="Calibri"/>
              </a:rPr>
              <a:t>por meio </a:t>
            </a:r>
            <a:r>
              <a:rPr dirty="0" sz="1200" spc="-5">
                <a:latin typeface="Calibri"/>
                <a:cs typeface="Calibri"/>
              </a:rPr>
              <a:t>de atendimento </a:t>
            </a:r>
            <a:r>
              <a:rPr dirty="0" sz="1200">
                <a:latin typeface="Calibri"/>
                <a:cs typeface="Calibri"/>
              </a:rPr>
              <a:t>ao </a:t>
            </a:r>
            <a:r>
              <a:rPr dirty="0" sz="1200" spc="-5">
                <a:latin typeface="Calibri"/>
                <a:cs typeface="Calibri"/>
              </a:rPr>
              <a:t>munícipe </a:t>
            </a:r>
            <a:r>
              <a:rPr dirty="0" sz="1200">
                <a:latin typeface="Calibri"/>
                <a:cs typeface="Calibri"/>
              </a:rPr>
              <a:t>e em 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parceria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com</a:t>
            </a:r>
            <a:r>
              <a:rPr dirty="0" sz="1200">
                <a:latin typeface="Calibri"/>
                <a:cs typeface="Calibri"/>
              </a:rPr>
              <a:t> as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secretarias,</a:t>
            </a:r>
            <a:r>
              <a:rPr dirty="0" sz="1200">
                <a:latin typeface="Calibri"/>
                <a:cs typeface="Calibri"/>
              </a:rPr>
              <a:t> com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a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finalidade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de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suprir</a:t>
            </a:r>
            <a:r>
              <a:rPr dirty="0" sz="1200">
                <a:latin typeface="Calibri"/>
                <a:cs typeface="Calibri"/>
              </a:rPr>
              <a:t> as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necessidades</a:t>
            </a:r>
            <a:r>
              <a:rPr dirty="0" sz="1200">
                <a:latin typeface="Calibri"/>
                <a:cs typeface="Calibri"/>
              </a:rPr>
              <a:t> e 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principalmente,</a:t>
            </a:r>
            <a:r>
              <a:rPr dirty="0" sz="1200">
                <a:latin typeface="Calibri"/>
                <a:cs typeface="Calibri"/>
              </a:rPr>
              <a:t> sanar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grande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parte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dos</a:t>
            </a:r>
            <a:r>
              <a:rPr dirty="0" sz="1200" spc="-5">
                <a:latin typeface="Calibri"/>
                <a:cs typeface="Calibri"/>
              </a:rPr>
              <a:t> problemas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que</a:t>
            </a:r>
            <a:r>
              <a:rPr dirty="0" sz="1200" spc="-5">
                <a:latin typeface="Calibri"/>
                <a:cs typeface="Calibri"/>
              </a:rPr>
              <a:t> ocorreram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durante</a:t>
            </a:r>
            <a:r>
              <a:rPr dirty="0" sz="1200">
                <a:latin typeface="Calibri"/>
                <a:cs typeface="Calibri"/>
              </a:rPr>
              <a:t> o</a:t>
            </a:r>
            <a:r>
              <a:rPr dirty="0" sz="1200" spc="5">
                <a:latin typeface="Calibri"/>
                <a:cs typeface="Calibri"/>
              </a:rPr>
              <a:t> ano, 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sempre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respeitando</a:t>
            </a:r>
            <a:r>
              <a:rPr dirty="0" sz="1200">
                <a:latin typeface="Calibri"/>
                <a:cs typeface="Calibri"/>
              </a:rPr>
              <a:t> e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cumprindo a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Lei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Municipal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nº</a:t>
            </a:r>
            <a:r>
              <a:rPr dirty="0" sz="1200">
                <a:latin typeface="Calibri"/>
                <a:cs typeface="Calibri"/>
              </a:rPr>
              <a:t> 3.088, </a:t>
            </a:r>
            <a:r>
              <a:rPr dirty="0" sz="1200" spc="-5">
                <a:latin typeface="Calibri"/>
                <a:cs typeface="Calibri"/>
              </a:rPr>
              <a:t>de</a:t>
            </a:r>
            <a:r>
              <a:rPr dirty="0" sz="1200" spc="260">
                <a:latin typeface="Calibri"/>
                <a:cs typeface="Calibri"/>
              </a:rPr>
              <a:t> </a:t>
            </a:r>
            <a:r>
              <a:rPr dirty="0" sz="1200" spc="5">
                <a:latin typeface="Calibri"/>
                <a:cs typeface="Calibri"/>
              </a:rPr>
              <a:t>08 </a:t>
            </a:r>
            <a:r>
              <a:rPr dirty="0" sz="1200" spc="-5">
                <a:latin typeface="Calibri"/>
                <a:cs typeface="Calibri"/>
              </a:rPr>
              <a:t>de</a:t>
            </a:r>
            <a:r>
              <a:rPr dirty="0" sz="1200" spc="26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dezembro </a:t>
            </a:r>
            <a:r>
              <a:rPr dirty="0" sz="1200" spc="-5">
                <a:latin typeface="Calibri"/>
                <a:cs typeface="Calibri"/>
              </a:rPr>
              <a:t>de 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2017,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que</a:t>
            </a:r>
            <a:r>
              <a:rPr dirty="0" sz="1200" spc="-5">
                <a:latin typeface="Calibri"/>
                <a:cs typeface="Calibri"/>
              </a:rPr>
              <a:t> estabeleceu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os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procedimentos</a:t>
            </a:r>
            <a:r>
              <a:rPr dirty="0" sz="1200">
                <a:latin typeface="Calibri"/>
                <a:cs typeface="Calibri"/>
              </a:rPr>
              <a:t> relativos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às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atividades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de</a:t>
            </a:r>
            <a:r>
              <a:rPr dirty="0" sz="1200" spc="26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Ouvidoria</a:t>
            </a:r>
            <a:r>
              <a:rPr dirty="0" sz="1200" spc="260">
                <a:latin typeface="Calibri"/>
                <a:cs typeface="Calibri"/>
              </a:rPr>
              <a:t> </a:t>
            </a:r>
            <a:r>
              <a:rPr dirty="0" sz="1200" spc="5">
                <a:latin typeface="Calibri"/>
                <a:cs typeface="Calibri"/>
              </a:rPr>
              <a:t>no 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âmbito do </a:t>
            </a:r>
            <a:r>
              <a:rPr dirty="0" sz="1200">
                <a:latin typeface="Calibri"/>
                <a:cs typeface="Calibri"/>
              </a:rPr>
              <a:t>órgão, </a:t>
            </a:r>
            <a:r>
              <a:rPr dirty="0" sz="1200" spc="-5">
                <a:latin typeface="Calibri"/>
                <a:cs typeface="Calibri"/>
              </a:rPr>
              <a:t>com </a:t>
            </a:r>
            <a:r>
              <a:rPr dirty="0" sz="1200">
                <a:latin typeface="Calibri"/>
                <a:cs typeface="Calibri"/>
              </a:rPr>
              <a:t>o </a:t>
            </a:r>
            <a:r>
              <a:rPr dirty="0" sz="1200" spc="-5">
                <a:latin typeface="Calibri"/>
                <a:cs typeface="Calibri"/>
              </a:rPr>
              <a:t>intuito de propiciar </a:t>
            </a:r>
            <a:r>
              <a:rPr dirty="0" sz="1200">
                <a:latin typeface="Calibri"/>
                <a:cs typeface="Calibri"/>
              </a:rPr>
              <a:t>ao </a:t>
            </a:r>
            <a:r>
              <a:rPr dirty="0" sz="1200" spc="-5">
                <a:latin typeface="Calibri"/>
                <a:cs typeface="Calibri"/>
              </a:rPr>
              <a:t>cidadão um instrumento de defesa de </a:t>
            </a:r>
            <a:r>
              <a:rPr dirty="0" sz="1200">
                <a:latin typeface="Calibri"/>
                <a:cs typeface="Calibri"/>
              </a:rPr>
              <a:t> seus </a:t>
            </a:r>
            <a:r>
              <a:rPr dirty="0" sz="1200" spc="-10">
                <a:latin typeface="Calibri"/>
                <a:cs typeface="Calibri"/>
              </a:rPr>
              <a:t>direitos,</a:t>
            </a:r>
            <a:r>
              <a:rPr dirty="0" sz="1200">
                <a:latin typeface="Calibri"/>
                <a:cs typeface="Calibri"/>
              </a:rPr>
              <a:t> por</a:t>
            </a:r>
            <a:r>
              <a:rPr dirty="0" sz="1200" spc="-1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meio</a:t>
            </a:r>
            <a:r>
              <a:rPr dirty="0" sz="1200" spc="-2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de</a:t>
            </a:r>
            <a:r>
              <a:rPr dirty="0" sz="1200" spc="2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um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canal</a:t>
            </a:r>
            <a:r>
              <a:rPr dirty="0" sz="1200" spc="-1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direto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de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comunicação</a:t>
            </a:r>
            <a:r>
              <a:rPr dirty="0" sz="1200" spc="-2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com</a:t>
            </a:r>
            <a:r>
              <a:rPr dirty="0" sz="1200" spc="2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o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núcleo</a:t>
            </a:r>
            <a:r>
              <a:rPr dirty="0" sz="1200" spc="-2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gestor.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2023-08-25T10:38:32Z</dcterms:created>
  <dcterms:modified xsi:type="dcterms:W3CDTF">2023-08-25T10:38:32Z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2023-08-25T00:00:00Z</vt:filetime>
  </property>
</Properties>
</file>