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png" ContentType="image/pn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7772400" cy="10699750"/>
  <p:notesSz cx="77724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106548" y="880618"/>
            <a:ext cx="3726815" cy="678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PREFEITURA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MUNICÍPIO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5">
                <a:latin typeface="Calibri"/>
                <a:cs typeface="Calibri"/>
              </a:rPr>
              <a:t>GUARIBA</a:t>
            </a:r>
            <a:r>
              <a:rPr dirty="0" sz="1100" spc="-5">
                <a:latin typeface="Calibri"/>
                <a:cs typeface="Calibri"/>
              </a:rPr>
              <a:t> ESTADO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5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SÃO PAULO</a:t>
            </a:r>
            <a:endParaRPr sz="1100">
              <a:latin typeface="Calibri"/>
              <a:cs typeface="Calibri"/>
            </a:endParaRPr>
          </a:p>
          <a:p>
            <a:pPr marL="996950" marR="791210" indent="-323215">
              <a:lnSpc>
                <a:spcPct val="98100"/>
              </a:lnSpc>
              <a:spcBef>
                <a:spcPts val="50"/>
              </a:spcBef>
            </a:pPr>
            <a:r>
              <a:rPr dirty="0" sz="1100" spc="5" b="1">
                <a:latin typeface="Calibri"/>
                <a:cs typeface="Calibri"/>
              </a:rPr>
              <a:t>AV. </a:t>
            </a:r>
            <a:r>
              <a:rPr dirty="0" sz="1100" spc="-5" b="1">
                <a:latin typeface="Calibri"/>
                <a:cs typeface="Calibri"/>
              </a:rPr>
              <a:t>EVARISTO </a:t>
            </a:r>
            <a:r>
              <a:rPr dirty="0" sz="1100" b="1">
                <a:latin typeface="Calibri"/>
                <a:cs typeface="Calibri"/>
              </a:rPr>
              <a:t>VAZ, N° </a:t>
            </a:r>
            <a:r>
              <a:rPr dirty="0" sz="1100" spc="-5" b="1">
                <a:latin typeface="Calibri"/>
                <a:cs typeface="Calibri"/>
              </a:rPr>
              <a:t>1.190 </a:t>
            </a:r>
            <a:r>
              <a:rPr dirty="0" sz="1100" b="1">
                <a:latin typeface="Calibri"/>
                <a:cs typeface="Calibri"/>
              </a:rPr>
              <a:t>– </a:t>
            </a:r>
            <a:r>
              <a:rPr dirty="0" sz="1100" spc="-5" b="1">
                <a:latin typeface="Calibri"/>
                <a:cs typeface="Calibri"/>
              </a:rPr>
              <a:t>CENTRO </a:t>
            </a:r>
            <a:r>
              <a:rPr dirty="0" sz="1100" spc="-235" b="1">
                <a:latin typeface="Calibri"/>
                <a:cs typeface="Calibri"/>
              </a:rPr>
              <a:t> </a:t>
            </a:r>
            <a:r>
              <a:rPr dirty="0" sz="1000" spc="-5" b="1">
                <a:latin typeface="Times New Roman"/>
                <a:cs typeface="Times New Roman"/>
              </a:rPr>
              <a:t>FONE/FAX:</a:t>
            </a:r>
            <a:r>
              <a:rPr dirty="0" sz="1000" spc="240" b="1">
                <a:latin typeface="Times New Roman"/>
                <a:cs typeface="Times New Roman"/>
              </a:rPr>
              <a:t> </a:t>
            </a:r>
            <a:r>
              <a:rPr dirty="0" sz="1000" b="1">
                <a:latin typeface="Times New Roman"/>
                <a:cs typeface="Times New Roman"/>
              </a:rPr>
              <a:t>(16) </a:t>
            </a:r>
            <a:r>
              <a:rPr dirty="0" sz="1000" spc="-5" b="1">
                <a:latin typeface="Times New Roman"/>
                <a:cs typeface="Times New Roman"/>
              </a:rPr>
              <a:t>3251-9422 </a:t>
            </a:r>
            <a:r>
              <a:rPr dirty="0" sz="100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CNPJ:</a:t>
            </a:r>
            <a:r>
              <a:rPr dirty="0" sz="1100" spc="-5" b="1">
                <a:latin typeface="Times New Roman"/>
                <a:cs typeface="Times New Roman"/>
              </a:rPr>
              <a:t> 48.664.304/0001-80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53436" y="3332226"/>
            <a:ext cx="2851150" cy="878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5580" marR="5080" indent="-182880">
              <a:lnSpc>
                <a:spcPct val="1167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RELATÓRIO</a:t>
            </a:r>
            <a:r>
              <a:rPr dirty="0" sz="2400" spc="-60" b="1">
                <a:latin typeface="Calibri"/>
                <a:cs typeface="Calibri"/>
              </a:rPr>
              <a:t> </a:t>
            </a:r>
            <a:r>
              <a:rPr dirty="0" sz="2400" b="1">
                <a:latin typeface="Calibri"/>
                <a:cs typeface="Calibri"/>
              </a:rPr>
              <a:t>ANUAL</a:t>
            </a:r>
            <a:r>
              <a:rPr dirty="0" sz="2400" spc="-6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DE </a:t>
            </a:r>
            <a:r>
              <a:rPr dirty="0" sz="2400" spc="-52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ATIVIDADES</a:t>
            </a:r>
            <a:r>
              <a:rPr dirty="0" sz="2400" spc="-15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DO </a:t>
            </a:r>
            <a:r>
              <a:rPr dirty="0" sz="2400" b="1">
                <a:latin typeface="Calibri"/>
                <a:cs typeface="Calibri"/>
              </a:rPr>
              <a:t>SIC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74897" y="5924753"/>
            <a:ext cx="808355" cy="59880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8120" marR="5080" indent="-186055">
              <a:lnSpc>
                <a:spcPct val="117500"/>
              </a:lnSpc>
              <a:spcBef>
                <a:spcPts val="95"/>
              </a:spcBef>
            </a:pPr>
            <a:r>
              <a:rPr dirty="0" sz="1600" spc="5">
                <a:latin typeface="Calibri"/>
                <a:cs typeface="Calibri"/>
              </a:rPr>
              <a:t>E</a:t>
            </a:r>
            <a:r>
              <a:rPr dirty="0" sz="1600" spc="-5">
                <a:latin typeface="Calibri"/>
                <a:cs typeface="Calibri"/>
              </a:rPr>
              <a:t>x</a:t>
            </a:r>
            <a:r>
              <a:rPr dirty="0" sz="1600" spc="-10">
                <a:latin typeface="Calibri"/>
                <a:cs typeface="Calibri"/>
              </a:rPr>
              <a:t>ercício</a:t>
            </a:r>
            <a:r>
              <a:rPr dirty="0" sz="1600">
                <a:latin typeface="Calibri"/>
                <a:cs typeface="Calibri"/>
              </a:rPr>
              <a:t>:  </a:t>
            </a:r>
            <a:r>
              <a:rPr dirty="0" sz="1600">
                <a:latin typeface="Calibri"/>
                <a:cs typeface="Calibri"/>
              </a:rPr>
              <a:t>2020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2770" y="9068307"/>
            <a:ext cx="1330325" cy="592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328930">
              <a:lnSpc>
                <a:spcPct val="116199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Guariba 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Janeiro</a:t>
            </a:r>
            <a:r>
              <a:rPr dirty="0" sz="1600" spc="-4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de</a:t>
            </a:r>
            <a:r>
              <a:rPr dirty="0" sz="1600" spc="-40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2021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11580" y="902334"/>
            <a:ext cx="702944" cy="70865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50514" y="874522"/>
            <a:ext cx="864235" cy="2705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600" spc="5" b="1">
                <a:latin typeface="Calibri"/>
                <a:cs typeface="Calibri"/>
              </a:rPr>
              <a:t>S</a:t>
            </a:r>
            <a:r>
              <a:rPr dirty="0" sz="1600" spc="-15" b="1">
                <a:latin typeface="Calibri"/>
                <a:cs typeface="Calibri"/>
              </a:rPr>
              <a:t>U</a:t>
            </a:r>
            <a:r>
              <a:rPr dirty="0" sz="1600" spc="10" b="1">
                <a:latin typeface="Calibri"/>
                <a:cs typeface="Calibri"/>
              </a:rPr>
              <a:t>M</a:t>
            </a:r>
            <a:r>
              <a:rPr dirty="0" sz="1600" spc="-15" b="1">
                <a:latin typeface="Calibri"/>
                <a:cs typeface="Calibri"/>
              </a:rPr>
              <a:t>Á</a:t>
            </a:r>
            <a:r>
              <a:rPr dirty="0" sz="1600" b="1">
                <a:latin typeface="Calibri"/>
                <a:cs typeface="Calibri"/>
              </a:rPr>
              <a:t>RIO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66596" y="1594230"/>
            <a:ext cx="3366770" cy="1138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17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 – </a:t>
            </a:r>
            <a:r>
              <a:rPr dirty="0" sz="1200" spc="-5">
                <a:latin typeface="Calibri"/>
                <a:cs typeface="Calibri"/>
              </a:rPr>
              <a:t>DETALHAMENTO </a:t>
            </a:r>
            <a:r>
              <a:rPr dirty="0" sz="1200">
                <a:latin typeface="Calibri"/>
                <a:cs typeface="Calibri"/>
              </a:rPr>
              <a:t>DAS </a:t>
            </a:r>
            <a:r>
              <a:rPr dirty="0" sz="1200" spc="-5">
                <a:latin typeface="Calibri"/>
                <a:cs typeface="Calibri"/>
              </a:rPr>
              <a:t>MANIFESTAÇÕES </a:t>
            </a:r>
            <a:r>
              <a:rPr dirty="0" sz="1200">
                <a:latin typeface="Calibri"/>
                <a:cs typeface="Calibri"/>
              </a:rPr>
              <a:t>RECEBIDAS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II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MOTIVO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DAS</a:t>
            </a:r>
            <a:r>
              <a:rPr dirty="0" sz="1200" spc="-5">
                <a:latin typeface="Calibri"/>
                <a:cs typeface="Calibri"/>
              </a:rPr>
              <a:t> MANIFESTAÇÕES</a:t>
            </a:r>
            <a:endParaRPr sz="1200">
              <a:latin typeface="Calibri"/>
              <a:cs typeface="Calibri"/>
            </a:endParaRPr>
          </a:p>
          <a:p>
            <a:pPr marL="12700" marR="1206500">
              <a:lnSpc>
                <a:spcPct val="151800"/>
              </a:lnSpc>
              <a:spcBef>
                <a:spcPts val="20"/>
              </a:spcBef>
            </a:pPr>
            <a:r>
              <a:rPr dirty="0" sz="1200">
                <a:latin typeface="Calibri"/>
                <a:cs typeface="Calibri"/>
              </a:rPr>
              <a:t>III – </a:t>
            </a:r>
            <a:r>
              <a:rPr dirty="0" sz="1200" spc="-5">
                <a:latin typeface="Calibri"/>
                <a:cs typeface="Calibri"/>
              </a:rPr>
              <a:t>ASSUNTOS </a:t>
            </a:r>
            <a:r>
              <a:rPr dirty="0" sz="1200">
                <a:latin typeface="Calibri"/>
                <a:cs typeface="Calibri"/>
              </a:rPr>
              <a:t>MAIS </a:t>
            </a:r>
            <a:r>
              <a:rPr dirty="0" sz="1200" spc="-10">
                <a:latin typeface="Calibri"/>
                <a:cs typeface="Calibri"/>
              </a:rPr>
              <a:t>FREQUENTES </a:t>
            </a:r>
            <a:r>
              <a:rPr dirty="0" sz="1200" spc="-26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IV</a:t>
            </a:r>
            <a:r>
              <a:rPr dirty="0" sz="1200" spc="-2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–</a:t>
            </a:r>
            <a:r>
              <a:rPr dirty="0" sz="1200" spc="-5">
                <a:latin typeface="Calibri"/>
                <a:cs typeface="Calibri"/>
              </a:rPr>
              <a:t> CONCLUSÃO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596" y="880617"/>
            <a:ext cx="5426710" cy="22942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I</a:t>
            </a:r>
            <a:r>
              <a:rPr dirty="0" sz="1200" spc="-3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–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DETALHAMENTO</a:t>
            </a:r>
            <a:r>
              <a:rPr dirty="0" sz="1200" spc="-10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DAS</a:t>
            </a:r>
            <a:r>
              <a:rPr dirty="0" sz="1200" spc="-5" b="1">
                <a:latin typeface="Calibri"/>
                <a:cs typeface="Calibri"/>
              </a:rPr>
              <a:t> MANIFESTAÇÕES </a:t>
            </a:r>
            <a:r>
              <a:rPr dirty="0" sz="1200" b="1">
                <a:latin typeface="Calibri"/>
                <a:cs typeface="Calibri"/>
              </a:rPr>
              <a:t>RECEBIDAS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000">
              <a:latin typeface="Calibri"/>
              <a:cs typeface="Calibri"/>
            </a:endParaRPr>
          </a:p>
          <a:p>
            <a:pPr algn="just" marL="12700" marR="5080">
              <a:lnSpc>
                <a:spcPct val="117100"/>
              </a:lnSpc>
            </a:pPr>
            <a:r>
              <a:rPr dirty="0" sz="1200" spc="-5">
                <a:latin typeface="Calibri"/>
                <a:cs typeface="Calibri"/>
              </a:rPr>
              <a:t>Durante </a:t>
            </a:r>
            <a:r>
              <a:rPr dirty="0" sz="1200">
                <a:latin typeface="Calibri"/>
                <a:cs typeface="Calibri"/>
              </a:rPr>
              <a:t>o </a:t>
            </a:r>
            <a:r>
              <a:rPr dirty="0" sz="1200" spc="-5">
                <a:latin typeface="Calibri"/>
                <a:cs typeface="Calibri"/>
              </a:rPr>
              <a:t>período de janeiro </a:t>
            </a:r>
            <a:r>
              <a:rPr dirty="0" sz="1200">
                <a:latin typeface="Calibri"/>
                <a:cs typeface="Calibri"/>
              </a:rPr>
              <a:t>a dezembro/2020, </a:t>
            </a:r>
            <a:r>
              <a:rPr dirty="0" sz="1200" spc="-5">
                <a:latin typeface="Calibri"/>
                <a:cs typeface="Calibri"/>
              </a:rPr>
              <a:t>foram protocoladas 09 manifestações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no</a:t>
            </a:r>
            <a:r>
              <a:rPr dirty="0" sz="1200">
                <a:latin typeface="Calibri"/>
                <a:cs typeface="Calibri"/>
              </a:rPr>
              <a:t> SIC,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sendo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10">
                <a:latin typeface="Calibri"/>
                <a:cs typeface="Calibri"/>
              </a:rPr>
              <a:t>02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destinadas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Administração,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02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destinadas</a:t>
            </a:r>
            <a:r>
              <a:rPr dirty="0" sz="1200">
                <a:latin typeface="Calibri"/>
                <a:cs typeface="Calibri"/>
              </a:rPr>
              <a:t> ao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 de Vigilância Sanitária </a:t>
            </a:r>
            <a:r>
              <a:rPr dirty="0" sz="1200">
                <a:latin typeface="Calibri"/>
                <a:cs typeface="Calibri"/>
              </a:rPr>
              <a:t>e </a:t>
            </a:r>
            <a:r>
              <a:rPr dirty="0" sz="1200" spc="-5">
                <a:latin typeface="Calibri"/>
                <a:cs typeface="Calibri"/>
              </a:rPr>
              <a:t>Epidemiológica, 01 destinada </a:t>
            </a:r>
            <a:r>
              <a:rPr dirty="0" sz="1200">
                <a:latin typeface="Calibri"/>
                <a:cs typeface="Calibri"/>
              </a:rPr>
              <a:t>à </a:t>
            </a:r>
            <a:r>
              <a:rPr dirty="0" sz="1200" spc="-5">
                <a:latin typeface="Calibri"/>
                <a:cs typeface="Calibri"/>
              </a:rPr>
              <a:t>Secretaria </a:t>
            </a:r>
            <a:r>
              <a:rPr dirty="0" sz="1200" spc="10">
                <a:latin typeface="Calibri"/>
                <a:cs typeface="Calibri"/>
              </a:rPr>
              <a:t>de </a:t>
            </a:r>
            <a:r>
              <a:rPr dirty="0" sz="1200" spc="1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Obras</a:t>
            </a:r>
            <a:r>
              <a:rPr dirty="0" sz="1200" spc="-5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Infraestrutura</a:t>
            </a:r>
            <a:r>
              <a:rPr dirty="0" sz="1200" spc="-5">
                <a:latin typeface="Calibri"/>
                <a:cs typeface="Calibri"/>
              </a:rPr>
              <a:t> Urbana,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01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Secretaria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Desenvolvimento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Econômico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Turismo,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à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Ouvidoria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Municipal,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ao 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Fiscalização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01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destinada</a:t>
            </a:r>
            <a:r>
              <a:rPr dirty="0" sz="1200">
                <a:latin typeface="Calibri"/>
                <a:cs typeface="Calibri"/>
              </a:rPr>
              <a:t> ao</a:t>
            </a:r>
            <a:r>
              <a:rPr dirty="0" sz="1200" spc="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Departamento</a:t>
            </a:r>
            <a:r>
              <a:rPr dirty="0" sz="1200">
                <a:latin typeface="Calibri"/>
                <a:cs typeface="Calibri"/>
              </a:rPr>
              <a:t> Jurídico,</a:t>
            </a:r>
            <a:r>
              <a:rPr dirty="0" sz="1200" spc="2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cujas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respostas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08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manifestações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foram</a:t>
            </a:r>
            <a:r>
              <a:rPr dirty="0" sz="1200" spc="-5">
                <a:latin typeface="Calibri"/>
                <a:cs typeface="Calibri"/>
              </a:rPr>
              <a:t> providenciadas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dentro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do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prazo</a:t>
            </a:r>
            <a:r>
              <a:rPr dirty="0" sz="1200">
                <a:latin typeface="Calibri"/>
                <a:cs typeface="Calibri"/>
              </a:rPr>
              <a:t> e</a:t>
            </a:r>
            <a:r>
              <a:rPr dirty="0" sz="1200" spc="275">
                <a:latin typeface="Calibri"/>
                <a:cs typeface="Calibri"/>
              </a:rPr>
              <a:t> </a:t>
            </a:r>
            <a:r>
              <a:rPr dirty="0" sz="1200" spc="5">
                <a:latin typeface="Calibri"/>
                <a:cs typeface="Calibri"/>
              </a:rPr>
              <a:t>01 </a:t>
            </a:r>
            <a:r>
              <a:rPr dirty="0" sz="1200" spc="1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manifestação ainda </a:t>
            </a:r>
            <a:r>
              <a:rPr dirty="0" sz="1200">
                <a:latin typeface="Calibri"/>
                <a:cs typeface="Calibri"/>
              </a:rPr>
              <a:t>está em </a:t>
            </a:r>
            <a:r>
              <a:rPr dirty="0" sz="1200" spc="-5">
                <a:latin typeface="Calibri"/>
                <a:cs typeface="Calibri"/>
              </a:rPr>
              <a:t>aberto, aguardando </a:t>
            </a:r>
            <a:r>
              <a:rPr dirty="0" sz="1200">
                <a:latin typeface="Calibri"/>
                <a:cs typeface="Calibri"/>
              </a:rPr>
              <a:t>manifestação </a:t>
            </a:r>
            <a:r>
              <a:rPr dirty="0" sz="1200" spc="5">
                <a:latin typeface="Calibri"/>
                <a:cs typeface="Calibri"/>
              </a:rPr>
              <a:t>do </a:t>
            </a:r>
            <a:r>
              <a:rPr dirty="0" sz="1200" spc="-5">
                <a:latin typeface="Calibri"/>
                <a:cs typeface="Calibri"/>
              </a:rPr>
              <a:t>Departamento de 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Vigilância</a:t>
            </a:r>
            <a:r>
              <a:rPr dirty="0" sz="1200" spc="-1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Sanitária.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678999" y="3645344"/>
            <a:ext cx="2162810" cy="2335530"/>
            <a:chOff x="3678999" y="3645344"/>
            <a:chExt cx="2162810" cy="2335530"/>
          </a:xfrm>
        </p:grpSpPr>
        <p:sp>
          <p:nvSpPr>
            <p:cNvPr id="4" name="object 4"/>
            <p:cNvSpPr/>
            <p:nvPr/>
          </p:nvSpPr>
          <p:spPr>
            <a:xfrm>
              <a:off x="4145279" y="3650106"/>
              <a:ext cx="1268095" cy="2285365"/>
            </a:xfrm>
            <a:custGeom>
              <a:avLst/>
              <a:gdLst/>
              <a:ahLst/>
              <a:cxnLst/>
              <a:rect l="l" t="t" r="r" b="b"/>
              <a:pathLst>
                <a:path w="1268095" h="2285365">
                  <a:moveTo>
                    <a:pt x="0" y="2187321"/>
                  </a:moveTo>
                  <a:lnTo>
                    <a:pt x="0" y="2285365"/>
                  </a:lnTo>
                </a:path>
                <a:path w="1268095" h="2285365">
                  <a:moveTo>
                    <a:pt x="0" y="1860930"/>
                  </a:moveTo>
                  <a:lnTo>
                    <a:pt x="0" y="2056726"/>
                  </a:lnTo>
                </a:path>
                <a:path w="1268095" h="2285365">
                  <a:moveTo>
                    <a:pt x="423672" y="2187321"/>
                  </a:moveTo>
                  <a:lnTo>
                    <a:pt x="423672" y="2285365"/>
                  </a:lnTo>
                </a:path>
                <a:path w="1268095" h="2285365">
                  <a:moveTo>
                    <a:pt x="423672" y="1860930"/>
                  </a:moveTo>
                  <a:lnTo>
                    <a:pt x="423672" y="2056726"/>
                  </a:lnTo>
                </a:path>
                <a:path w="1268095" h="2285365">
                  <a:moveTo>
                    <a:pt x="847344" y="2187321"/>
                  </a:moveTo>
                  <a:lnTo>
                    <a:pt x="847344" y="2285365"/>
                  </a:lnTo>
                </a:path>
                <a:path w="1268095" h="2285365">
                  <a:moveTo>
                    <a:pt x="847344" y="1860930"/>
                  </a:moveTo>
                  <a:lnTo>
                    <a:pt x="847344" y="2056726"/>
                  </a:lnTo>
                </a:path>
                <a:path w="1268095" h="2285365">
                  <a:moveTo>
                    <a:pt x="1267968" y="0"/>
                  </a:moveTo>
                  <a:lnTo>
                    <a:pt x="1267968" y="2285365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21607" y="5702807"/>
              <a:ext cx="1692402" cy="13487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724020" y="5706833"/>
              <a:ext cx="1690370" cy="130810"/>
            </a:xfrm>
            <a:custGeom>
              <a:avLst/>
              <a:gdLst/>
              <a:ahLst/>
              <a:cxnLst/>
              <a:rect l="l" t="t" r="r" b="b"/>
              <a:pathLst>
                <a:path w="1690370" h="130810">
                  <a:moveTo>
                    <a:pt x="0" y="130594"/>
                  </a:moveTo>
                  <a:lnTo>
                    <a:pt x="1689989" y="130594"/>
                  </a:lnTo>
                  <a:lnTo>
                    <a:pt x="1689989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/>
            <p:cNvSpPr/>
            <p:nvPr/>
          </p:nvSpPr>
          <p:spPr>
            <a:xfrm>
              <a:off x="4145279" y="3650106"/>
              <a:ext cx="847725" cy="1730375"/>
            </a:xfrm>
            <a:custGeom>
              <a:avLst/>
              <a:gdLst/>
              <a:ahLst/>
              <a:cxnLst/>
              <a:rect l="l" t="t" r="r" b="b"/>
              <a:pathLst>
                <a:path w="847725" h="1730375">
                  <a:moveTo>
                    <a:pt x="0" y="1534414"/>
                  </a:moveTo>
                  <a:lnTo>
                    <a:pt x="0" y="1730336"/>
                  </a:lnTo>
                </a:path>
                <a:path w="847725" h="1730375">
                  <a:moveTo>
                    <a:pt x="423672" y="0"/>
                  </a:moveTo>
                  <a:lnTo>
                    <a:pt x="423672" y="1730336"/>
                  </a:lnTo>
                </a:path>
                <a:path w="847725" h="1730375">
                  <a:moveTo>
                    <a:pt x="847344" y="0"/>
                  </a:moveTo>
                  <a:lnTo>
                    <a:pt x="847344" y="1730336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21607" y="5376671"/>
              <a:ext cx="1692402" cy="134874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3724020" y="5380443"/>
              <a:ext cx="1690370" cy="130810"/>
            </a:xfrm>
            <a:custGeom>
              <a:avLst/>
              <a:gdLst/>
              <a:ahLst/>
              <a:cxnLst/>
              <a:rect l="l" t="t" r="r" b="b"/>
              <a:pathLst>
                <a:path w="1690370" h="130810">
                  <a:moveTo>
                    <a:pt x="0" y="130594"/>
                  </a:moveTo>
                  <a:lnTo>
                    <a:pt x="1689989" y="130594"/>
                  </a:lnTo>
                  <a:lnTo>
                    <a:pt x="1689989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/>
            <p:cNvSpPr/>
            <p:nvPr/>
          </p:nvSpPr>
          <p:spPr>
            <a:xfrm>
              <a:off x="4145279" y="4858003"/>
              <a:ext cx="0" cy="196215"/>
            </a:xfrm>
            <a:custGeom>
              <a:avLst/>
              <a:gdLst/>
              <a:ahLst/>
              <a:cxnLst/>
              <a:rect l="l" t="t" r="r" b="b"/>
              <a:pathLst>
                <a:path w="0" h="196214">
                  <a:moveTo>
                    <a:pt x="0" y="0"/>
                  </a:moveTo>
                  <a:lnTo>
                    <a:pt x="0" y="195922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21607" y="5050535"/>
              <a:ext cx="848106" cy="13487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724020" y="5053926"/>
              <a:ext cx="845185" cy="130810"/>
            </a:xfrm>
            <a:custGeom>
              <a:avLst/>
              <a:gdLst/>
              <a:ahLst/>
              <a:cxnLst/>
              <a:rect l="l" t="t" r="r" b="b"/>
              <a:pathLst>
                <a:path w="845185" h="130810">
                  <a:moveTo>
                    <a:pt x="0" y="130594"/>
                  </a:moveTo>
                  <a:lnTo>
                    <a:pt x="844981" y="130594"/>
                  </a:lnTo>
                  <a:lnTo>
                    <a:pt x="844981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/>
            <p:cNvSpPr/>
            <p:nvPr/>
          </p:nvSpPr>
          <p:spPr>
            <a:xfrm>
              <a:off x="4145279" y="4531613"/>
              <a:ext cx="0" cy="196215"/>
            </a:xfrm>
            <a:custGeom>
              <a:avLst/>
              <a:gdLst/>
              <a:ahLst/>
              <a:cxnLst/>
              <a:rect l="l" t="t" r="r" b="b"/>
              <a:pathLst>
                <a:path w="0" h="196214">
                  <a:moveTo>
                    <a:pt x="0" y="0"/>
                  </a:moveTo>
                  <a:lnTo>
                    <a:pt x="0" y="195795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21607" y="4724399"/>
              <a:ext cx="848106" cy="13487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3724020" y="4727409"/>
              <a:ext cx="845185" cy="130810"/>
            </a:xfrm>
            <a:custGeom>
              <a:avLst/>
              <a:gdLst/>
              <a:ahLst/>
              <a:cxnLst/>
              <a:rect l="l" t="t" r="r" b="b"/>
              <a:pathLst>
                <a:path w="845185" h="130810">
                  <a:moveTo>
                    <a:pt x="0" y="130594"/>
                  </a:moveTo>
                  <a:lnTo>
                    <a:pt x="844981" y="130594"/>
                  </a:lnTo>
                  <a:lnTo>
                    <a:pt x="844981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/>
            <p:cNvSpPr/>
            <p:nvPr/>
          </p:nvSpPr>
          <p:spPr>
            <a:xfrm>
              <a:off x="4145279" y="4205096"/>
              <a:ext cx="0" cy="196215"/>
            </a:xfrm>
            <a:custGeom>
              <a:avLst/>
              <a:gdLst/>
              <a:ahLst/>
              <a:cxnLst/>
              <a:rect l="l" t="t" r="r" b="b"/>
              <a:pathLst>
                <a:path w="0" h="196214">
                  <a:moveTo>
                    <a:pt x="0" y="0"/>
                  </a:moveTo>
                  <a:lnTo>
                    <a:pt x="0" y="195922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21607" y="4398263"/>
              <a:ext cx="848106" cy="13487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724020" y="4401019"/>
              <a:ext cx="845185" cy="130810"/>
            </a:xfrm>
            <a:custGeom>
              <a:avLst/>
              <a:gdLst/>
              <a:ahLst/>
              <a:cxnLst/>
              <a:rect l="l" t="t" r="r" b="b"/>
              <a:pathLst>
                <a:path w="845185" h="130810">
                  <a:moveTo>
                    <a:pt x="0" y="130594"/>
                  </a:moveTo>
                  <a:lnTo>
                    <a:pt x="844981" y="130594"/>
                  </a:lnTo>
                  <a:lnTo>
                    <a:pt x="844981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/>
            <p:cNvSpPr/>
            <p:nvPr/>
          </p:nvSpPr>
          <p:spPr>
            <a:xfrm>
              <a:off x="4145279" y="3878579"/>
              <a:ext cx="0" cy="196215"/>
            </a:xfrm>
            <a:custGeom>
              <a:avLst/>
              <a:gdLst/>
              <a:ahLst/>
              <a:cxnLst/>
              <a:rect l="l" t="t" r="r" b="b"/>
              <a:pathLst>
                <a:path w="0" h="196214">
                  <a:moveTo>
                    <a:pt x="0" y="0"/>
                  </a:moveTo>
                  <a:lnTo>
                    <a:pt x="0" y="195922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21607" y="4072127"/>
              <a:ext cx="848106" cy="13487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3724020" y="4074502"/>
              <a:ext cx="845185" cy="130810"/>
            </a:xfrm>
            <a:custGeom>
              <a:avLst/>
              <a:gdLst/>
              <a:ahLst/>
              <a:cxnLst/>
              <a:rect l="l" t="t" r="r" b="b"/>
              <a:pathLst>
                <a:path w="845185" h="130810">
                  <a:moveTo>
                    <a:pt x="0" y="130594"/>
                  </a:moveTo>
                  <a:lnTo>
                    <a:pt x="844981" y="130594"/>
                  </a:lnTo>
                  <a:lnTo>
                    <a:pt x="844981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/>
            <p:cNvSpPr/>
            <p:nvPr/>
          </p:nvSpPr>
          <p:spPr>
            <a:xfrm>
              <a:off x="4145279" y="3650106"/>
              <a:ext cx="0" cy="98425"/>
            </a:xfrm>
            <a:custGeom>
              <a:avLst/>
              <a:gdLst/>
              <a:ahLst/>
              <a:cxnLst/>
              <a:rect l="l" t="t" r="r" b="b"/>
              <a:pathLst>
                <a:path w="0" h="98425">
                  <a:moveTo>
                    <a:pt x="0" y="0"/>
                  </a:moveTo>
                  <a:lnTo>
                    <a:pt x="0" y="97878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21607" y="3745991"/>
              <a:ext cx="848106" cy="134874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724020" y="3747985"/>
              <a:ext cx="845185" cy="130810"/>
            </a:xfrm>
            <a:custGeom>
              <a:avLst/>
              <a:gdLst/>
              <a:ahLst/>
              <a:cxnLst/>
              <a:rect l="l" t="t" r="r" b="b"/>
              <a:pathLst>
                <a:path w="845185" h="130810">
                  <a:moveTo>
                    <a:pt x="0" y="130594"/>
                  </a:moveTo>
                  <a:lnTo>
                    <a:pt x="844981" y="130594"/>
                  </a:lnTo>
                  <a:lnTo>
                    <a:pt x="844981" y="0"/>
                  </a:lnTo>
                  <a:lnTo>
                    <a:pt x="0" y="0"/>
                  </a:lnTo>
                  <a:lnTo>
                    <a:pt x="0" y="130594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/>
            <p:cNvSpPr/>
            <p:nvPr/>
          </p:nvSpPr>
          <p:spPr>
            <a:xfrm>
              <a:off x="3683761" y="3650106"/>
              <a:ext cx="2153285" cy="2326005"/>
            </a:xfrm>
            <a:custGeom>
              <a:avLst/>
              <a:gdLst/>
              <a:ahLst/>
              <a:cxnLst/>
              <a:rect l="l" t="t" r="r" b="b"/>
              <a:pathLst>
                <a:path w="2153285" h="2326004">
                  <a:moveTo>
                    <a:pt x="2152777" y="0"/>
                  </a:moveTo>
                  <a:lnTo>
                    <a:pt x="2152777" y="2285365"/>
                  </a:lnTo>
                </a:path>
                <a:path w="2153285" h="2326004">
                  <a:moveTo>
                    <a:pt x="40259" y="2285365"/>
                  </a:moveTo>
                  <a:lnTo>
                    <a:pt x="2152777" y="2285365"/>
                  </a:lnTo>
                </a:path>
                <a:path w="2153285" h="2326004">
                  <a:moveTo>
                    <a:pt x="40259" y="2285365"/>
                  </a:moveTo>
                  <a:lnTo>
                    <a:pt x="40259" y="2325624"/>
                  </a:lnTo>
                </a:path>
                <a:path w="2153285" h="2326004">
                  <a:moveTo>
                    <a:pt x="461517" y="2285365"/>
                  </a:moveTo>
                  <a:lnTo>
                    <a:pt x="461517" y="2325624"/>
                  </a:lnTo>
                </a:path>
                <a:path w="2153285" h="2326004">
                  <a:moveTo>
                    <a:pt x="885189" y="2285365"/>
                  </a:moveTo>
                  <a:lnTo>
                    <a:pt x="885189" y="2325624"/>
                  </a:lnTo>
                </a:path>
                <a:path w="2153285" h="2326004">
                  <a:moveTo>
                    <a:pt x="1308862" y="2285365"/>
                  </a:moveTo>
                  <a:lnTo>
                    <a:pt x="1308862" y="2325624"/>
                  </a:lnTo>
                </a:path>
                <a:path w="2153285" h="2326004">
                  <a:moveTo>
                    <a:pt x="1729486" y="2285365"/>
                  </a:moveTo>
                  <a:lnTo>
                    <a:pt x="1729486" y="2325624"/>
                  </a:lnTo>
                </a:path>
                <a:path w="2153285" h="2326004">
                  <a:moveTo>
                    <a:pt x="2152777" y="2285365"/>
                  </a:moveTo>
                  <a:lnTo>
                    <a:pt x="2152777" y="2325624"/>
                  </a:lnTo>
                </a:path>
                <a:path w="2153285" h="2326004">
                  <a:moveTo>
                    <a:pt x="40259" y="2285365"/>
                  </a:moveTo>
                  <a:lnTo>
                    <a:pt x="40259" y="0"/>
                  </a:lnTo>
                </a:path>
                <a:path w="2153285" h="2326004">
                  <a:moveTo>
                    <a:pt x="0" y="2285365"/>
                  </a:moveTo>
                  <a:lnTo>
                    <a:pt x="40259" y="2285365"/>
                  </a:lnTo>
                </a:path>
                <a:path w="2153285" h="2326004">
                  <a:moveTo>
                    <a:pt x="0" y="1958213"/>
                  </a:moveTo>
                  <a:lnTo>
                    <a:pt x="40259" y="1958213"/>
                  </a:lnTo>
                </a:path>
                <a:path w="2153285" h="2326004">
                  <a:moveTo>
                    <a:pt x="0" y="1632077"/>
                  </a:moveTo>
                  <a:lnTo>
                    <a:pt x="40259" y="1632077"/>
                  </a:lnTo>
                </a:path>
                <a:path w="2153285" h="2326004">
                  <a:moveTo>
                    <a:pt x="0" y="1305940"/>
                  </a:moveTo>
                  <a:lnTo>
                    <a:pt x="40259" y="1305940"/>
                  </a:lnTo>
                </a:path>
                <a:path w="2153285" h="2326004">
                  <a:moveTo>
                    <a:pt x="0" y="979804"/>
                  </a:moveTo>
                  <a:lnTo>
                    <a:pt x="40259" y="979804"/>
                  </a:lnTo>
                </a:path>
                <a:path w="2153285" h="2326004">
                  <a:moveTo>
                    <a:pt x="0" y="653668"/>
                  </a:moveTo>
                  <a:lnTo>
                    <a:pt x="40259" y="653668"/>
                  </a:lnTo>
                </a:path>
                <a:path w="2153285" h="2326004">
                  <a:moveTo>
                    <a:pt x="0" y="327532"/>
                  </a:moveTo>
                  <a:lnTo>
                    <a:pt x="40259" y="327532"/>
                  </a:lnTo>
                </a:path>
                <a:path w="2153285" h="2326004">
                  <a:moveTo>
                    <a:pt x="0" y="0"/>
                  </a:moveTo>
                  <a:lnTo>
                    <a:pt x="40259" y="0"/>
                  </a:lnTo>
                </a:path>
              </a:pathLst>
            </a:custGeom>
            <a:ln w="9525">
              <a:solidFill>
                <a:srgbClr val="858585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6" name="object 26"/>
          <p:cNvSpPr txBox="1"/>
          <p:nvPr/>
        </p:nvSpPr>
        <p:spPr>
          <a:xfrm>
            <a:off x="3680586" y="5998845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0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54855" y="5998845"/>
            <a:ext cx="1879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latin typeface="Calibri"/>
                <a:cs typeface="Calibri"/>
              </a:rPr>
              <a:t>0</a:t>
            </a:r>
            <a:r>
              <a:rPr dirty="0" sz="1000" spc="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525771" y="5998845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1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00421" y="5998845"/>
            <a:ext cx="1879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latin typeface="Calibri"/>
                <a:cs typeface="Calibri"/>
              </a:rPr>
              <a:t>1</a:t>
            </a:r>
            <a:r>
              <a:rPr dirty="0" sz="1000" spc="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71338" y="5998845"/>
            <a:ext cx="90805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latin typeface="Calibri"/>
                <a:cs typeface="Calibri"/>
              </a:rPr>
              <a:t>2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45607" y="5998845"/>
            <a:ext cx="187960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 spc="-10">
                <a:latin typeface="Calibri"/>
                <a:cs typeface="Calibri"/>
              </a:rPr>
              <a:t>2</a:t>
            </a:r>
            <a:r>
              <a:rPr dirty="0" sz="1000" spc="5">
                <a:latin typeface="Calibri"/>
                <a:cs typeface="Calibri"/>
              </a:rPr>
              <a:t>.</a:t>
            </a:r>
            <a:r>
              <a:rPr dirty="0" sz="100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55241" y="3711066"/>
            <a:ext cx="2066289" cy="21386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R="6985">
              <a:lnSpc>
                <a:spcPct val="100000"/>
              </a:lnSpc>
              <a:spcBef>
                <a:spcPts val="105"/>
              </a:spcBef>
            </a:pPr>
            <a:r>
              <a:rPr dirty="0" sz="1000" spc="-5">
                <a:latin typeface="Calibri"/>
                <a:cs typeface="Calibri"/>
              </a:rPr>
              <a:t>Jurídico</a:t>
            </a:r>
            <a:endParaRPr sz="1000">
              <a:latin typeface="Calibri"/>
              <a:cs typeface="Calibri"/>
            </a:endParaRPr>
          </a:p>
          <a:p>
            <a:pPr algn="r" marL="1546860" marR="5080" indent="-126364">
              <a:lnSpc>
                <a:spcPct val="2142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Fiscalização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5">
                <a:latin typeface="Calibri"/>
                <a:cs typeface="Calibri"/>
              </a:rPr>
              <a:t>O</a:t>
            </a:r>
            <a:r>
              <a:rPr dirty="0" sz="1000" spc="-30">
                <a:latin typeface="Calibri"/>
                <a:cs typeface="Calibri"/>
              </a:rPr>
              <a:t>u</a:t>
            </a:r>
            <a:r>
              <a:rPr dirty="0" sz="1000">
                <a:latin typeface="Calibri"/>
                <a:cs typeface="Calibri"/>
              </a:rPr>
              <a:t>v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 spc="-5">
                <a:latin typeface="Calibri"/>
                <a:cs typeface="Calibri"/>
              </a:rPr>
              <a:t>do</a:t>
            </a:r>
            <a:r>
              <a:rPr dirty="0" sz="1000" spc="-20">
                <a:latin typeface="Calibri"/>
                <a:cs typeface="Calibri"/>
              </a:rPr>
              <a:t>r</a:t>
            </a:r>
            <a:r>
              <a:rPr dirty="0" sz="1000" spc="5">
                <a:latin typeface="Calibri"/>
                <a:cs typeface="Calibri"/>
              </a:rPr>
              <a:t>i</a:t>
            </a:r>
            <a:r>
              <a:rPr dirty="0" sz="1000">
                <a:latin typeface="Calibri"/>
                <a:cs typeface="Calibri"/>
              </a:rPr>
              <a:t>a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Calibri"/>
              <a:cs typeface="Calibri"/>
            </a:endParaRPr>
          </a:p>
          <a:p>
            <a:pPr algn="r" marR="6985">
              <a:lnSpc>
                <a:spcPct val="100000"/>
              </a:lnSpc>
            </a:pPr>
            <a:r>
              <a:rPr dirty="0" sz="1000" spc="-5">
                <a:latin typeface="Calibri"/>
                <a:cs typeface="Calibri"/>
              </a:rPr>
              <a:t>Desenvolvimento</a:t>
            </a:r>
            <a:r>
              <a:rPr dirty="0" sz="1000" spc="-2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Econômico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2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Turismo</a:t>
            </a:r>
            <a:endParaRPr sz="1000">
              <a:latin typeface="Calibri"/>
              <a:cs typeface="Calibri"/>
            </a:endParaRPr>
          </a:p>
          <a:p>
            <a:pPr algn="r" marL="173990" marR="6985" indent="1028700">
              <a:lnSpc>
                <a:spcPct val="214200"/>
              </a:lnSpc>
            </a:pPr>
            <a:r>
              <a:rPr dirty="0" sz="1000" spc="-5">
                <a:latin typeface="Calibri"/>
                <a:cs typeface="Calibri"/>
              </a:rPr>
              <a:t>Obras</a:t>
            </a:r>
            <a:r>
              <a:rPr dirty="0" sz="1000" spc="-3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3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Serviços </a:t>
            </a:r>
            <a:r>
              <a:rPr dirty="0" sz="1000" spc="-2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Vigilância</a:t>
            </a:r>
            <a:r>
              <a:rPr dirty="0" sz="1000" spc="-15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Sanitária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e</a:t>
            </a:r>
            <a:r>
              <a:rPr dirty="0" sz="1000" spc="-10">
                <a:latin typeface="Calibri"/>
                <a:cs typeface="Calibri"/>
              </a:rPr>
              <a:t> </a:t>
            </a:r>
            <a:r>
              <a:rPr dirty="0" sz="1000" spc="-5">
                <a:latin typeface="Calibri"/>
                <a:cs typeface="Calibri"/>
              </a:rPr>
              <a:t>Epidemiológica</a:t>
            </a:r>
            <a:endParaRPr sz="1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5"/>
              </a:spcBef>
            </a:pPr>
            <a:r>
              <a:rPr dirty="0" sz="1000" spc="-5">
                <a:latin typeface="Calibri"/>
                <a:cs typeface="Calibri"/>
              </a:rPr>
              <a:t>Administração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484630" y="3510406"/>
            <a:ext cx="4572000" cy="2743200"/>
          </a:xfrm>
          <a:custGeom>
            <a:avLst/>
            <a:gdLst/>
            <a:ahLst/>
            <a:cxnLst/>
            <a:rect l="l" t="t" r="r" b="b"/>
            <a:pathLst>
              <a:path w="4572000" h="2743200">
                <a:moveTo>
                  <a:pt x="0" y="2743200"/>
                </a:moveTo>
                <a:lnTo>
                  <a:pt x="4572000" y="2743200"/>
                </a:lnTo>
                <a:lnTo>
                  <a:pt x="4572000" y="0"/>
                </a:lnTo>
                <a:lnTo>
                  <a:pt x="0" y="0"/>
                </a:lnTo>
                <a:lnTo>
                  <a:pt x="0" y="2743200"/>
                </a:lnTo>
                <a:close/>
              </a:path>
            </a:pathLst>
          </a:custGeom>
          <a:ln w="9525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38200" y="999744"/>
          <a:ext cx="5723890" cy="1064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483235"/>
                <a:gridCol w="405764"/>
                <a:gridCol w="352425"/>
                <a:gridCol w="626745"/>
                <a:gridCol w="620395"/>
                <a:gridCol w="581025"/>
                <a:gridCol w="483235"/>
                <a:gridCol w="260985"/>
                <a:gridCol w="300354"/>
              </a:tblGrid>
              <a:tr h="117348">
                <a:tc>
                  <a:txBody>
                    <a:bodyPr/>
                    <a:lstStyle/>
                    <a:p>
                      <a:pPr algn="ctr" marR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ASSUNTOS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DENÚNCIA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DOAÇÃO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ELOGIO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INFORMAÇÃO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RECLAMAÇÃO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SOLICITAÇÃO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SUGESTÃO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Contratos</a:t>
                      </a:r>
                      <a:r>
                        <a:rPr dirty="0" sz="7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administrativos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Correio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Informações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4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4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IPTU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1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marL="15875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Solicitação</a:t>
                      </a:r>
                      <a:r>
                        <a:rPr dirty="0" sz="7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>
                          <a:latin typeface="Calibri"/>
                          <a:cs typeface="Calibri"/>
                        </a:rPr>
                        <a:t>documento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>
                          <a:latin typeface="Calibri"/>
                          <a:cs typeface="Calibri"/>
                        </a:rPr>
                        <a:t>2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2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>
                  <a:txBody>
                    <a:bodyPr/>
                    <a:lstStyle/>
                    <a:p>
                      <a:pPr algn="ctr" marL="571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6520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9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 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 - OUVIDORIA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0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117348">
                <a:tc gridSpan="9">
                  <a:txBody>
                    <a:bodyPr/>
                    <a:lstStyle/>
                    <a:p>
                      <a:pPr algn="ctr" marL="4445">
                        <a:lnSpc>
                          <a:spcPts val="825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TOTAL</a:t>
                      </a:r>
                      <a:r>
                        <a:rPr dirty="0" sz="700" spc="-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MANIFESTAÇÕES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REGISTRADAS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7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700" b="1">
                          <a:latin typeface="Calibri"/>
                          <a:cs typeface="Calibri"/>
                        </a:rPr>
                        <a:t>SIC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819"/>
                        </a:lnSpc>
                      </a:pPr>
                      <a:r>
                        <a:rPr dirty="0" sz="700" b="1">
                          <a:latin typeface="Calibri"/>
                          <a:cs typeface="Calibri"/>
                        </a:rPr>
                        <a:t>9</a:t>
                      </a:r>
                      <a:endParaRPr sz="7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849883" y="702055"/>
            <a:ext cx="1876425" cy="18097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000" spc="5" b="1">
                <a:latin typeface="Calibri"/>
                <a:cs typeface="Calibri"/>
              </a:rPr>
              <a:t>II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–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MOTIVO</a:t>
            </a:r>
            <a:r>
              <a:rPr dirty="0" sz="1000" spc="-15" b="1">
                <a:latin typeface="Calibri"/>
                <a:cs typeface="Calibri"/>
              </a:rPr>
              <a:t> </a:t>
            </a:r>
            <a:r>
              <a:rPr dirty="0" sz="1000" spc="10" b="1">
                <a:latin typeface="Calibri"/>
                <a:cs typeface="Calibri"/>
              </a:rPr>
              <a:t>DAS</a:t>
            </a:r>
            <a:r>
              <a:rPr dirty="0" sz="1000" spc="-10" b="1">
                <a:latin typeface="Calibri"/>
                <a:cs typeface="Calibri"/>
              </a:rPr>
              <a:t> </a:t>
            </a:r>
            <a:r>
              <a:rPr dirty="0" sz="1000" spc="5" b="1">
                <a:latin typeface="Calibri"/>
                <a:cs typeface="Calibri"/>
              </a:rPr>
              <a:t>MANIFESTAÇÕES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901" y="879093"/>
            <a:ext cx="2207895" cy="20701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150" spc="10" b="1">
                <a:latin typeface="Calibri"/>
                <a:cs typeface="Calibri"/>
              </a:rPr>
              <a:t>III</a:t>
            </a:r>
            <a:r>
              <a:rPr dirty="0" sz="1150" spc="-15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–</a:t>
            </a:r>
            <a:r>
              <a:rPr dirty="0" sz="115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ASSUNTOS</a:t>
            </a:r>
            <a:r>
              <a:rPr dirty="0" sz="1150" spc="-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MAIS</a:t>
            </a:r>
            <a:r>
              <a:rPr dirty="0" sz="1150" spc="3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FREQUENTES</a:t>
            </a:r>
            <a:endParaRPr sz="115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08735" y="1273936"/>
            <a:ext cx="5494655" cy="196850"/>
          </a:xfrm>
          <a:prstGeom prst="rect">
            <a:avLst/>
          </a:prstGeom>
          <a:ln w="4571">
            <a:solidFill>
              <a:srgbClr val="000000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 marL="70485">
              <a:lnSpc>
                <a:spcPct val="100000"/>
              </a:lnSpc>
              <a:spcBef>
                <a:spcPts val="20"/>
              </a:spcBef>
            </a:pPr>
            <a:r>
              <a:rPr dirty="0" sz="1150" spc="20" b="1">
                <a:latin typeface="Calibri"/>
                <a:cs typeface="Calibri"/>
              </a:rPr>
              <a:t>SIC</a:t>
            </a:r>
            <a:r>
              <a:rPr dirty="0" sz="1150" spc="-35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(Serviço</a:t>
            </a:r>
            <a:r>
              <a:rPr dirty="0" sz="1150" spc="-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de</a:t>
            </a:r>
            <a:r>
              <a:rPr dirty="0" sz="1150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Informação</a:t>
            </a:r>
            <a:r>
              <a:rPr dirty="0" sz="1150" spc="35" b="1">
                <a:latin typeface="Calibri"/>
                <a:cs typeface="Calibri"/>
              </a:rPr>
              <a:t> </a:t>
            </a:r>
            <a:r>
              <a:rPr dirty="0" sz="1150" spc="10" b="1">
                <a:latin typeface="Calibri"/>
                <a:cs typeface="Calibri"/>
              </a:rPr>
              <a:t>ao</a:t>
            </a:r>
            <a:r>
              <a:rPr dirty="0" sz="1150" spc="35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Cidadão)</a:t>
            </a:r>
            <a:endParaRPr sz="115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06449" y="1655698"/>
          <a:ext cx="5501640" cy="777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12160"/>
                <a:gridCol w="2181860"/>
              </a:tblGrid>
              <a:tr h="1922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 spc="15" b="1">
                          <a:latin typeface="Calibri"/>
                          <a:cs typeface="Calibri"/>
                        </a:rPr>
                        <a:t>SITUAÇÃO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 spc="20" b="1">
                          <a:latin typeface="Calibri"/>
                          <a:cs typeface="Calibri"/>
                        </a:rPr>
                        <a:t>QUANTIDADE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6595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50" spc="15">
                          <a:latin typeface="Calibri"/>
                          <a:cs typeface="Calibri"/>
                        </a:rPr>
                        <a:t>Informações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4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4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 spc="15">
                          <a:latin typeface="Calibri"/>
                          <a:cs typeface="Calibri"/>
                        </a:rPr>
                        <a:t>Solicitação</a:t>
                      </a:r>
                      <a:r>
                        <a:rPr dirty="0" sz="11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20">
                          <a:latin typeface="Calibri"/>
                          <a:cs typeface="Calibri"/>
                        </a:rPr>
                        <a:t>documento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2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">
                <a:tc>
                  <a:txBody>
                    <a:bodyPr/>
                    <a:lstStyle/>
                    <a:p>
                      <a:pPr marL="704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 spc="10">
                          <a:latin typeface="Calibri"/>
                          <a:cs typeface="Calibri"/>
                        </a:rPr>
                        <a:t>Contratos</a:t>
                      </a:r>
                      <a:r>
                        <a:rPr dirty="0" sz="11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50" spc="15">
                          <a:latin typeface="Calibri"/>
                          <a:cs typeface="Calibri"/>
                        </a:rPr>
                        <a:t>Administrativos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150">
                          <a:latin typeface="Calibri"/>
                          <a:cs typeface="Calibri"/>
                        </a:rPr>
                        <a:t>1</a:t>
                      </a:r>
                      <a:endParaRPr sz="115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066901" y="2599181"/>
            <a:ext cx="5423535" cy="764540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algn="just" marL="12700" marR="5080">
              <a:lnSpc>
                <a:spcPct val="106100"/>
              </a:lnSpc>
              <a:spcBef>
                <a:spcPts val="50"/>
              </a:spcBef>
            </a:pPr>
            <a:r>
              <a:rPr dirty="0" sz="1150" spc="10" b="1">
                <a:latin typeface="Calibri"/>
                <a:cs typeface="Calibri"/>
              </a:rPr>
              <a:t>Análise</a:t>
            </a:r>
            <a:r>
              <a:rPr dirty="0" sz="1150" spc="1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dos</a:t>
            </a:r>
            <a:r>
              <a:rPr dirty="0" sz="1150" spc="25" b="1">
                <a:latin typeface="Calibri"/>
                <a:cs typeface="Calibri"/>
              </a:rPr>
              <a:t> pontos</a:t>
            </a:r>
            <a:r>
              <a:rPr dirty="0" sz="1150" spc="30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recorrentes</a:t>
            </a:r>
            <a:r>
              <a:rPr dirty="0" sz="1150" spc="25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e</a:t>
            </a:r>
            <a:r>
              <a:rPr dirty="0" sz="1150" spc="20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providências</a:t>
            </a:r>
            <a:r>
              <a:rPr dirty="0" sz="1150" spc="20" b="1">
                <a:latin typeface="Calibri"/>
                <a:cs typeface="Calibri"/>
              </a:rPr>
              <a:t> </a:t>
            </a:r>
            <a:r>
              <a:rPr dirty="0" sz="1150" spc="25" b="1">
                <a:latin typeface="Calibri"/>
                <a:cs typeface="Calibri"/>
              </a:rPr>
              <a:t>adotadas:</a:t>
            </a:r>
            <a:r>
              <a:rPr dirty="0" sz="1150" spc="30" b="1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solicitações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informações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são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encaminhadas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às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Secretarias/Departamentos</a:t>
            </a:r>
            <a:r>
              <a:rPr dirty="0" sz="1150" spc="20">
                <a:latin typeface="Calibri"/>
                <a:cs typeface="Calibri"/>
              </a:rPr>
              <a:t> competentes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que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enviam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35">
                <a:latin typeface="Calibri"/>
                <a:cs typeface="Calibri"/>
              </a:rPr>
              <a:t>ao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requerente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os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dados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solicitados,</a:t>
            </a:r>
            <a:r>
              <a:rPr dirty="0" sz="1150" spc="20">
                <a:latin typeface="Calibri"/>
                <a:cs typeface="Calibri"/>
              </a:rPr>
              <a:t> orientam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quanto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35">
                <a:latin typeface="Calibri"/>
                <a:cs typeface="Calibri"/>
              </a:rPr>
              <a:t>ao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local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onde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informação </a:t>
            </a:r>
            <a:r>
              <a:rPr dirty="0" sz="1150" spc="5">
                <a:latin typeface="Calibri"/>
                <a:cs typeface="Calibri"/>
              </a:rPr>
              <a:t>está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disponibilizada</a:t>
            </a:r>
            <a:r>
              <a:rPr dirty="0" sz="115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ou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quanto </a:t>
            </a:r>
            <a:r>
              <a:rPr dirty="0" sz="1150" spc="35">
                <a:latin typeface="Calibri"/>
                <a:cs typeface="Calibri"/>
              </a:rPr>
              <a:t>ao</a:t>
            </a:r>
            <a:r>
              <a:rPr dirty="0" sz="1150" spc="-2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canal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adequado</a:t>
            </a:r>
            <a:r>
              <a:rPr dirty="0" sz="1150" spc="15">
                <a:latin typeface="Calibri"/>
                <a:cs typeface="Calibri"/>
              </a:rPr>
              <a:t> para</a:t>
            </a:r>
            <a:r>
              <a:rPr dirty="0" sz="115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solicitação.</a:t>
            </a:r>
            <a:endParaRPr sz="1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66901" y="879093"/>
            <a:ext cx="5425440" cy="430530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135"/>
              </a:spcBef>
            </a:pPr>
            <a:r>
              <a:rPr dirty="0" sz="1150" spc="15" b="1">
                <a:latin typeface="Calibri"/>
                <a:cs typeface="Calibri"/>
              </a:rPr>
              <a:t>IV</a:t>
            </a:r>
            <a:r>
              <a:rPr dirty="0" sz="1150" spc="-15" b="1">
                <a:latin typeface="Calibri"/>
                <a:cs typeface="Calibri"/>
              </a:rPr>
              <a:t> </a:t>
            </a:r>
            <a:r>
              <a:rPr dirty="0" sz="1150" spc="15" b="1">
                <a:latin typeface="Calibri"/>
                <a:cs typeface="Calibri"/>
              </a:rPr>
              <a:t>–</a:t>
            </a:r>
            <a:r>
              <a:rPr dirty="0" sz="1150" spc="-5" b="1">
                <a:latin typeface="Calibri"/>
                <a:cs typeface="Calibri"/>
              </a:rPr>
              <a:t> </a:t>
            </a:r>
            <a:r>
              <a:rPr dirty="0" sz="1150" spc="20" b="1">
                <a:latin typeface="Calibri"/>
                <a:cs typeface="Calibri"/>
              </a:rPr>
              <a:t>CONCLUSÃO</a:t>
            </a:r>
            <a:endParaRPr sz="1150">
              <a:latin typeface="Calibri"/>
              <a:cs typeface="Calibri"/>
            </a:endParaRPr>
          </a:p>
          <a:p>
            <a:pPr algn="just" marL="12700" marR="10795">
              <a:lnSpc>
                <a:spcPct val="106100"/>
              </a:lnSpc>
              <a:spcBef>
                <a:spcPts val="15"/>
              </a:spcBef>
            </a:pPr>
            <a:r>
              <a:rPr dirty="0" sz="1150" spc="15">
                <a:latin typeface="Calibri"/>
                <a:cs typeface="Calibri"/>
              </a:rPr>
              <a:t>Através desse relatório, a </a:t>
            </a:r>
            <a:r>
              <a:rPr dirty="0" sz="1150" spc="20">
                <a:latin typeface="Calibri"/>
                <a:cs typeface="Calibri"/>
              </a:rPr>
              <a:t>Ouvidoria </a:t>
            </a:r>
            <a:r>
              <a:rPr dirty="0" sz="1150" spc="15">
                <a:latin typeface="Calibri"/>
                <a:cs typeface="Calibri"/>
              </a:rPr>
              <a:t>Municipal </a:t>
            </a:r>
            <a:r>
              <a:rPr dirty="0" sz="1150" spc="10">
                <a:latin typeface="Calibri"/>
                <a:cs typeface="Calibri"/>
              </a:rPr>
              <a:t>de </a:t>
            </a:r>
            <a:r>
              <a:rPr dirty="0" sz="1150" spc="15">
                <a:latin typeface="Calibri"/>
                <a:cs typeface="Calibri"/>
              </a:rPr>
              <a:t>Guariba </a:t>
            </a:r>
            <a:r>
              <a:rPr dirty="0" sz="1150" spc="20">
                <a:latin typeface="Calibri"/>
                <a:cs typeface="Calibri"/>
              </a:rPr>
              <a:t>demonstrou </a:t>
            </a:r>
            <a:r>
              <a:rPr dirty="0" sz="1150" spc="15">
                <a:latin typeface="Calibri"/>
                <a:cs typeface="Calibri"/>
              </a:rPr>
              <a:t>a </a:t>
            </a:r>
            <a:r>
              <a:rPr dirty="0" sz="1150" spc="10">
                <a:latin typeface="Calibri"/>
                <a:cs typeface="Calibri"/>
              </a:rPr>
              <a:t>sua </a:t>
            </a:r>
            <a:r>
              <a:rPr dirty="0" sz="1150" spc="20">
                <a:latin typeface="Calibri"/>
                <a:cs typeface="Calibri"/>
              </a:rPr>
              <a:t>atuação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exercendo</a:t>
            </a:r>
            <a:r>
              <a:rPr dirty="0" sz="1150" spc="20">
                <a:latin typeface="Calibri"/>
                <a:cs typeface="Calibri"/>
              </a:rPr>
              <a:t> 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canal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de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comunicação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entre</a:t>
            </a:r>
            <a:r>
              <a:rPr dirty="0" sz="1150" spc="15">
                <a:latin typeface="Calibri"/>
                <a:cs typeface="Calibri"/>
              </a:rPr>
              <a:t> a</a:t>
            </a:r>
            <a:r>
              <a:rPr dirty="0" sz="1150" spc="20">
                <a:latin typeface="Calibri"/>
                <a:cs typeface="Calibri"/>
              </a:rPr>
              <a:t> população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Administração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Pública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Municipal,</a:t>
            </a:r>
            <a:r>
              <a:rPr dirty="0" sz="1150" spc="20">
                <a:latin typeface="Calibri"/>
                <a:cs typeface="Calibri"/>
              </a:rPr>
              <a:t> recebendo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os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pedidos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do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SIC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direcionando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aos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departamentos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responsáveis.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libri"/>
              <a:cs typeface="Calibri"/>
            </a:endParaRPr>
          </a:p>
          <a:p>
            <a:pPr algn="just" marL="12700" marR="11430">
              <a:lnSpc>
                <a:spcPct val="105800"/>
              </a:lnSpc>
              <a:spcBef>
                <a:spcPts val="5"/>
              </a:spcBef>
            </a:pPr>
            <a:r>
              <a:rPr dirty="0" sz="1150" spc="5">
                <a:latin typeface="Calibri"/>
                <a:cs typeface="Calibri"/>
              </a:rPr>
              <a:t>Foi </a:t>
            </a:r>
            <a:r>
              <a:rPr dirty="0" sz="1150" spc="15">
                <a:latin typeface="Calibri"/>
                <a:cs typeface="Calibri"/>
              </a:rPr>
              <a:t>possível observar </a:t>
            </a:r>
            <a:r>
              <a:rPr dirty="0" sz="1150" spc="20">
                <a:latin typeface="Calibri"/>
                <a:cs typeface="Calibri"/>
              </a:rPr>
              <a:t>que </a:t>
            </a:r>
            <a:r>
              <a:rPr dirty="0" sz="1150" spc="15">
                <a:latin typeface="Calibri"/>
                <a:cs typeface="Calibri"/>
              </a:rPr>
              <a:t>a constituição e </a:t>
            </a:r>
            <a:r>
              <a:rPr dirty="0" sz="1150" spc="20">
                <a:latin typeface="Calibri"/>
                <a:cs typeface="Calibri"/>
              </a:rPr>
              <a:t>consolidação </a:t>
            </a:r>
            <a:r>
              <a:rPr dirty="0" sz="1150" spc="10">
                <a:latin typeface="Calibri"/>
                <a:cs typeface="Calibri"/>
              </a:rPr>
              <a:t>da </a:t>
            </a:r>
            <a:r>
              <a:rPr dirty="0" sz="1150" spc="20">
                <a:latin typeface="Calibri"/>
                <a:cs typeface="Calibri"/>
              </a:rPr>
              <a:t>Ouvidoria Municipal </a:t>
            </a:r>
            <a:r>
              <a:rPr dirty="0" sz="1150" spc="10">
                <a:latin typeface="Calibri"/>
                <a:cs typeface="Calibri"/>
              </a:rPr>
              <a:t>só </a:t>
            </a:r>
            <a:r>
              <a:rPr dirty="0" sz="1150" spc="15">
                <a:latin typeface="Calibri"/>
                <a:cs typeface="Calibri"/>
              </a:rPr>
              <a:t>foi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possível dada </a:t>
            </a:r>
            <a:r>
              <a:rPr dirty="0" sz="1150" spc="15">
                <a:latin typeface="Calibri"/>
                <a:cs typeface="Calibri"/>
              </a:rPr>
              <a:t>a </a:t>
            </a:r>
            <a:r>
              <a:rPr dirty="0" sz="1150" spc="20">
                <a:latin typeface="Calibri"/>
                <a:cs typeface="Calibri"/>
              </a:rPr>
              <a:t>autonomia dos </a:t>
            </a:r>
            <a:r>
              <a:rPr dirty="0" sz="1150" spc="15">
                <a:latin typeface="Calibri"/>
                <a:cs typeface="Calibri"/>
              </a:rPr>
              <a:t>trabalhos </a:t>
            </a:r>
            <a:r>
              <a:rPr dirty="0" sz="1150" spc="30">
                <a:latin typeface="Calibri"/>
                <a:cs typeface="Calibri"/>
              </a:rPr>
              <a:t>do </a:t>
            </a:r>
            <a:r>
              <a:rPr dirty="0" sz="1150" spc="10">
                <a:latin typeface="Calibri"/>
                <a:cs typeface="Calibri"/>
              </a:rPr>
              <a:t>ouvidor </a:t>
            </a:r>
            <a:r>
              <a:rPr dirty="0" sz="1150" spc="15">
                <a:latin typeface="Calibri"/>
                <a:cs typeface="Calibri"/>
              </a:rPr>
              <a:t>e a aderência </a:t>
            </a:r>
            <a:r>
              <a:rPr dirty="0" sz="1150" spc="5">
                <a:latin typeface="Calibri"/>
                <a:cs typeface="Calibri"/>
              </a:rPr>
              <a:t>dos </a:t>
            </a:r>
            <a:r>
              <a:rPr dirty="0" sz="1150" spc="10">
                <a:latin typeface="Calibri"/>
                <a:cs typeface="Calibri"/>
              </a:rPr>
              <a:t>servidores </a:t>
            </a:r>
            <a:r>
              <a:rPr dirty="0" sz="1150" spc="15">
                <a:latin typeface="Calibri"/>
                <a:cs typeface="Calibri"/>
              </a:rPr>
              <a:t>e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colaboradores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aos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seus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trabalhos.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Calibri"/>
              <a:cs typeface="Calibri"/>
            </a:endParaRPr>
          </a:p>
          <a:p>
            <a:pPr algn="just" marL="12700" marR="10160">
              <a:lnSpc>
                <a:spcPct val="106100"/>
              </a:lnSpc>
            </a:pPr>
            <a:r>
              <a:rPr dirty="0" sz="1150" spc="20">
                <a:latin typeface="Calibri"/>
                <a:cs typeface="Calibri"/>
              </a:rPr>
              <a:t>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Ouvidoria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possui</a:t>
            </a:r>
            <a:r>
              <a:rPr dirty="0" sz="1150" spc="15">
                <a:latin typeface="Calibri"/>
                <a:cs typeface="Calibri"/>
              </a:rPr>
              <a:t> elevada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efetividade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por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ter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conduzido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seus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trabalhos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deforma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flexível </a:t>
            </a:r>
            <a:r>
              <a:rPr dirty="0" sz="1150" spc="15">
                <a:latin typeface="Calibri"/>
                <a:cs typeface="Calibri"/>
              </a:rPr>
              <a:t>e </a:t>
            </a:r>
            <a:r>
              <a:rPr dirty="0" sz="1150" spc="20">
                <a:latin typeface="Calibri"/>
                <a:cs typeface="Calibri"/>
              </a:rPr>
              <a:t>ágil, </a:t>
            </a:r>
            <a:r>
              <a:rPr dirty="0" sz="1150" spc="25">
                <a:latin typeface="Calibri"/>
                <a:cs typeface="Calibri"/>
              </a:rPr>
              <a:t>ancorando </a:t>
            </a:r>
            <a:r>
              <a:rPr dirty="0" sz="1150" spc="20">
                <a:latin typeface="Calibri"/>
                <a:cs typeface="Calibri"/>
              </a:rPr>
              <a:t>suas </a:t>
            </a:r>
            <a:r>
              <a:rPr dirty="0" sz="1150" spc="25">
                <a:latin typeface="Calibri"/>
                <a:cs typeface="Calibri"/>
              </a:rPr>
              <a:t>ações </a:t>
            </a:r>
            <a:r>
              <a:rPr dirty="0" sz="1150" spc="10">
                <a:latin typeface="Calibri"/>
                <a:cs typeface="Calibri"/>
              </a:rPr>
              <a:t>na </a:t>
            </a:r>
            <a:r>
              <a:rPr dirty="0" sz="1150" spc="15">
                <a:latin typeface="Calibri"/>
                <a:cs typeface="Calibri"/>
              </a:rPr>
              <a:t>equidade </a:t>
            </a:r>
            <a:r>
              <a:rPr dirty="0" sz="1150" spc="20">
                <a:latin typeface="Calibri"/>
                <a:cs typeface="Calibri"/>
              </a:rPr>
              <a:t>social, </a:t>
            </a:r>
            <a:r>
              <a:rPr dirty="0" sz="1150" spc="25">
                <a:latin typeface="Calibri"/>
                <a:cs typeface="Calibri"/>
              </a:rPr>
              <a:t>atendo-se aos </a:t>
            </a:r>
            <a:r>
              <a:rPr dirty="0" sz="1150" spc="15">
                <a:latin typeface="Calibri"/>
                <a:cs typeface="Calibri"/>
              </a:rPr>
              <a:t>princípios </a:t>
            </a:r>
            <a:r>
              <a:rPr dirty="0" sz="1150" spc="10">
                <a:latin typeface="Calibri"/>
                <a:cs typeface="Calibri"/>
              </a:rPr>
              <a:t>da </a:t>
            </a:r>
            <a:r>
              <a:rPr dirty="0" sz="1150" spc="15">
                <a:latin typeface="Calibri"/>
                <a:cs typeface="Calibri"/>
              </a:rPr>
              <a:t> moralidade,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da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economicidade,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ou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seja,</a:t>
            </a:r>
            <a:r>
              <a:rPr dirty="0" sz="1150" spc="15">
                <a:latin typeface="Calibri"/>
                <a:cs typeface="Calibri"/>
              </a:rPr>
              <a:t> guiada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por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valores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constitucionais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norteadores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da </a:t>
            </a:r>
            <a:r>
              <a:rPr dirty="0" sz="1150" spc="20">
                <a:latin typeface="Calibri"/>
                <a:cs typeface="Calibri"/>
              </a:rPr>
              <a:t>administração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pública.</a:t>
            </a: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00">
              <a:latin typeface="Calibri"/>
              <a:cs typeface="Calibri"/>
            </a:endParaRPr>
          </a:p>
          <a:p>
            <a:pPr algn="just" marL="12700" marR="5080">
              <a:lnSpc>
                <a:spcPct val="106300"/>
              </a:lnSpc>
            </a:pPr>
            <a:r>
              <a:rPr dirty="0" sz="1150" spc="10">
                <a:latin typeface="Calibri"/>
                <a:cs typeface="Calibri"/>
              </a:rPr>
              <a:t>Por </a:t>
            </a:r>
            <a:r>
              <a:rPr dirty="0" sz="1150" spc="20">
                <a:latin typeface="Calibri"/>
                <a:cs typeface="Calibri"/>
              </a:rPr>
              <a:t>fim, podemos </a:t>
            </a:r>
            <a:r>
              <a:rPr dirty="0" sz="1150" spc="15">
                <a:latin typeface="Calibri"/>
                <a:cs typeface="Calibri"/>
              </a:rPr>
              <a:t>concluir </a:t>
            </a:r>
            <a:r>
              <a:rPr dirty="0" sz="1150" spc="30">
                <a:latin typeface="Calibri"/>
                <a:cs typeface="Calibri"/>
              </a:rPr>
              <a:t>que </a:t>
            </a:r>
            <a:r>
              <a:rPr dirty="0" sz="1150" spc="15">
                <a:latin typeface="Calibri"/>
                <a:cs typeface="Calibri"/>
              </a:rPr>
              <a:t>a </a:t>
            </a:r>
            <a:r>
              <a:rPr dirty="0" sz="1150" spc="20">
                <a:latin typeface="Calibri"/>
                <a:cs typeface="Calibri"/>
              </a:rPr>
              <a:t>Ouvidoria </a:t>
            </a:r>
            <a:r>
              <a:rPr dirty="0" sz="1150" spc="15">
                <a:latin typeface="Calibri"/>
                <a:cs typeface="Calibri"/>
              </a:rPr>
              <a:t>Municipal trabalhou </a:t>
            </a:r>
            <a:r>
              <a:rPr dirty="0" sz="1150" spc="20">
                <a:latin typeface="Calibri"/>
                <a:cs typeface="Calibri"/>
              </a:rPr>
              <a:t>intensamente </a:t>
            </a:r>
            <a:r>
              <a:rPr dirty="0" sz="1150" spc="15">
                <a:latin typeface="Calibri"/>
                <a:cs typeface="Calibri"/>
              </a:rPr>
              <a:t>para </a:t>
            </a:r>
            <a:r>
              <a:rPr dirty="0" sz="1150" spc="20">
                <a:latin typeface="Calibri"/>
                <a:cs typeface="Calibri"/>
              </a:rPr>
              <a:t>o 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bom funcionamento </a:t>
            </a:r>
            <a:r>
              <a:rPr dirty="0" sz="1150" spc="5">
                <a:latin typeface="Calibri"/>
                <a:cs typeface="Calibri"/>
              </a:rPr>
              <a:t>dos </a:t>
            </a:r>
            <a:r>
              <a:rPr dirty="0" sz="1150" spc="15">
                <a:latin typeface="Calibri"/>
                <a:cs typeface="Calibri"/>
              </a:rPr>
              <a:t>serviços </a:t>
            </a:r>
            <a:r>
              <a:rPr dirty="0" sz="1150" spc="10">
                <a:latin typeface="Calibri"/>
                <a:cs typeface="Calibri"/>
              </a:rPr>
              <a:t>públicos, </a:t>
            </a:r>
            <a:r>
              <a:rPr dirty="0" sz="1150" spc="15">
                <a:latin typeface="Calibri"/>
                <a:cs typeface="Calibri"/>
              </a:rPr>
              <a:t>por </a:t>
            </a:r>
            <a:r>
              <a:rPr dirty="0" sz="1150" spc="20">
                <a:latin typeface="Calibri"/>
                <a:cs typeface="Calibri"/>
              </a:rPr>
              <a:t>meio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atendimento ao munícipe </a:t>
            </a:r>
            <a:r>
              <a:rPr dirty="0" sz="1150" spc="15">
                <a:latin typeface="Calibri"/>
                <a:cs typeface="Calibri"/>
              </a:rPr>
              <a:t>e em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parceria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com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secretarias,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com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finalidade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de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suprir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as</a:t>
            </a:r>
            <a:r>
              <a:rPr dirty="0" sz="1150" spc="20">
                <a:latin typeface="Calibri"/>
                <a:cs typeface="Calibri"/>
              </a:rPr>
              <a:t> necessidades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 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principalmente,</a:t>
            </a:r>
            <a:r>
              <a:rPr dirty="0" sz="1150" spc="20">
                <a:latin typeface="Calibri"/>
                <a:cs typeface="Calibri"/>
              </a:rPr>
              <a:t> sanar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grande parte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dos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problemas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30">
                <a:latin typeface="Calibri"/>
                <a:cs typeface="Calibri"/>
              </a:rPr>
              <a:t>que </a:t>
            </a:r>
            <a:r>
              <a:rPr dirty="0" sz="1150" spc="20">
                <a:latin typeface="Calibri"/>
                <a:cs typeface="Calibri"/>
              </a:rPr>
              <a:t>ocorreram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durante</a:t>
            </a:r>
            <a:r>
              <a:rPr dirty="0" sz="1150" spc="20">
                <a:latin typeface="Calibri"/>
                <a:cs typeface="Calibri"/>
              </a:rPr>
              <a:t> o</a:t>
            </a:r>
            <a:r>
              <a:rPr dirty="0" sz="1150" spc="25">
                <a:latin typeface="Calibri"/>
                <a:cs typeface="Calibri"/>
              </a:rPr>
              <a:t> ano, </a:t>
            </a:r>
            <a:r>
              <a:rPr dirty="0" sz="1150" spc="3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sempre </a:t>
            </a:r>
            <a:r>
              <a:rPr dirty="0" sz="1150" spc="20">
                <a:latin typeface="Calibri"/>
                <a:cs typeface="Calibri"/>
              </a:rPr>
              <a:t>respeitando </a:t>
            </a:r>
            <a:r>
              <a:rPr dirty="0" sz="1150" spc="15">
                <a:latin typeface="Calibri"/>
                <a:cs typeface="Calibri"/>
              </a:rPr>
              <a:t>e </a:t>
            </a:r>
            <a:r>
              <a:rPr dirty="0" sz="1150" spc="20">
                <a:latin typeface="Calibri"/>
                <a:cs typeface="Calibri"/>
              </a:rPr>
              <a:t>cumprindo </a:t>
            </a:r>
            <a:r>
              <a:rPr dirty="0" sz="1150" spc="15">
                <a:latin typeface="Calibri"/>
                <a:cs typeface="Calibri"/>
              </a:rPr>
              <a:t>a </a:t>
            </a:r>
            <a:r>
              <a:rPr dirty="0" sz="1150" spc="20">
                <a:latin typeface="Calibri"/>
                <a:cs typeface="Calibri"/>
              </a:rPr>
              <a:t>Lei  </a:t>
            </a:r>
            <a:r>
              <a:rPr dirty="0" sz="1150" spc="15">
                <a:latin typeface="Calibri"/>
                <a:cs typeface="Calibri"/>
              </a:rPr>
              <a:t>Municipal  </a:t>
            </a:r>
            <a:r>
              <a:rPr dirty="0" sz="1150" spc="10">
                <a:latin typeface="Calibri"/>
                <a:cs typeface="Calibri"/>
              </a:rPr>
              <a:t>nº </a:t>
            </a:r>
            <a:r>
              <a:rPr dirty="0" sz="1150" spc="15">
                <a:latin typeface="Calibri"/>
                <a:cs typeface="Calibri"/>
              </a:rPr>
              <a:t>3.088,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08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dezembro </a:t>
            </a:r>
            <a:r>
              <a:rPr dirty="0" sz="1150" spc="10">
                <a:latin typeface="Calibri"/>
                <a:cs typeface="Calibri"/>
              </a:rPr>
              <a:t>de 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2017,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que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estabeleceu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os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procedimentos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relativos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às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atividades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10">
                <a:latin typeface="Calibri"/>
                <a:cs typeface="Calibri"/>
              </a:rPr>
              <a:t>de  </a:t>
            </a:r>
            <a:r>
              <a:rPr dirty="0" sz="1150" spc="20">
                <a:latin typeface="Calibri"/>
                <a:cs typeface="Calibri"/>
              </a:rPr>
              <a:t>Ouvidoria  </a:t>
            </a:r>
            <a:r>
              <a:rPr dirty="0" sz="1150" spc="30">
                <a:latin typeface="Calibri"/>
                <a:cs typeface="Calibri"/>
              </a:rPr>
              <a:t>no </a:t>
            </a:r>
            <a:r>
              <a:rPr dirty="0" sz="1150" spc="3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âmbito </a:t>
            </a:r>
            <a:r>
              <a:rPr dirty="0" sz="1150" spc="30">
                <a:latin typeface="Calibri"/>
                <a:cs typeface="Calibri"/>
              </a:rPr>
              <a:t>do </a:t>
            </a:r>
            <a:r>
              <a:rPr dirty="0" sz="1150" spc="15">
                <a:latin typeface="Calibri"/>
                <a:cs typeface="Calibri"/>
              </a:rPr>
              <a:t>órgão, </a:t>
            </a:r>
            <a:r>
              <a:rPr dirty="0" sz="1150" spc="25">
                <a:latin typeface="Calibri"/>
                <a:cs typeface="Calibri"/>
              </a:rPr>
              <a:t>com </a:t>
            </a:r>
            <a:r>
              <a:rPr dirty="0" sz="1150" spc="20">
                <a:latin typeface="Calibri"/>
                <a:cs typeface="Calibri"/>
              </a:rPr>
              <a:t>o </a:t>
            </a:r>
            <a:r>
              <a:rPr dirty="0" sz="1150" spc="15">
                <a:latin typeface="Calibri"/>
                <a:cs typeface="Calibri"/>
              </a:rPr>
              <a:t>intuito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15">
                <a:latin typeface="Calibri"/>
                <a:cs typeface="Calibri"/>
              </a:rPr>
              <a:t>propiciar </a:t>
            </a:r>
            <a:r>
              <a:rPr dirty="0" sz="1150" spc="20">
                <a:latin typeface="Calibri"/>
                <a:cs typeface="Calibri"/>
              </a:rPr>
              <a:t>ao cidadão </a:t>
            </a:r>
            <a:r>
              <a:rPr dirty="0" sz="1150" spc="15">
                <a:latin typeface="Calibri"/>
                <a:cs typeface="Calibri"/>
              </a:rPr>
              <a:t>um </a:t>
            </a:r>
            <a:r>
              <a:rPr dirty="0" sz="1150" spc="20">
                <a:latin typeface="Calibri"/>
                <a:cs typeface="Calibri"/>
              </a:rPr>
              <a:t>instrumento </a:t>
            </a:r>
            <a:r>
              <a:rPr dirty="0" sz="1150" spc="25">
                <a:latin typeface="Calibri"/>
                <a:cs typeface="Calibri"/>
              </a:rPr>
              <a:t>de </a:t>
            </a:r>
            <a:r>
              <a:rPr dirty="0" sz="1150" spc="15">
                <a:latin typeface="Calibri"/>
                <a:cs typeface="Calibri"/>
              </a:rPr>
              <a:t>defesa </a:t>
            </a:r>
            <a:r>
              <a:rPr dirty="0" sz="1150" spc="10">
                <a:latin typeface="Calibri"/>
                <a:cs typeface="Calibri"/>
              </a:rPr>
              <a:t>de 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seus</a:t>
            </a:r>
            <a:r>
              <a:rPr dirty="0" sz="1150" spc="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direitos,</a:t>
            </a:r>
            <a:r>
              <a:rPr dirty="0" sz="1150" spc="20">
                <a:latin typeface="Calibri"/>
                <a:cs typeface="Calibri"/>
              </a:rPr>
              <a:t> </a:t>
            </a:r>
            <a:r>
              <a:rPr dirty="0" sz="1150" spc="5">
                <a:latin typeface="Calibri"/>
                <a:cs typeface="Calibri"/>
              </a:rPr>
              <a:t>por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meio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de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um canal</a:t>
            </a:r>
            <a:r>
              <a:rPr dirty="0" sz="1150" spc="40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direto </a:t>
            </a:r>
            <a:r>
              <a:rPr dirty="0" sz="1150" spc="10">
                <a:latin typeface="Calibri"/>
                <a:cs typeface="Calibri"/>
              </a:rPr>
              <a:t>de </a:t>
            </a:r>
            <a:r>
              <a:rPr dirty="0" sz="1150" spc="20">
                <a:latin typeface="Calibri"/>
                <a:cs typeface="Calibri"/>
              </a:rPr>
              <a:t>comunicação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5">
                <a:latin typeface="Calibri"/>
                <a:cs typeface="Calibri"/>
              </a:rPr>
              <a:t>com</a:t>
            </a:r>
            <a:r>
              <a:rPr dirty="0" sz="1150" spc="10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o</a:t>
            </a:r>
            <a:r>
              <a:rPr dirty="0" sz="1150" spc="15">
                <a:latin typeface="Calibri"/>
                <a:cs typeface="Calibri"/>
              </a:rPr>
              <a:t> </a:t>
            </a:r>
            <a:r>
              <a:rPr dirty="0" sz="1150" spc="20">
                <a:latin typeface="Calibri"/>
                <a:cs typeface="Calibri"/>
              </a:rPr>
              <a:t>núcleo</a:t>
            </a:r>
            <a:r>
              <a:rPr dirty="0" sz="1150" spc="-25">
                <a:latin typeface="Calibri"/>
                <a:cs typeface="Calibri"/>
              </a:rPr>
              <a:t> </a:t>
            </a:r>
            <a:r>
              <a:rPr dirty="0" sz="1150" spc="15">
                <a:latin typeface="Calibri"/>
                <a:cs typeface="Calibri"/>
              </a:rPr>
              <a:t>gestor.</a:t>
            </a:r>
            <a:endParaRPr sz="11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2023-08-25T10:40:40Z</dcterms:created>
  <dcterms:modified xsi:type="dcterms:W3CDTF">2023-08-25T10:40:40Z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2023-08-25T00:00:00Z</vt:filetime>
  </property>
</Properties>
</file>