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png" ContentType="image/pn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772400" cy="10699750"/>
  <p:notesSz cx="7772400" cy="10699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06548" y="868425"/>
            <a:ext cx="3722370" cy="678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PREFEITURA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DO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MUNICÍPIO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GUARIBA</a:t>
            </a:r>
            <a:r>
              <a:rPr dirty="0" sz="110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ESTADO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SÃO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PAULO</a:t>
            </a:r>
            <a:endParaRPr sz="1100">
              <a:latin typeface="Calibri"/>
              <a:cs typeface="Calibri"/>
            </a:endParaRPr>
          </a:p>
          <a:p>
            <a:pPr marL="954405" marR="820419" indent="-280670">
              <a:lnSpc>
                <a:spcPct val="98100"/>
              </a:lnSpc>
              <a:spcBef>
                <a:spcPts val="50"/>
              </a:spcBef>
            </a:pPr>
            <a:r>
              <a:rPr dirty="0" sz="1100" b="1">
                <a:latin typeface="Calibri"/>
                <a:cs typeface="Calibri"/>
              </a:rPr>
              <a:t>AV. </a:t>
            </a:r>
            <a:r>
              <a:rPr dirty="0" sz="1100" spc="-5" b="1">
                <a:latin typeface="Calibri"/>
                <a:cs typeface="Calibri"/>
              </a:rPr>
              <a:t>EVARISTO </a:t>
            </a:r>
            <a:r>
              <a:rPr dirty="0" sz="1100" b="1">
                <a:latin typeface="Calibri"/>
                <a:cs typeface="Calibri"/>
              </a:rPr>
              <a:t>VAZ, </a:t>
            </a:r>
            <a:r>
              <a:rPr dirty="0" sz="1100" spc="-5" b="1">
                <a:latin typeface="Calibri"/>
                <a:cs typeface="Calibri"/>
              </a:rPr>
              <a:t>N°1.190 </a:t>
            </a:r>
            <a:r>
              <a:rPr dirty="0" sz="1100" b="1">
                <a:latin typeface="Calibri"/>
                <a:cs typeface="Calibri"/>
              </a:rPr>
              <a:t>– </a:t>
            </a:r>
            <a:r>
              <a:rPr dirty="0" sz="1100" spc="-5" b="1">
                <a:latin typeface="Calibri"/>
                <a:cs typeface="Calibri"/>
              </a:rPr>
              <a:t>CENTRO </a:t>
            </a:r>
            <a:r>
              <a:rPr dirty="0" sz="1100" spc="-235" b="1">
                <a:latin typeface="Calibri"/>
                <a:cs typeface="Calibri"/>
              </a:rPr>
              <a:t> </a:t>
            </a:r>
            <a:r>
              <a:rPr dirty="0" sz="1000" spc="-5" b="1">
                <a:latin typeface="Times New Roman"/>
                <a:cs typeface="Times New Roman"/>
              </a:rPr>
              <a:t>FONE/FAX:</a:t>
            </a:r>
            <a:r>
              <a:rPr dirty="0" sz="1000" spc="24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(16) 3251-9422 </a:t>
            </a:r>
            <a:r>
              <a:rPr dirty="0" sz="1000" spc="5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CNPJ:</a:t>
            </a:r>
            <a:r>
              <a:rPr dirty="0" sz="1100" spc="-10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48.664.304/0001-80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53436" y="3322319"/>
            <a:ext cx="2854325" cy="8801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580" marR="5080" indent="-182880">
              <a:lnSpc>
                <a:spcPct val="116799"/>
              </a:lnSpc>
              <a:spcBef>
                <a:spcPts val="100"/>
              </a:spcBef>
            </a:pPr>
            <a:r>
              <a:rPr dirty="0" sz="2400" b="1">
                <a:latin typeface="Calibri"/>
                <a:cs typeface="Calibri"/>
              </a:rPr>
              <a:t>RELATÓRIO</a:t>
            </a:r>
            <a:r>
              <a:rPr dirty="0" sz="2400" spc="-4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ANUAL</a:t>
            </a:r>
            <a:r>
              <a:rPr dirty="0" sz="2400" spc="-6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DE </a:t>
            </a:r>
            <a:r>
              <a:rPr dirty="0" sz="2400" spc="-52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ATIVIDADES</a:t>
            </a:r>
            <a:r>
              <a:rPr dirty="0" sz="2400" spc="-15" b="1">
                <a:latin typeface="Calibri"/>
                <a:cs typeface="Calibri"/>
              </a:rPr>
              <a:t> DO</a:t>
            </a:r>
            <a:r>
              <a:rPr dirty="0" sz="2400" spc="-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SIC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81247" y="5915609"/>
            <a:ext cx="802640" cy="5988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98120" marR="5080" indent="-186055">
              <a:lnSpc>
                <a:spcPct val="117500"/>
              </a:lnSpc>
              <a:spcBef>
                <a:spcPts val="95"/>
              </a:spcBef>
            </a:pPr>
            <a:r>
              <a:rPr dirty="0" sz="1600" spc="5">
                <a:latin typeface="Calibri"/>
                <a:cs typeface="Calibri"/>
              </a:rPr>
              <a:t>E</a:t>
            </a:r>
            <a:r>
              <a:rPr dirty="0" sz="1600" spc="-25">
                <a:latin typeface="Calibri"/>
                <a:cs typeface="Calibri"/>
              </a:rPr>
              <a:t>x</a:t>
            </a:r>
            <a:r>
              <a:rPr dirty="0" sz="1600" spc="-10">
                <a:latin typeface="Calibri"/>
                <a:cs typeface="Calibri"/>
              </a:rPr>
              <a:t>ercí</a:t>
            </a:r>
            <a:r>
              <a:rPr dirty="0" sz="1600" spc="-35">
                <a:latin typeface="Calibri"/>
                <a:cs typeface="Calibri"/>
              </a:rPr>
              <a:t>c</a:t>
            </a:r>
            <a:r>
              <a:rPr dirty="0" sz="1600" spc="-10">
                <a:latin typeface="Calibri"/>
                <a:cs typeface="Calibri"/>
              </a:rPr>
              <a:t>io</a:t>
            </a:r>
            <a:r>
              <a:rPr dirty="0" sz="1600">
                <a:latin typeface="Calibri"/>
                <a:cs typeface="Calibri"/>
              </a:rPr>
              <a:t>:  </a:t>
            </a:r>
            <a:r>
              <a:rPr dirty="0" sz="1600" spc="-15">
                <a:latin typeface="Calibri"/>
                <a:cs typeface="Calibri"/>
              </a:rPr>
              <a:t>2019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12770" y="9059164"/>
            <a:ext cx="1330325" cy="5924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328930">
              <a:lnSpc>
                <a:spcPct val="116199"/>
              </a:lnSpc>
              <a:spcBef>
                <a:spcPts val="95"/>
              </a:spcBef>
            </a:pPr>
            <a:r>
              <a:rPr dirty="0" sz="1600" spc="-10">
                <a:latin typeface="Calibri"/>
                <a:cs typeface="Calibri"/>
              </a:rPr>
              <a:t>Guariba </a:t>
            </a:r>
            <a:r>
              <a:rPr dirty="0" sz="1600" spc="-5">
                <a:latin typeface="Calibri"/>
                <a:cs typeface="Calibri"/>
              </a:rPr>
              <a:t> Janeiro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de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2020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11580" y="889634"/>
            <a:ext cx="702309" cy="7080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59658" y="862329"/>
            <a:ext cx="855344" cy="270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 spc="-20" b="1">
                <a:latin typeface="Calibri"/>
                <a:cs typeface="Calibri"/>
              </a:rPr>
              <a:t>SU</a:t>
            </a:r>
            <a:r>
              <a:rPr dirty="0" sz="1600" spc="-10" b="1">
                <a:latin typeface="Calibri"/>
                <a:cs typeface="Calibri"/>
              </a:rPr>
              <a:t>MÁ</a:t>
            </a:r>
            <a:r>
              <a:rPr dirty="0" sz="1600" spc="-20" b="1">
                <a:latin typeface="Calibri"/>
                <a:cs typeface="Calibri"/>
              </a:rPr>
              <a:t>R</a:t>
            </a:r>
            <a:r>
              <a:rPr dirty="0" sz="1600" b="1">
                <a:latin typeface="Calibri"/>
                <a:cs typeface="Calibri"/>
              </a:rPr>
              <a:t>IO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6596" y="1585087"/>
            <a:ext cx="3321685" cy="1138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517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I </a:t>
            </a:r>
            <a:r>
              <a:rPr dirty="0" sz="1200" spc="-5">
                <a:latin typeface="Calibri"/>
                <a:cs typeface="Calibri"/>
              </a:rPr>
              <a:t>–DETALHAMENTO </a:t>
            </a:r>
            <a:r>
              <a:rPr dirty="0" sz="1200">
                <a:latin typeface="Calibri"/>
                <a:cs typeface="Calibri"/>
              </a:rPr>
              <a:t>DAS </a:t>
            </a:r>
            <a:r>
              <a:rPr dirty="0" sz="1200" spc="-5">
                <a:latin typeface="Calibri"/>
                <a:cs typeface="Calibri"/>
              </a:rPr>
              <a:t>MANIFESTAÇÕES </a:t>
            </a:r>
            <a:r>
              <a:rPr dirty="0" sz="1200" spc="-10">
                <a:latin typeface="Calibri"/>
                <a:cs typeface="Calibri"/>
              </a:rPr>
              <a:t>RECEBIDAS </a:t>
            </a:r>
            <a:r>
              <a:rPr dirty="0" sz="1200" spc="-2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II</a:t>
            </a:r>
            <a:r>
              <a:rPr dirty="0" sz="1200" spc="-2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–MOTIVO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DAS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MANIFESTAÇÕES</a:t>
            </a:r>
            <a:endParaRPr sz="1200">
              <a:latin typeface="Calibri"/>
              <a:cs typeface="Calibri"/>
            </a:endParaRPr>
          </a:p>
          <a:p>
            <a:pPr marL="12700" marR="1200150">
              <a:lnSpc>
                <a:spcPct val="151800"/>
              </a:lnSpc>
              <a:spcBef>
                <a:spcPts val="20"/>
              </a:spcBef>
            </a:pPr>
            <a:r>
              <a:rPr dirty="0" sz="1200">
                <a:latin typeface="Calibri"/>
                <a:cs typeface="Calibri"/>
              </a:rPr>
              <a:t>III</a:t>
            </a:r>
            <a:r>
              <a:rPr dirty="0" sz="1200" spc="-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–ASSUNTOS</a:t>
            </a:r>
            <a:r>
              <a:rPr dirty="0" sz="1200" spc="-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MAIS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FREQUENTES </a:t>
            </a:r>
            <a:r>
              <a:rPr dirty="0" sz="1200" spc="-254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IV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–CONCLUSÃO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596" y="868426"/>
            <a:ext cx="5433060" cy="10102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I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–DETALHAMENTO</a:t>
            </a:r>
            <a:r>
              <a:rPr dirty="0" sz="1200" b="1">
                <a:latin typeface="Calibri"/>
                <a:cs typeface="Calibri"/>
              </a:rPr>
              <a:t> DAS </a:t>
            </a:r>
            <a:r>
              <a:rPr dirty="0" sz="1200" spc="-5" b="1">
                <a:latin typeface="Calibri"/>
                <a:cs typeface="Calibri"/>
              </a:rPr>
              <a:t>MANIFESTAÇÕES</a:t>
            </a:r>
            <a:r>
              <a:rPr dirty="0" sz="1200" spc="5" b="1">
                <a:latin typeface="Calibri"/>
                <a:cs typeface="Calibri"/>
              </a:rPr>
              <a:t> </a:t>
            </a:r>
            <a:r>
              <a:rPr dirty="0" sz="1200" spc="-15" b="1">
                <a:latin typeface="Calibri"/>
                <a:cs typeface="Calibri"/>
              </a:rPr>
              <a:t>RECEBIDAS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>
              <a:latin typeface="Calibri"/>
              <a:cs typeface="Calibri"/>
            </a:endParaRPr>
          </a:p>
          <a:p>
            <a:pPr algn="just" marL="12700" marR="5080">
              <a:lnSpc>
                <a:spcPct val="117600"/>
              </a:lnSpc>
            </a:pPr>
            <a:r>
              <a:rPr dirty="0" sz="1200" spc="-5">
                <a:latin typeface="Calibri"/>
                <a:cs typeface="Calibri"/>
              </a:rPr>
              <a:t>Durante </a:t>
            </a:r>
            <a:r>
              <a:rPr dirty="0" sz="1200">
                <a:latin typeface="Calibri"/>
                <a:cs typeface="Calibri"/>
              </a:rPr>
              <a:t>o </a:t>
            </a:r>
            <a:r>
              <a:rPr dirty="0" sz="1200" spc="-5">
                <a:latin typeface="Calibri"/>
                <a:cs typeface="Calibri"/>
              </a:rPr>
              <a:t>período de janeiro </a:t>
            </a:r>
            <a:r>
              <a:rPr dirty="0" sz="1200">
                <a:latin typeface="Calibri"/>
                <a:cs typeface="Calibri"/>
              </a:rPr>
              <a:t>a </a:t>
            </a:r>
            <a:r>
              <a:rPr dirty="0" sz="1200" spc="-5">
                <a:latin typeface="Calibri"/>
                <a:cs typeface="Calibri"/>
              </a:rPr>
              <a:t>dezembro/2019, foram protocoladas </a:t>
            </a:r>
            <a:r>
              <a:rPr dirty="0" sz="1200" spc="5">
                <a:latin typeface="Calibri"/>
                <a:cs typeface="Calibri"/>
              </a:rPr>
              <a:t>03 </a:t>
            </a:r>
            <a:r>
              <a:rPr dirty="0" sz="1200" spc="-5">
                <a:latin typeface="Calibri"/>
                <a:cs typeface="Calibri"/>
              </a:rPr>
              <a:t>manifestações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no</a:t>
            </a:r>
            <a:r>
              <a:rPr dirty="0" sz="1200">
                <a:latin typeface="Calibri"/>
                <a:cs typeface="Calibri"/>
              </a:rPr>
              <a:t> SIC,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todas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destinadas</a:t>
            </a:r>
            <a:r>
              <a:rPr dirty="0" sz="1200">
                <a:latin typeface="Calibri"/>
                <a:cs typeface="Calibri"/>
              </a:rPr>
              <a:t> à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Secretaria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Administração,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cujas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respostas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foram </a:t>
            </a:r>
            <a:r>
              <a:rPr dirty="0" sz="1200" spc="-5">
                <a:latin typeface="Calibri"/>
                <a:cs typeface="Calibri"/>
              </a:rPr>
              <a:t> providenciadas dentro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prazo.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397188" y="2251011"/>
            <a:ext cx="2466975" cy="2335530"/>
            <a:chOff x="2397188" y="2251011"/>
            <a:chExt cx="2466975" cy="2335530"/>
          </a:xfrm>
        </p:grpSpPr>
        <p:sp>
          <p:nvSpPr>
            <p:cNvPr id="4" name="object 4"/>
            <p:cNvSpPr/>
            <p:nvPr/>
          </p:nvSpPr>
          <p:spPr>
            <a:xfrm>
              <a:off x="3044952" y="2255773"/>
              <a:ext cx="1210310" cy="2285365"/>
            </a:xfrm>
            <a:custGeom>
              <a:avLst/>
              <a:gdLst/>
              <a:ahLst/>
              <a:cxnLst/>
              <a:rect l="l" t="t" r="r" b="b"/>
              <a:pathLst>
                <a:path w="1210310" h="2285365">
                  <a:moveTo>
                    <a:pt x="0" y="0"/>
                  </a:moveTo>
                  <a:lnTo>
                    <a:pt x="0" y="2285364"/>
                  </a:lnTo>
                </a:path>
                <a:path w="1210310" h="2285365">
                  <a:moveTo>
                    <a:pt x="606551" y="0"/>
                  </a:moveTo>
                  <a:lnTo>
                    <a:pt x="606551" y="2285364"/>
                  </a:lnTo>
                </a:path>
                <a:path w="1210310" h="2285365">
                  <a:moveTo>
                    <a:pt x="1210056" y="0"/>
                  </a:moveTo>
                  <a:lnTo>
                    <a:pt x="1210056" y="2285364"/>
                  </a:lnTo>
                </a:path>
              </a:pathLst>
            </a:custGeom>
            <a:ln w="9525">
              <a:solidFill>
                <a:srgbClr val="858585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41448" y="4197095"/>
              <a:ext cx="1856994" cy="27203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41448" y="4212335"/>
              <a:ext cx="1818131" cy="196596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401951" y="2255773"/>
              <a:ext cx="2457450" cy="2326005"/>
            </a:xfrm>
            <a:custGeom>
              <a:avLst/>
              <a:gdLst/>
              <a:ahLst/>
              <a:cxnLst/>
              <a:rect l="l" t="t" r="r" b="b"/>
              <a:pathLst>
                <a:path w="2457450" h="2326004">
                  <a:moveTo>
                    <a:pt x="2457069" y="0"/>
                  </a:moveTo>
                  <a:lnTo>
                    <a:pt x="2457069" y="2285364"/>
                  </a:lnTo>
                </a:path>
                <a:path w="2457450" h="2326004">
                  <a:moveTo>
                    <a:pt x="40386" y="2285364"/>
                  </a:moveTo>
                  <a:lnTo>
                    <a:pt x="2457069" y="2285364"/>
                  </a:lnTo>
                </a:path>
                <a:path w="2457450" h="2326004">
                  <a:moveTo>
                    <a:pt x="40386" y="2285364"/>
                  </a:moveTo>
                  <a:lnTo>
                    <a:pt x="40386" y="2325623"/>
                  </a:lnTo>
                </a:path>
                <a:path w="2457450" h="2326004">
                  <a:moveTo>
                    <a:pt x="643001" y="2285364"/>
                  </a:moveTo>
                  <a:lnTo>
                    <a:pt x="643001" y="2325623"/>
                  </a:lnTo>
                </a:path>
                <a:path w="2457450" h="2326004">
                  <a:moveTo>
                    <a:pt x="1249552" y="2285364"/>
                  </a:moveTo>
                  <a:lnTo>
                    <a:pt x="1249552" y="2325623"/>
                  </a:lnTo>
                </a:path>
                <a:path w="2457450" h="2326004">
                  <a:moveTo>
                    <a:pt x="1853057" y="2285364"/>
                  </a:moveTo>
                  <a:lnTo>
                    <a:pt x="1853057" y="2325623"/>
                  </a:lnTo>
                </a:path>
                <a:path w="2457450" h="2326004">
                  <a:moveTo>
                    <a:pt x="2457069" y="2285364"/>
                  </a:moveTo>
                  <a:lnTo>
                    <a:pt x="2457069" y="2325623"/>
                  </a:lnTo>
                </a:path>
                <a:path w="2457450" h="2326004">
                  <a:moveTo>
                    <a:pt x="40386" y="2285364"/>
                  </a:moveTo>
                  <a:lnTo>
                    <a:pt x="40386" y="0"/>
                  </a:lnTo>
                </a:path>
                <a:path w="2457450" h="2326004">
                  <a:moveTo>
                    <a:pt x="0" y="2285364"/>
                  </a:moveTo>
                  <a:lnTo>
                    <a:pt x="40386" y="2285364"/>
                  </a:lnTo>
                </a:path>
                <a:path w="2457450" h="2326004">
                  <a:moveTo>
                    <a:pt x="0" y="1828545"/>
                  </a:moveTo>
                  <a:lnTo>
                    <a:pt x="40386" y="1828545"/>
                  </a:lnTo>
                </a:path>
                <a:path w="2457450" h="2326004">
                  <a:moveTo>
                    <a:pt x="0" y="1371345"/>
                  </a:moveTo>
                  <a:lnTo>
                    <a:pt x="40386" y="1371345"/>
                  </a:lnTo>
                </a:path>
                <a:path w="2457450" h="2326004">
                  <a:moveTo>
                    <a:pt x="0" y="914145"/>
                  </a:moveTo>
                  <a:lnTo>
                    <a:pt x="40386" y="914145"/>
                  </a:lnTo>
                </a:path>
                <a:path w="2457450" h="2326004">
                  <a:moveTo>
                    <a:pt x="0" y="456945"/>
                  </a:moveTo>
                  <a:lnTo>
                    <a:pt x="40386" y="456945"/>
                  </a:lnTo>
                </a:path>
                <a:path w="2457450" h="2326004">
                  <a:moveTo>
                    <a:pt x="0" y="0"/>
                  </a:moveTo>
                  <a:lnTo>
                    <a:pt x="40386" y="0"/>
                  </a:lnTo>
                </a:path>
              </a:pathLst>
            </a:custGeom>
            <a:ln w="9525">
              <a:solidFill>
                <a:srgbClr val="85858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/>
          <p:nvPr/>
        </p:nvSpPr>
        <p:spPr>
          <a:xfrm>
            <a:off x="2398267" y="4604384"/>
            <a:ext cx="90805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02660" y="4604384"/>
            <a:ext cx="90805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>
                <a:latin typeface="Calibri"/>
                <a:cs typeface="Calibri"/>
              </a:rPr>
              <a:t>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07053" y="4604384"/>
            <a:ext cx="90805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>
                <a:latin typeface="Calibri"/>
                <a:cs typeface="Calibri"/>
              </a:rPr>
              <a:t>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11573" y="4604384"/>
            <a:ext cx="90805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>
                <a:latin typeface="Calibri"/>
                <a:cs typeface="Calibri"/>
              </a:rPr>
              <a:t>3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15966" y="4604384"/>
            <a:ext cx="90805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>
                <a:latin typeface="Calibri"/>
                <a:cs typeface="Calibri"/>
              </a:rPr>
              <a:t>4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66799" y="4210558"/>
            <a:ext cx="772795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 spc="-5">
                <a:latin typeface="Calibri"/>
                <a:cs typeface="Calibri"/>
              </a:rPr>
              <a:t>Administração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14" name="object 1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91768" y="2991791"/>
            <a:ext cx="74506" cy="71269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5183504" y="2925825"/>
            <a:ext cx="772795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 spc="-5">
                <a:latin typeface="Calibri"/>
                <a:cs typeface="Calibri"/>
              </a:rPr>
              <a:t>Administração</a:t>
            </a:r>
            <a:endParaRPr sz="1000">
              <a:latin typeface="Calibri"/>
              <a:cs typeface="Calibri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491551" y="2111311"/>
            <a:ext cx="4581525" cy="2752725"/>
            <a:chOff x="1491551" y="2111311"/>
            <a:chExt cx="4581525" cy="2752725"/>
          </a:xfrm>
        </p:grpSpPr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091768" y="3220296"/>
              <a:ext cx="74506" cy="74506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091768" y="3448896"/>
              <a:ext cx="74506" cy="74506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091768" y="3680544"/>
              <a:ext cx="74506" cy="74506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091768" y="3909144"/>
              <a:ext cx="74506" cy="74506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1496313" y="2116073"/>
              <a:ext cx="4572000" cy="2743200"/>
            </a:xfrm>
            <a:custGeom>
              <a:avLst/>
              <a:gdLst/>
              <a:ahLst/>
              <a:cxnLst/>
              <a:rect l="l" t="t" r="r" b="b"/>
              <a:pathLst>
                <a:path w="4572000" h="2743200">
                  <a:moveTo>
                    <a:pt x="0" y="2743199"/>
                  </a:moveTo>
                  <a:lnTo>
                    <a:pt x="4572000" y="2743199"/>
                  </a:lnTo>
                  <a:lnTo>
                    <a:pt x="4572000" y="0"/>
                  </a:lnTo>
                  <a:lnTo>
                    <a:pt x="0" y="0"/>
                  </a:lnTo>
                  <a:lnTo>
                    <a:pt x="0" y="2743199"/>
                  </a:lnTo>
                  <a:close/>
                </a:path>
              </a:pathLst>
            </a:custGeom>
            <a:ln w="9525">
              <a:solidFill>
                <a:srgbClr val="85858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0188" y="703833"/>
            <a:ext cx="1802130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 spc="-5" b="1">
                <a:latin typeface="Calibri"/>
                <a:cs typeface="Calibri"/>
              </a:rPr>
              <a:t>II</a:t>
            </a:r>
            <a:r>
              <a:rPr dirty="0" sz="1000" b="1">
                <a:latin typeface="Calibri"/>
                <a:cs typeface="Calibri"/>
              </a:rPr>
              <a:t> –MOTIVO</a:t>
            </a:r>
            <a:r>
              <a:rPr dirty="0" sz="1000" spc="-15" b="1">
                <a:latin typeface="Calibri"/>
                <a:cs typeface="Calibri"/>
              </a:rPr>
              <a:t> </a:t>
            </a:r>
            <a:r>
              <a:rPr dirty="0" sz="1000" spc="-10" b="1">
                <a:latin typeface="Calibri"/>
                <a:cs typeface="Calibri"/>
              </a:rPr>
              <a:t>DAS</a:t>
            </a:r>
            <a:r>
              <a:rPr dirty="0" sz="1000" spc="-15" b="1">
                <a:latin typeface="Calibri"/>
                <a:cs typeface="Calibri"/>
              </a:rPr>
              <a:t> MANIFESTAÇÕES</a:t>
            </a:r>
            <a:endParaRPr sz="10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35456" y="999998"/>
          <a:ext cx="5730875" cy="911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835"/>
                <a:gridCol w="485140"/>
                <a:gridCol w="407035"/>
                <a:gridCol w="352425"/>
                <a:gridCol w="624839"/>
                <a:gridCol w="622300"/>
                <a:gridCol w="582929"/>
                <a:gridCol w="483235"/>
                <a:gridCol w="260985"/>
                <a:gridCol w="299085"/>
              </a:tblGrid>
              <a:tr h="115823">
                <a:tc>
                  <a:txBody>
                    <a:bodyPr/>
                    <a:lstStyle/>
                    <a:p>
                      <a:pPr algn="ctr" marL="1905">
                        <a:lnSpc>
                          <a:spcPts val="775"/>
                        </a:lnSpc>
                      </a:pPr>
                      <a:r>
                        <a:rPr dirty="0" sz="700" spc="-15" b="1">
                          <a:latin typeface="Calibri"/>
                          <a:cs typeface="Calibri"/>
                        </a:rPr>
                        <a:t>ASSUNTOS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ts val="775"/>
                        </a:lnSpc>
                      </a:pPr>
                      <a:r>
                        <a:rPr dirty="0" sz="700" spc="-10" b="1">
                          <a:latin typeface="Calibri"/>
                          <a:cs typeface="Calibri"/>
                        </a:rPr>
                        <a:t>DENÚNCIA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ts val="775"/>
                        </a:lnSpc>
                      </a:pPr>
                      <a:r>
                        <a:rPr dirty="0" sz="700" spc="-15" b="1">
                          <a:latin typeface="Calibri"/>
                          <a:cs typeface="Calibri"/>
                        </a:rPr>
                        <a:t>DOAÇÃO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240">
                        <a:lnSpc>
                          <a:spcPts val="775"/>
                        </a:lnSpc>
                      </a:pPr>
                      <a:r>
                        <a:rPr dirty="0" sz="700" spc="-10" b="1">
                          <a:latin typeface="Calibri"/>
                          <a:cs typeface="Calibri"/>
                        </a:rPr>
                        <a:t>ELOGIO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ts val="775"/>
                        </a:lnSpc>
                      </a:pPr>
                      <a:r>
                        <a:rPr dirty="0" sz="700" spc="-15" b="1">
                          <a:latin typeface="Calibri"/>
                          <a:cs typeface="Calibri"/>
                        </a:rPr>
                        <a:t>INFORMAÇÃO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ts val="775"/>
                        </a:lnSpc>
                      </a:pPr>
                      <a:r>
                        <a:rPr dirty="0" sz="700" spc="-15" b="1">
                          <a:latin typeface="Calibri"/>
                          <a:cs typeface="Calibri"/>
                        </a:rPr>
                        <a:t>RECLAMAÇÃO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ts val="775"/>
                        </a:lnSpc>
                      </a:pPr>
                      <a:r>
                        <a:rPr dirty="0" sz="700" spc="-15" b="1">
                          <a:latin typeface="Calibri"/>
                          <a:cs typeface="Calibri"/>
                        </a:rPr>
                        <a:t>SOLICITAÇÃO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775"/>
                        </a:lnSpc>
                      </a:pPr>
                      <a:r>
                        <a:rPr dirty="0" sz="700" spc="-10" b="1">
                          <a:latin typeface="Calibri"/>
                          <a:cs typeface="Calibri"/>
                        </a:rPr>
                        <a:t>SUGESTÃO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5240">
                        <a:lnSpc>
                          <a:spcPts val="775"/>
                        </a:lnSpc>
                      </a:pPr>
                      <a:r>
                        <a:rPr dirty="0" sz="700" spc="-25" b="1">
                          <a:latin typeface="Calibri"/>
                          <a:cs typeface="Calibri"/>
                        </a:rPr>
                        <a:t>SIC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ts val="775"/>
                        </a:lnSpc>
                      </a:pPr>
                      <a:r>
                        <a:rPr dirty="0" sz="700" spc="-5" b="1">
                          <a:latin typeface="Calibri"/>
                          <a:cs typeface="Calibri"/>
                        </a:rPr>
                        <a:t>TOTAL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</a:tr>
              <a:tr h="201167">
                <a:tc>
                  <a:txBody>
                    <a:bodyPr/>
                    <a:lstStyle/>
                    <a:p>
                      <a:pPr marL="22860" marR="294640">
                        <a:lnSpc>
                          <a:spcPts val="770"/>
                        </a:lnSpc>
                      </a:pPr>
                      <a:r>
                        <a:rPr dirty="0" sz="700" spc="-5">
                          <a:latin typeface="Calibri"/>
                          <a:cs typeface="Calibri"/>
                        </a:rPr>
                        <a:t>Contratação </a:t>
                      </a:r>
                      <a:r>
                        <a:rPr dirty="0" sz="700" spc="-1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7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 spc="-10">
                          <a:latin typeface="Calibri"/>
                          <a:cs typeface="Calibri"/>
                        </a:rPr>
                        <a:t>jovens</a:t>
                      </a:r>
                      <a:r>
                        <a:rPr dirty="0" sz="700" spc="-5">
                          <a:latin typeface="Calibri"/>
                          <a:cs typeface="Calibri"/>
                        </a:rPr>
                        <a:t> aprendizes</a:t>
                      </a:r>
                      <a:r>
                        <a:rPr dirty="0" sz="7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 spc="-5">
                          <a:latin typeface="Calibri"/>
                          <a:cs typeface="Calibri"/>
                        </a:rPr>
                        <a:t>/ </a:t>
                      </a:r>
                      <a:r>
                        <a:rPr dirty="0" sz="700" spc="-1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 spc="-5">
                          <a:latin typeface="Calibri"/>
                          <a:cs typeface="Calibri"/>
                        </a:rPr>
                        <a:t>estagiários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775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775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</a:tr>
              <a:tr h="115824">
                <a:tc>
                  <a:txBody>
                    <a:bodyPr/>
                    <a:lstStyle/>
                    <a:p>
                      <a:pPr marL="22860">
                        <a:lnSpc>
                          <a:spcPts val="775"/>
                        </a:lnSpc>
                      </a:pPr>
                      <a:r>
                        <a:rPr dirty="0" sz="700" spc="-15">
                          <a:latin typeface="Calibri"/>
                          <a:cs typeface="Calibri"/>
                        </a:rPr>
                        <a:t>Fiscalização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775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775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</a:tr>
              <a:tr h="118872">
                <a:tc>
                  <a:txBody>
                    <a:bodyPr/>
                    <a:lstStyle/>
                    <a:p>
                      <a:pPr marL="22860">
                        <a:lnSpc>
                          <a:spcPts val="775"/>
                        </a:lnSpc>
                      </a:pPr>
                      <a:r>
                        <a:rPr dirty="0" sz="700" spc="-10">
                          <a:latin typeface="Calibri"/>
                          <a:cs typeface="Calibri"/>
                        </a:rPr>
                        <a:t>Fo</a:t>
                      </a:r>
                      <a:r>
                        <a:rPr dirty="0" sz="700" spc="-5">
                          <a:latin typeface="Calibri"/>
                          <a:cs typeface="Calibri"/>
                        </a:rPr>
                        <a:t>rm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700" spc="-10">
                          <a:latin typeface="Calibri"/>
                          <a:cs typeface="Calibri"/>
                        </a:rPr>
                        <a:t>ç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ão</a:t>
                      </a:r>
                      <a:r>
                        <a:rPr dirty="0" sz="7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700" spc="-1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700" spc="-1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700" spc="-15">
                          <a:latin typeface="Calibri"/>
                          <a:cs typeface="Calibri"/>
                        </a:rPr>
                        <a:t>ê</a:t>
                      </a:r>
                      <a:r>
                        <a:rPr dirty="0" sz="700" spc="-3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700" spc="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700" spc="-35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7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 spc="-1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7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 spc="-1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700" spc="-1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700" spc="-3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700" spc="-5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70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700" spc="-10">
                          <a:latin typeface="Calibri"/>
                          <a:cs typeface="Calibri"/>
                        </a:rPr>
                        <a:t>do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r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775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775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</a:tr>
              <a:tr h="116204">
                <a:tc>
                  <a:txBody>
                    <a:bodyPr/>
                    <a:lstStyle/>
                    <a:p>
                      <a:pPr algn="ctr" marL="19050">
                        <a:lnSpc>
                          <a:spcPts val="780"/>
                        </a:lnSpc>
                      </a:pPr>
                      <a:r>
                        <a:rPr dirty="0" sz="700" spc="-5" b="1">
                          <a:latin typeface="Calibri"/>
                          <a:cs typeface="Calibri"/>
                        </a:rPr>
                        <a:t>TOTAL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ts val="780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ts val="780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5240">
                        <a:lnSpc>
                          <a:spcPts val="780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780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780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780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ts val="780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780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3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</a:tr>
              <a:tr h="115824">
                <a:tc gridSpan="9">
                  <a:txBody>
                    <a:bodyPr/>
                    <a:lstStyle/>
                    <a:p>
                      <a:pPr algn="ctr" marL="13335">
                        <a:lnSpc>
                          <a:spcPts val="775"/>
                        </a:lnSpc>
                      </a:pPr>
                      <a:r>
                        <a:rPr dirty="0" sz="700" spc="-5" b="1">
                          <a:latin typeface="Calibri"/>
                          <a:cs typeface="Calibri"/>
                        </a:rPr>
                        <a:t>TOTALDEMANIFESTAÇÕESREGISTRADAS-OUVIDORIA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775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</a:tr>
              <a:tr h="118872">
                <a:tc gridSpan="9">
                  <a:txBody>
                    <a:bodyPr/>
                    <a:lstStyle/>
                    <a:p>
                      <a:pPr algn="ctr" marL="13335">
                        <a:lnSpc>
                          <a:spcPts val="775"/>
                        </a:lnSpc>
                      </a:pPr>
                      <a:r>
                        <a:rPr dirty="0" sz="700" spc="-5" b="1">
                          <a:latin typeface="Calibri"/>
                          <a:cs typeface="Calibri"/>
                        </a:rPr>
                        <a:t>TOTALDEMANIFESTAÇÕESREGISTRADAS-SIC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775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3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596" y="883666"/>
            <a:ext cx="217995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b="1">
                <a:latin typeface="Calibri"/>
                <a:cs typeface="Calibri"/>
              </a:rPr>
              <a:t>III</a:t>
            </a:r>
            <a:r>
              <a:rPr dirty="0" sz="1150" spc="-15" b="1">
                <a:latin typeface="Calibri"/>
                <a:cs typeface="Calibri"/>
              </a:rPr>
              <a:t> </a:t>
            </a:r>
            <a:r>
              <a:rPr dirty="0" sz="1150" spc="30" b="1">
                <a:latin typeface="Calibri"/>
                <a:cs typeface="Calibri"/>
              </a:rPr>
              <a:t>–ASSUNTOS</a:t>
            </a:r>
            <a:r>
              <a:rPr dirty="0" sz="1150" b="1">
                <a:latin typeface="Calibri"/>
                <a:cs typeface="Calibri"/>
              </a:rPr>
              <a:t> </a:t>
            </a:r>
            <a:r>
              <a:rPr dirty="0" sz="1150" spc="20" b="1">
                <a:latin typeface="Calibri"/>
                <a:cs typeface="Calibri"/>
              </a:rPr>
              <a:t>MAIS</a:t>
            </a:r>
            <a:r>
              <a:rPr dirty="0" sz="1150" spc="-15" b="1">
                <a:latin typeface="Calibri"/>
                <a:cs typeface="Calibri"/>
              </a:rPr>
              <a:t> </a:t>
            </a:r>
            <a:r>
              <a:rPr dirty="0" sz="1150" spc="20" b="1">
                <a:latin typeface="Calibri"/>
                <a:cs typeface="Calibri"/>
              </a:rPr>
              <a:t>FREQUENTES</a:t>
            </a:r>
            <a:endParaRPr sz="115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06144" y="1655699"/>
          <a:ext cx="5504180" cy="777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11525"/>
                <a:gridCol w="2183129"/>
              </a:tblGrid>
              <a:tr h="192024"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</a:pPr>
                      <a:r>
                        <a:rPr dirty="0" sz="1150" spc="15" b="1">
                          <a:latin typeface="Calibri"/>
                          <a:cs typeface="Calibri"/>
                        </a:rPr>
                        <a:t>SITUAÇÃO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ts val="1360"/>
                        </a:lnSpc>
                      </a:pPr>
                      <a:r>
                        <a:rPr dirty="0" sz="1150" spc="20" b="1">
                          <a:latin typeface="Calibri"/>
                          <a:cs typeface="Calibri"/>
                        </a:rPr>
                        <a:t>QUANTIDADE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8119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dirty="0" sz="1150" spc="15">
                          <a:latin typeface="Calibri"/>
                          <a:cs typeface="Calibri"/>
                        </a:rPr>
                        <a:t>Contratação</a:t>
                      </a:r>
                      <a:r>
                        <a:rPr dirty="0" sz="115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50" spc="1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50" spc="10">
                          <a:latin typeface="Calibri"/>
                          <a:cs typeface="Calibri"/>
                        </a:rPr>
                        <a:t>jovens</a:t>
                      </a:r>
                      <a:r>
                        <a:rPr dirty="0" sz="115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50" spc="15">
                          <a:latin typeface="Calibri"/>
                          <a:cs typeface="Calibri"/>
                        </a:rPr>
                        <a:t>aprendizes</a:t>
                      </a:r>
                      <a:r>
                        <a:rPr dirty="0" sz="115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50" spc="15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15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50" spc="10">
                          <a:latin typeface="Calibri"/>
                          <a:cs typeface="Calibri"/>
                        </a:rPr>
                        <a:t>estagiários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</a:pPr>
                      <a:r>
                        <a:rPr dirty="0" sz="1150">
                          <a:latin typeface="Calibri"/>
                          <a:cs typeface="Calibri"/>
                        </a:rPr>
                        <a:t>1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976">
                <a:tc>
                  <a:txBody>
                    <a:bodyPr/>
                    <a:lstStyle/>
                    <a:p>
                      <a:pPr marL="73025">
                        <a:lnSpc>
                          <a:spcPts val="1335"/>
                        </a:lnSpc>
                      </a:pPr>
                      <a:r>
                        <a:rPr dirty="0" sz="1150" spc="-5">
                          <a:latin typeface="Calibri"/>
                          <a:cs typeface="Calibri"/>
                        </a:rPr>
                        <a:t>Fiscalização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ts val="1335"/>
                        </a:lnSpc>
                      </a:pPr>
                      <a:r>
                        <a:rPr dirty="0" sz="1150">
                          <a:latin typeface="Calibri"/>
                          <a:cs typeface="Calibri"/>
                        </a:rPr>
                        <a:t>1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3">
                <a:tc>
                  <a:txBody>
                    <a:bodyPr/>
                    <a:lstStyle/>
                    <a:p>
                      <a:pPr marL="73025">
                        <a:lnSpc>
                          <a:spcPts val="1360"/>
                        </a:lnSpc>
                      </a:pPr>
                      <a:r>
                        <a:rPr dirty="0" sz="1150" spc="-5">
                          <a:latin typeface="Calibri"/>
                          <a:cs typeface="Calibri"/>
                        </a:rPr>
                        <a:t>Formação</a:t>
                      </a:r>
                      <a:r>
                        <a:rPr dirty="0" sz="115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50" spc="-5">
                          <a:latin typeface="Calibri"/>
                          <a:cs typeface="Calibri"/>
                        </a:rPr>
                        <a:t>acadêmica de</a:t>
                      </a:r>
                      <a:r>
                        <a:rPr dirty="0" sz="11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50" spc="-5">
                          <a:latin typeface="Calibri"/>
                          <a:cs typeface="Calibri"/>
                        </a:rPr>
                        <a:t>servidor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0">
                        <a:lnSpc>
                          <a:spcPts val="1360"/>
                        </a:lnSpc>
                      </a:pPr>
                      <a:r>
                        <a:rPr dirty="0" sz="1150">
                          <a:latin typeface="Calibri"/>
                          <a:cs typeface="Calibri"/>
                        </a:rPr>
                        <a:t>1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066596" y="2593009"/>
            <a:ext cx="5425440" cy="769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6100"/>
              </a:lnSpc>
              <a:spcBef>
                <a:spcPts val="100"/>
              </a:spcBef>
            </a:pPr>
            <a:r>
              <a:rPr dirty="0" sz="1150" spc="20" b="1">
                <a:latin typeface="Calibri"/>
                <a:cs typeface="Calibri"/>
              </a:rPr>
              <a:t>Análise</a:t>
            </a:r>
            <a:r>
              <a:rPr dirty="0" sz="1150" spc="25" b="1">
                <a:latin typeface="Calibri"/>
                <a:cs typeface="Calibri"/>
              </a:rPr>
              <a:t> </a:t>
            </a:r>
            <a:r>
              <a:rPr dirty="0" sz="1150" spc="20" b="1">
                <a:latin typeface="Calibri"/>
                <a:cs typeface="Calibri"/>
              </a:rPr>
              <a:t>dos</a:t>
            </a:r>
            <a:r>
              <a:rPr dirty="0" sz="1150" spc="25" b="1">
                <a:latin typeface="Calibri"/>
                <a:cs typeface="Calibri"/>
              </a:rPr>
              <a:t> </a:t>
            </a:r>
            <a:r>
              <a:rPr dirty="0" sz="1150" spc="20" b="1">
                <a:latin typeface="Calibri"/>
                <a:cs typeface="Calibri"/>
              </a:rPr>
              <a:t>pontos</a:t>
            </a:r>
            <a:r>
              <a:rPr dirty="0" sz="1150" spc="25" b="1">
                <a:latin typeface="Calibri"/>
                <a:cs typeface="Calibri"/>
              </a:rPr>
              <a:t> </a:t>
            </a:r>
            <a:r>
              <a:rPr dirty="0" sz="1150" spc="20" b="1">
                <a:latin typeface="Calibri"/>
                <a:cs typeface="Calibri"/>
              </a:rPr>
              <a:t>recorrentes</a:t>
            </a:r>
            <a:r>
              <a:rPr dirty="0" sz="1150" spc="25" b="1">
                <a:latin typeface="Calibri"/>
                <a:cs typeface="Calibri"/>
              </a:rPr>
              <a:t> </a:t>
            </a:r>
            <a:r>
              <a:rPr dirty="0" sz="1150" spc="20" b="1">
                <a:latin typeface="Calibri"/>
                <a:cs typeface="Calibri"/>
              </a:rPr>
              <a:t>e</a:t>
            </a:r>
            <a:r>
              <a:rPr dirty="0" sz="1150" spc="25" b="1">
                <a:latin typeface="Calibri"/>
                <a:cs typeface="Calibri"/>
              </a:rPr>
              <a:t> </a:t>
            </a:r>
            <a:r>
              <a:rPr dirty="0" sz="1150" spc="20" b="1">
                <a:latin typeface="Calibri"/>
                <a:cs typeface="Calibri"/>
              </a:rPr>
              <a:t>providências</a:t>
            </a:r>
            <a:r>
              <a:rPr dirty="0" sz="1150" spc="25" b="1">
                <a:latin typeface="Calibri"/>
                <a:cs typeface="Calibri"/>
              </a:rPr>
              <a:t> </a:t>
            </a:r>
            <a:r>
              <a:rPr dirty="0" sz="1150" spc="20" b="1">
                <a:latin typeface="Calibri"/>
                <a:cs typeface="Calibri"/>
              </a:rPr>
              <a:t>adotadas:</a:t>
            </a:r>
            <a:r>
              <a:rPr dirty="0" sz="1150" spc="25" b="1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As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solicitações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de </a:t>
            </a:r>
            <a:r>
              <a:rPr dirty="0" sz="1150" spc="20">
                <a:latin typeface="Calibri"/>
                <a:cs typeface="Calibri"/>
              </a:rPr>
              <a:t> informações</a:t>
            </a:r>
            <a:r>
              <a:rPr dirty="0" sz="1150" spc="25">
                <a:latin typeface="Calibri"/>
                <a:cs typeface="Calibri"/>
              </a:rPr>
              <a:t> são</a:t>
            </a:r>
            <a:r>
              <a:rPr dirty="0" sz="1150" spc="30">
                <a:latin typeface="Calibri"/>
                <a:cs typeface="Calibri"/>
              </a:rPr>
              <a:t> </a:t>
            </a:r>
            <a:r>
              <a:rPr dirty="0" sz="1150" spc="25">
                <a:latin typeface="Calibri"/>
                <a:cs typeface="Calibri"/>
              </a:rPr>
              <a:t>encaminhadas</a:t>
            </a:r>
            <a:r>
              <a:rPr dirty="0" sz="1150" spc="30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às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Secretarias/Departamentos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competentes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que </a:t>
            </a:r>
            <a:r>
              <a:rPr dirty="0" sz="1150" spc="20">
                <a:latin typeface="Calibri"/>
                <a:cs typeface="Calibri"/>
              </a:rPr>
              <a:t> enviam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35">
                <a:latin typeface="Calibri"/>
                <a:cs typeface="Calibri"/>
              </a:rPr>
              <a:t>ao</a:t>
            </a:r>
            <a:r>
              <a:rPr dirty="0" sz="1150" spc="40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requerente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os</a:t>
            </a:r>
            <a:r>
              <a:rPr dirty="0" sz="1150" spc="20">
                <a:latin typeface="Calibri"/>
                <a:cs typeface="Calibri"/>
              </a:rPr>
              <a:t> dados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solicitados,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orientam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quanto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ao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local</a:t>
            </a:r>
            <a:r>
              <a:rPr dirty="0" sz="1150" spc="20">
                <a:latin typeface="Calibri"/>
                <a:cs typeface="Calibri"/>
              </a:rPr>
              <a:t> onde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a 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informação está</a:t>
            </a:r>
            <a:r>
              <a:rPr dirty="0" sz="1150" spc="1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disponibilizada</a:t>
            </a:r>
            <a:r>
              <a:rPr dirty="0" sz="1150" spc="30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ou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quanto </a:t>
            </a:r>
            <a:r>
              <a:rPr dirty="0" sz="1150" spc="25">
                <a:latin typeface="Calibri"/>
                <a:cs typeface="Calibri"/>
              </a:rPr>
              <a:t>aocanal</a:t>
            </a:r>
            <a:r>
              <a:rPr dirty="0" sz="1150" spc="-5">
                <a:latin typeface="Calibri"/>
                <a:cs typeface="Calibri"/>
              </a:rPr>
              <a:t> </a:t>
            </a:r>
            <a:r>
              <a:rPr dirty="0" sz="1150" spc="25">
                <a:latin typeface="Calibri"/>
                <a:cs typeface="Calibri"/>
              </a:rPr>
              <a:t>adequado</a:t>
            </a:r>
            <a:r>
              <a:rPr dirty="0" sz="1150" spc="20">
                <a:latin typeface="Calibri"/>
                <a:cs typeface="Calibri"/>
              </a:rPr>
              <a:t> para</a:t>
            </a:r>
            <a:r>
              <a:rPr dirty="0" sz="1150" spc="10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a</a:t>
            </a:r>
            <a:r>
              <a:rPr dirty="0" sz="1150" spc="3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solicitação.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09014" y="1273810"/>
            <a:ext cx="5494655" cy="196850"/>
          </a:xfrm>
          <a:prstGeom prst="rect">
            <a:avLst/>
          </a:prstGeom>
          <a:ln w="4571">
            <a:solidFill>
              <a:srgbClr val="000000"/>
            </a:solidFill>
          </a:ln>
        </p:spPr>
        <p:txBody>
          <a:bodyPr wrap="square" lIns="0" tIns="3810" rIns="0" bIns="0" rtlCol="0" vert="horz">
            <a:spAutoFit/>
          </a:bodyPr>
          <a:lstStyle/>
          <a:p>
            <a:pPr marL="69850">
              <a:lnSpc>
                <a:spcPct val="100000"/>
              </a:lnSpc>
              <a:spcBef>
                <a:spcPts val="30"/>
              </a:spcBef>
            </a:pPr>
            <a:r>
              <a:rPr dirty="0" sz="1150" spc="15" b="1">
                <a:latin typeface="Calibri"/>
                <a:cs typeface="Calibri"/>
              </a:rPr>
              <a:t>SIC</a:t>
            </a:r>
            <a:r>
              <a:rPr dirty="0" sz="1150" spc="20" b="1">
                <a:latin typeface="Calibri"/>
                <a:cs typeface="Calibri"/>
              </a:rPr>
              <a:t> </a:t>
            </a:r>
            <a:r>
              <a:rPr dirty="0" sz="1150" spc="15" b="1">
                <a:latin typeface="Calibri"/>
                <a:cs typeface="Calibri"/>
              </a:rPr>
              <a:t>(Serviço</a:t>
            </a:r>
            <a:r>
              <a:rPr dirty="0" sz="1150" spc="20" b="1">
                <a:latin typeface="Calibri"/>
                <a:cs typeface="Calibri"/>
              </a:rPr>
              <a:t> </a:t>
            </a:r>
            <a:r>
              <a:rPr dirty="0" sz="1150" spc="25" b="1">
                <a:latin typeface="Calibri"/>
                <a:cs typeface="Calibri"/>
              </a:rPr>
              <a:t>de</a:t>
            </a:r>
            <a:r>
              <a:rPr dirty="0" sz="1150" b="1">
                <a:latin typeface="Calibri"/>
                <a:cs typeface="Calibri"/>
              </a:rPr>
              <a:t> </a:t>
            </a:r>
            <a:r>
              <a:rPr dirty="0" sz="1150" spc="20" b="1">
                <a:latin typeface="Calibri"/>
                <a:cs typeface="Calibri"/>
              </a:rPr>
              <a:t>Informação </a:t>
            </a:r>
            <a:r>
              <a:rPr dirty="0" sz="1150" spc="25" b="1">
                <a:latin typeface="Calibri"/>
                <a:cs typeface="Calibri"/>
              </a:rPr>
              <a:t>ao</a:t>
            </a:r>
            <a:r>
              <a:rPr dirty="0" sz="1150" spc="10" b="1">
                <a:latin typeface="Calibri"/>
                <a:cs typeface="Calibri"/>
              </a:rPr>
              <a:t> </a:t>
            </a:r>
            <a:r>
              <a:rPr dirty="0" sz="1150" spc="15" b="1">
                <a:latin typeface="Calibri"/>
                <a:cs typeface="Calibri"/>
              </a:rPr>
              <a:t>Cidadão)</a:t>
            </a:r>
            <a:endParaRPr sz="11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596" y="870255"/>
            <a:ext cx="5428615" cy="4300220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204"/>
              </a:spcBef>
            </a:pPr>
            <a:r>
              <a:rPr dirty="0" sz="1150" b="1">
                <a:latin typeface="Calibri"/>
                <a:cs typeface="Calibri"/>
              </a:rPr>
              <a:t>IV</a:t>
            </a:r>
            <a:r>
              <a:rPr dirty="0" sz="1150" spc="-20" b="1">
                <a:latin typeface="Calibri"/>
                <a:cs typeface="Calibri"/>
              </a:rPr>
              <a:t> </a:t>
            </a:r>
            <a:r>
              <a:rPr dirty="0" sz="1150" spc="20" b="1">
                <a:latin typeface="Calibri"/>
                <a:cs typeface="Calibri"/>
              </a:rPr>
              <a:t>–</a:t>
            </a:r>
            <a:r>
              <a:rPr dirty="0" sz="1150" spc="-30" b="1">
                <a:latin typeface="Calibri"/>
                <a:cs typeface="Calibri"/>
              </a:rPr>
              <a:t> </a:t>
            </a:r>
            <a:r>
              <a:rPr dirty="0" sz="1150" spc="20" b="1">
                <a:latin typeface="Calibri"/>
                <a:cs typeface="Calibri"/>
              </a:rPr>
              <a:t>CONCLUSÃO</a:t>
            </a:r>
            <a:endParaRPr sz="1150">
              <a:latin typeface="Calibri"/>
              <a:cs typeface="Calibri"/>
            </a:endParaRPr>
          </a:p>
          <a:p>
            <a:pPr algn="just" marL="12700" marR="18415">
              <a:lnSpc>
                <a:spcPct val="105600"/>
              </a:lnSpc>
              <a:spcBef>
                <a:spcPts val="30"/>
              </a:spcBef>
            </a:pPr>
            <a:r>
              <a:rPr dirty="0" sz="1150" spc="20">
                <a:latin typeface="Calibri"/>
                <a:cs typeface="Calibri"/>
              </a:rPr>
              <a:t>Através desse </a:t>
            </a:r>
            <a:r>
              <a:rPr dirty="0" sz="1150" spc="15">
                <a:latin typeface="Calibri"/>
                <a:cs typeface="Calibri"/>
              </a:rPr>
              <a:t>relatório, </a:t>
            </a:r>
            <a:r>
              <a:rPr dirty="0" sz="1150" spc="20">
                <a:latin typeface="Calibri"/>
                <a:cs typeface="Calibri"/>
              </a:rPr>
              <a:t>a Ouvidoria Municipal </a:t>
            </a:r>
            <a:r>
              <a:rPr dirty="0" sz="1150" spc="30">
                <a:latin typeface="Calibri"/>
                <a:cs typeface="Calibri"/>
              </a:rPr>
              <a:t>de </a:t>
            </a:r>
            <a:r>
              <a:rPr dirty="0" sz="1150" spc="20">
                <a:latin typeface="Calibri"/>
                <a:cs typeface="Calibri"/>
              </a:rPr>
              <a:t>Guariba </a:t>
            </a:r>
            <a:r>
              <a:rPr dirty="0" sz="1150" spc="25">
                <a:latin typeface="Calibri"/>
                <a:cs typeface="Calibri"/>
              </a:rPr>
              <a:t>demonstrou </a:t>
            </a:r>
            <a:r>
              <a:rPr dirty="0" sz="1150" spc="20">
                <a:latin typeface="Calibri"/>
                <a:cs typeface="Calibri"/>
              </a:rPr>
              <a:t>a sua </a:t>
            </a:r>
            <a:r>
              <a:rPr dirty="0" sz="1150" spc="25">
                <a:latin typeface="Calibri"/>
                <a:cs typeface="Calibri"/>
              </a:rPr>
              <a:t>atuação </a:t>
            </a:r>
            <a:r>
              <a:rPr dirty="0" sz="1150" spc="30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exercendo</a:t>
            </a:r>
            <a:r>
              <a:rPr dirty="0" sz="1150" spc="25">
                <a:latin typeface="Calibri"/>
                <a:cs typeface="Calibri"/>
              </a:rPr>
              <a:t> o</a:t>
            </a:r>
            <a:r>
              <a:rPr dirty="0" sz="1150" spc="30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canal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de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25">
                <a:latin typeface="Calibri"/>
                <a:cs typeface="Calibri"/>
              </a:rPr>
              <a:t>comunicação </a:t>
            </a:r>
            <a:r>
              <a:rPr dirty="0" sz="1150" spc="20">
                <a:latin typeface="Calibri"/>
                <a:cs typeface="Calibri"/>
              </a:rPr>
              <a:t>entre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a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população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e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a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Administração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Pública 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Municipal,</a:t>
            </a:r>
            <a:r>
              <a:rPr dirty="0" sz="1150" spc="25">
                <a:latin typeface="Calibri"/>
                <a:cs typeface="Calibri"/>
              </a:rPr>
              <a:t> recebendo</a:t>
            </a:r>
            <a:r>
              <a:rPr dirty="0" sz="1150" spc="3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os</a:t>
            </a:r>
            <a:r>
              <a:rPr dirty="0" sz="1150" spc="20">
                <a:latin typeface="Calibri"/>
                <a:cs typeface="Calibri"/>
              </a:rPr>
              <a:t> pedidos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do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SIC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e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direcionando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aos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departamentos 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0">
                <a:latin typeface="Calibri"/>
                <a:cs typeface="Calibri"/>
              </a:rPr>
              <a:t>responsáveis.</a:t>
            </a:r>
            <a:endParaRPr sz="11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Calibri"/>
              <a:cs typeface="Calibri"/>
            </a:endParaRPr>
          </a:p>
          <a:p>
            <a:pPr algn="just" marL="12700" marR="17780">
              <a:lnSpc>
                <a:spcPct val="106100"/>
              </a:lnSpc>
            </a:pPr>
            <a:r>
              <a:rPr dirty="0" sz="1150" spc="10">
                <a:latin typeface="Calibri"/>
                <a:cs typeface="Calibri"/>
              </a:rPr>
              <a:t>Foi </a:t>
            </a:r>
            <a:r>
              <a:rPr dirty="0" sz="1150" spc="20">
                <a:latin typeface="Calibri"/>
                <a:cs typeface="Calibri"/>
              </a:rPr>
              <a:t>possível observar </a:t>
            </a:r>
            <a:r>
              <a:rPr dirty="0" sz="1150" spc="25">
                <a:latin typeface="Calibri"/>
                <a:cs typeface="Calibri"/>
              </a:rPr>
              <a:t>que </a:t>
            </a:r>
            <a:r>
              <a:rPr dirty="0" sz="1150" spc="20">
                <a:latin typeface="Calibri"/>
                <a:cs typeface="Calibri"/>
              </a:rPr>
              <a:t>a constituição e consolidação </a:t>
            </a:r>
            <a:r>
              <a:rPr dirty="0" sz="1150" spc="15">
                <a:latin typeface="Calibri"/>
                <a:cs typeface="Calibri"/>
              </a:rPr>
              <a:t>da </a:t>
            </a:r>
            <a:r>
              <a:rPr dirty="0" sz="1150" spc="20">
                <a:latin typeface="Calibri"/>
                <a:cs typeface="Calibri"/>
              </a:rPr>
              <a:t>Ouvidoria Municipal </a:t>
            </a:r>
            <a:r>
              <a:rPr dirty="0" sz="1150" spc="25">
                <a:latin typeface="Calibri"/>
                <a:cs typeface="Calibri"/>
              </a:rPr>
              <a:t>só </a:t>
            </a:r>
            <a:r>
              <a:rPr dirty="0" sz="1150" spc="15">
                <a:latin typeface="Calibri"/>
                <a:cs typeface="Calibri"/>
              </a:rPr>
              <a:t>foi 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possível </a:t>
            </a:r>
            <a:r>
              <a:rPr dirty="0" sz="1150" spc="20">
                <a:latin typeface="Calibri"/>
                <a:cs typeface="Calibri"/>
              </a:rPr>
              <a:t>dada a autonomia </a:t>
            </a:r>
            <a:r>
              <a:rPr dirty="0" sz="1150" spc="15">
                <a:latin typeface="Calibri"/>
                <a:cs typeface="Calibri"/>
              </a:rPr>
              <a:t>dos </a:t>
            </a:r>
            <a:r>
              <a:rPr dirty="0" sz="1150" spc="20">
                <a:latin typeface="Calibri"/>
                <a:cs typeface="Calibri"/>
              </a:rPr>
              <a:t>trabalhos </a:t>
            </a:r>
            <a:r>
              <a:rPr dirty="0" sz="1150" spc="30">
                <a:latin typeface="Calibri"/>
                <a:cs typeface="Calibri"/>
              </a:rPr>
              <a:t>do </a:t>
            </a:r>
            <a:r>
              <a:rPr dirty="0" sz="1150" spc="25">
                <a:latin typeface="Calibri"/>
                <a:cs typeface="Calibri"/>
              </a:rPr>
              <a:t>ouvidor </a:t>
            </a:r>
            <a:r>
              <a:rPr dirty="0" sz="1150" spc="20">
                <a:latin typeface="Calibri"/>
                <a:cs typeface="Calibri"/>
              </a:rPr>
              <a:t>e a aderência dos servidores e 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colaboradores</a:t>
            </a:r>
            <a:r>
              <a:rPr dirty="0" sz="1150" spc="3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aos</a:t>
            </a:r>
            <a:r>
              <a:rPr dirty="0" sz="1150" spc="10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seus</a:t>
            </a:r>
            <a:r>
              <a:rPr dirty="0" sz="1150" spc="10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trabalhos.</a:t>
            </a:r>
            <a:endParaRPr sz="11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Calibri"/>
              <a:cs typeface="Calibri"/>
            </a:endParaRPr>
          </a:p>
          <a:p>
            <a:pPr algn="just" marL="12700" marR="12700">
              <a:lnSpc>
                <a:spcPct val="105500"/>
              </a:lnSpc>
            </a:pPr>
            <a:r>
              <a:rPr dirty="0" sz="1150" spc="25">
                <a:latin typeface="Calibri"/>
                <a:cs typeface="Calibri"/>
              </a:rPr>
              <a:t>A </a:t>
            </a:r>
            <a:r>
              <a:rPr dirty="0" sz="1150" spc="15">
                <a:latin typeface="Calibri"/>
                <a:cs typeface="Calibri"/>
              </a:rPr>
              <a:t>Ouvidoria</a:t>
            </a:r>
            <a:r>
              <a:rPr dirty="0" sz="1150" spc="20">
                <a:latin typeface="Calibri"/>
                <a:cs typeface="Calibri"/>
              </a:rPr>
              <a:t> possui elevada efetividade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por ter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conduzido seus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trabalhos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deforma 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0">
                <a:latin typeface="Calibri"/>
                <a:cs typeface="Calibri"/>
              </a:rPr>
              <a:t>flexível </a:t>
            </a:r>
            <a:r>
              <a:rPr dirty="0" sz="1150" spc="20">
                <a:latin typeface="Calibri"/>
                <a:cs typeface="Calibri"/>
              </a:rPr>
              <a:t>e </a:t>
            </a:r>
            <a:r>
              <a:rPr dirty="0" sz="1150" spc="15">
                <a:latin typeface="Calibri"/>
                <a:cs typeface="Calibri"/>
              </a:rPr>
              <a:t>ágil, </a:t>
            </a:r>
            <a:r>
              <a:rPr dirty="0" sz="1150" spc="25">
                <a:latin typeface="Calibri"/>
                <a:cs typeface="Calibri"/>
              </a:rPr>
              <a:t>ancorando </a:t>
            </a:r>
            <a:r>
              <a:rPr dirty="0" sz="1150" spc="20">
                <a:latin typeface="Calibri"/>
                <a:cs typeface="Calibri"/>
              </a:rPr>
              <a:t>suas ações </a:t>
            </a:r>
            <a:r>
              <a:rPr dirty="0" sz="1150" spc="15">
                <a:latin typeface="Calibri"/>
                <a:cs typeface="Calibri"/>
              </a:rPr>
              <a:t>na </a:t>
            </a:r>
            <a:r>
              <a:rPr dirty="0" sz="1150" spc="25">
                <a:latin typeface="Calibri"/>
                <a:cs typeface="Calibri"/>
              </a:rPr>
              <a:t>equidade </a:t>
            </a:r>
            <a:r>
              <a:rPr dirty="0" sz="1150" spc="15">
                <a:latin typeface="Calibri"/>
                <a:cs typeface="Calibri"/>
              </a:rPr>
              <a:t>social, </a:t>
            </a:r>
            <a:r>
              <a:rPr dirty="0" sz="1150" spc="25">
                <a:latin typeface="Calibri"/>
                <a:cs typeface="Calibri"/>
              </a:rPr>
              <a:t>atendo-se aos </a:t>
            </a:r>
            <a:r>
              <a:rPr dirty="0" sz="1150" spc="15">
                <a:latin typeface="Calibri"/>
                <a:cs typeface="Calibri"/>
              </a:rPr>
              <a:t>princípios da </a:t>
            </a:r>
            <a:r>
              <a:rPr dirty="0" sz="1150" spc="20">
                <a:latin typeface="Calibri"/>
                <a:cs typeface="Calibri"/>
              </a:rPr>
              <a:t> moralidade,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e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da</a:t>
            </a:r>
            <a:r>
              <a:rPr dirty="0" sz="1150" spc="20">
                <a:latin typeface="Calibri"/>
                <a:cs typeface="Calibri"/>
              </a:rPr>
              <a:t> economicidade,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ou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seja,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guiada</a:t>
            </a:r>
            <a:r>
              <a:rPr dirty="0" sz="1150" spc="20">
                <a:latin typeface="Calibri"/>
                <a:cs typeface="Calibri"/>
              </a:rPr>
              <a:t> por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valores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constitucionais 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norteadores</a:t>
            </a:r>
            <a:r>
              <a:rPr dirty="0" sz="1150" spc="15">
                <a:latin typeface="Calibri"/>
                <a:cs typeface="Calibri"/>
              </a:rPr>
              <a:t> da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administração</a:t>
            </a:r>
            <a:r>
              <a:rPr dirty="0" sz="1150" spc="15">
                <a:latin typeface="Calibri"/>
                <a:cs typeface="Calibri"/>
              </a:rPr>
              <a:t> pública.</a:t>
            </a:r>
            <a:endParaRPr sz="115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250">
              <a:latin typeface="Calibri"/>
              <a:cs typeface="Calibri"/>
            </a:endParaRPr>
          </a:p>
          <a:p>
            <a:pPr algn="just" marL="12700" marR="5080">
              <a:lnSpc>
                <a:spcPct val="105400"/>
              </a:lnSpc>
            </a:pPr>
            <a:r>
              <a:rPr dirty="0" sz="1150" spc="15">
                <a:latin typeface="Calibri"/>
                <a:cs typeface="Calibri"/>
              </a:rPr>
              <a:t>Por fim, </a:t>
            </a:r>
            <a:r>
              <a:rPr dirty="0" sz="1150" spc="20">
                <a:latin typeface="Calibri"/>
                <a:cs typeface="Calibri"/>
              </a:rPr>
              <a:t>podemos concluir </a:t>
            </a:r>
            <a:r>
              <a:rPr dirty="0" sz="1150" spc="15">
                <a:latin typeface="Calibri"/>
                <a:cs typeface="Calibri"/>
              </a:rPr>
              <a:t>que </a:t>
            </a:r>
            <a:r>
              <a:rPr dirty="0" sz="1150" spc="20">
                <a:latin typeface="Calibri"/>
                <a:cs typeface="Calibri"/>
              </a:rPr>
              <a:t>a </a:t>
            </a:r>
            <a:r>
              <a:rPr dirty="0" sz="1150" spc="25">
                <a:latin typeface="Calibri"/>
                <a:cs typeface="Calibri"/>
              </a:rPr>
              <a:t>Ouvidoria </a:t>
            </a:r>
            <a:r>
              <a:rPr dirty="0" sz="1150" spc="20">
                <a:latin typeface="Calibri"/>
                <a:cs typeface="Calibri"/>
              </a:rPr>
              <a:t>Municipal trabalhou intensamente para </a:t>
            </a:r>
            <a:r>
              <a:rPr dirty="0" sz="1150" spc="25">
                <a:latin typeface="Calibri"/>
                <a:cs typeface="Calibri"/>
              </a:rPr>
              <a:t>o </a:t>
            </a:r>
            <a:r>
              <a:rPr dirty="0" sz="1150" spc="30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bom</a:t>
            </a:r>
            <a:r>
              <a:rPr dirty="0" sz="1150" spc="170">
                <a:latin typeface="Calibri"/>
                <a:cs typeface="Calibri"/>
              </a:rPr>
              <a:t> </a:t>
            </a:r>
            <a:r>
              <a:rPr dirty="0" sz="1150" spc="25">
                <a:latin typeface="Calibri"/>
                <a:cs typeface="Calibri"/>
              </a:rPr>
              <a:t>funcionamento</a:t>
            </a:r>
            <a:r>
              <a:rPr dirty="0" sz="1150" spc="14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dos</a:t>
            </a:r>
            <a:r>
              <a:rPr dirty="0" sz="1150" spc="160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serviços</a:t>
            </a:r>
            <a:r>
              <a:rPr dirty="0" sz="1150" spc="180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públicos,</a:t>
            </a:r>
            <a:r>
              <a:rPr dirty="0" sz="1150" spc="16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por</a:t>
            </a:r>
            <a:r>
              <a:rPr dirty="0" sz="1150" spc="160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meio</a:t>
            </a:r>
            <a:r>
              <a:rPr dirty="0" sz="1150" spc="16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de</a:t>
            </a:r>
            <a:r>
              <a:rPr dirty="0" sz="1150" spc="175">
                <a:latin typeface="Calibri"/>
                <a:cs typeface="Calibri"/>
              </a:rPr>
              <a:t> </a:t>
            </a:r>
            <a:r>
              <a:rPr dirty="0" sz="1150" spc="25">
                <a:latin typeface="Calibri"/>
                <a:cs typeface="Calibri"/>
              </a:rPr>
              <a:t>atendimento</a:t>
            </a:r>
            <a:r>
              <a:rPr dirty="0" sz="1150" spc="170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ao</a:t>
            </a:r>
            <a:r>
              <a:rPr dirty="0" sz="1150" spc="16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munícipe</a:t>
            </a:r>
            <a:r>
              <a:rPr dirty="0" sz="1150" spc="17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e </a:t>
            </a:r>
            <a:r>
              <a:rPr dirty="0" sz="1150" spc="-250">
                <a:latin typeface="Calibri"/>
                <a:cs typeface="Calibri"/>
              </a:rPr>
              <a:t> </a:t>
            </a:r>
            <a:r>
              <a:rPr dirty="0" sz="1150" spc="30">
                <a:latin typeface="Calibri"/>
                <a:cs typeface="Calibri"/>
              </a:rPr>
              <a:t>em</a:t>
            </a:r>
            <a:r>
              <a:rPr dirty="0" sz="1150" spc="3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parceria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30">
                <a:latin typeface="Calibri"/>
                <a:cs typeface="Calibri"/>
              </a:rPr>
              <a:t>com</a:t>
            </a:r>
            <a:r>
              <a:rPr dirty="0" sz="1150" spc="3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as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secretarias,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30">
                <a:latin typeface="Calibri"/>
                <a:cs typeface="Calibri"/>
              </a:rPr>
              <a:t>com</a:t>
            </a:r>
            <a:r>
              <a:rPr dirty="0" sz="1150" spc="3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a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finalidade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de</a:t>
            </a:r>
            <a:r>
              <a:rPr dirty="0" sz="1150" spc="20">
                <a:latin typeface="Calibri"/>
                <a:cs typeface="Calibri"/>
              </a:rPr>
              <a:t> suprir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as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necessidades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e 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principalmente, </a:t>
            </a:r>
            <a:r>
              <a:rPr dirty="0" sz="1150" spc="25">
                <a:latin typeface="Calibri"/>
                <a:cs typeface="Calibri"/>
              </a:rPr>
              <a:t>sanar </a:t>
            </a:r>
            <a:r>
              <a:rPr dirty="0" sz="1150" spc="15">
                <a:latin typeface="Calibri"/>
                <a:cs typeface="Calibri"/>
              </a:rPr>
              <a:t>grande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parte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dos</a:t>
            </a:r>
            <a:r>
              <a:rPr dirty="0" sz="1150" spc="20">
                <a:latin typeface="Calibri"/>
                <a:cs typeface="Calibri"/>
              </a:rPr>
              <a:t> problemas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que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25">
                <a:latin typeface="Calibri"/>
                <a:cs typeface="Calibri"/>
              </a:rPr>
              <a:t>ocorreram</a:t>
            </a:r>
            <a:r>
              <a:rPr dirty="0" sz="1150" spc="30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durante</a:t>
            </a:r>
            <a:r>
              <a:rPr dirty="0" sz="1150" spc="25">
                <a:latin typeface="Calibri"/>
                <a:cs typeface="Calibri"/>
              </a:rPr>
              <a:t> o ano, </a:t>
            </a:r>
            <a:r>
              <a:rPr dirty="0" sz="1150" spc="30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sempre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respeitando e</a:t>
            </a:r>
            <a:r>
              <a:rPr dirty="0" sz="1150" spc="25">
                <a:latin typeface="Calibri"/>
                <a:cs typeface="Calibri"/>
              </a:rPr>
              <a:t> cumprindo </a:t>
            </a:r>
            <a:r>
              <a:rPr dirty="0" sz="1150" spc="20">
                <a:latin typeface="Calibri"/>
                <a:cs typeface="Calibri"/>
              </a:rPr>
              <a:t>a</a:t>
            </a:r>
            <a:r>
              <a:rPr dirty="0" sz="1150" spc="25">
                <a:latin typeface="Calibri"/>
                <a:cs typeface="Calibri"/>
              </a:rPr>
              <a:t> Lei Municipal </a:t>
            </a:r>
            <a:r>
              <a:rPr dirty="0" sz="1150" spc="15">
                <a:latin typeface="Calibri"/>
                <a:cs typeface="Calibri"/>
              </a:rPr>
              <a:t>nº</a:t>
            </a:r>
            <a:r>
              <a:rPr dirty="0" sz="1150" spc="20">
                <a:latin typeface="Calibri"/>
                <a:cs typeface="Calibri"/>
              </a:rPr>
              <a:t> 3.088, </a:t>
            </a:r>
            <a:r>
              <a:rPr dirty="0" sz="1150" spc="15">
                <a:latin typeface="Calibri"/>
                <a:cs typeface="Calibri"/>
              </a:rPr>
              <a:t>de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08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de  </a:t>
            </a:r>
            <a:r>
              <a:rPr dirty="0" sz="1150" spc="25">
                <a:latin typeface="Calibri"/>
                <a:cs typeface="Calibri"/>
              </a:rPr>
              <a:t>dezembro </a:t>
            </a:r>
            <a:r>
              <a:rPr dirty="0" sz="1150" spc="15">
                <a:latin typeface="Calibri"/>
                <a:cs typeface="Calibri"/>
              </a:rPr>
              <a:t>de </a:t>
            </a:r>
            <a:r>
              <a:rPr dirty="0" sz="1150" spc="20">
                <a:latin typeface="Calibri"/>
                <a:cs typeface="Calibri"/>
              </a:rPr>
              <a:t> 2017,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que</a:t>
            </a:r>
            <a:r>
              <a:rPr dirty="0" sz="1150" spc="20">
                <a:latin typeface="Calibri"/>
                <a:cs typeface="Calibri"/>
              </a:rPr>
              <a:t> estabeleceu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os</a:t>
            </a:r>
            <a:r>
              <a:rPr dirty="0" sz="1150" spc="20">
                <a:latin typeface="Calibri"/>
                <a:cs typeface="Calibri"/>
              </a:rPr>
              <a:t> procedimentos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relativos</a:t>
            </a:r>
            <a:r>
              <a:rPr dirty="0" sz="1150" spc="20">
                <a:latin typeface="Calibri"/>
                <a:cs typeface="Calibri"/>
              </a:rPr>
              <a:t> às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atividades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de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Ouvidoria  </a:t>
            </a:r>
            <a:r>
              <a:rPr dirty="0" sz="1150" spc="30">
                <a:latin typeface="Calibri"/>
                <a:cs typeface="Calibri"/>
              </a:rPr>
              <a:t>no </a:t>
            </a:r>
            <a:r>
              <a:rPr dirty="0" sz="1150" spc="3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âmbito </a:t>
            </a:r>
            <a:r>
              <a:rPr dirty="0" sz="1150" spc="30">
                <a:latin typeface="Calibri"/>
                <a:cs typeface="Calibri"/>
              </a:rPr>
              <a:t>do </a:t>
            </a:r>
            <a:r>
              <a:rPr dirty="0" sz="1150" spc="20">
                <a:latin typeface="Calibri"/>
                <a:cs typeface="Calibri"/>
              </a:rPr>
              <a:t>órgão, </a:t>
            </a:r>
            <a:r>
              <a:rPr dirty="0" sz="1150" spc="30">
                <a:latin typeface="Calibri"/>
                <a:cs typeface="Calibri"/>
              </a:rPr>
              <a:t>com </a:t>
            </a:r>
            <a:r>
              <a:rPr dirty="0" sz="1150" spc="25">
                <a:latin typeface="Calibri"/>
                <a:cs typeface="Calibri"/>
              </a:rPr>
              <a:t>o </a:t>
            </a:r>
            <a:r>
              <a:rPr dirty="0" sz="1150" spc="15">
                <a:latin typeface="Calibri"/>
                <a:cs typeface="Calibri"/>
              </a:rPr>
              <a:t>intuito de </a:t>
            </a:r>
            <a:r>
              <a:rPr dirty="0" sz="1150" spc="20">
                <a:latin typeface="Calibri"/>
                <a:cs typeface="Calibri"/>
              </a:rPr>
              <a:t>propiciar </a:t>
            </a:r>
            <a:r>
              <a:rPr dirty="0" sz="1150" spc="35">
                <a:latin typeface="Calibri"/>
                <a:cs typeface="Calibri"/>
              </a:rPr>
              <a:t>ao </a:t>
            </a:r>
            <a:r>
              <a:rPr dirty="0" sz="1150" spc="25">
                <a:latin typeface="Calibri"/>
                <a:cs typeface="Calibri"/>
              </a:rPr>
              <a:t>cidadão </a:t>
            </a:r>
            <a:r>
              <a:rPr dirty="0" sz="1150" spc="35">
                <a:latin typeface="Calibri"/>
                <a:cs typeface="Calibri"/>
              </a:rPr>
              <a:t>um </a:t>
            </a:r>
            <a:r>
              <a:rPr dirty="0" sz="1150" spc="20">
                <a:latin typeface="Calibri"/>
                <a:cs typeface="Calibri"/>
              </a:rPr>
              <a:t>instrumento </a:t>
            </a:r>
            <a:r>
              <a:rPr dirty="0" sz="1150" spc="15">
                <a:latin typeface="Calibri"/>
                <a:cs typeface="Calibri"/>
              </a:rPr>
              <a:t>de </a:t>
            </a:r>
            <a:r>
              <a:rPr dirty="0" sz="1150" spc="30">
                <a:latin typeface="Calibri"/>
                <a:cs typeface="Calibri"/>
              </a:rPr>
              <a:t>defesa </a:t>
            </a:r>
            <a:r>
              <a:rPr dirty="0" sz="1150" spc="15">
                <a:latin typeface="Calibri"/>
                <a:cs typeface="Calibri"/>
              </a:rPr>
              <a:t>de </a:t>
            </a:r>
            <a:r>
              <a:rPr dirty="0" sz="1150" spc="20">
                <a:latin typeface="Calibri"/>
                <a:cs typeface="Calibri"/>
              </a:rPr>
              <a:t> seus</a:t>
            </a:r>
            <a:r>
              <a:rPr dirty="0" sz="1150" spc="1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direitos,</a:t>
            </a:r>
            <a:r>
              <a:rPr dirty="0" sz="1150" spc="20">
                <a:latin typeface="Calibri"/>
                <a:cs typeface="Calibri"/>
              </a:rPr>
              <a:t> por</a:t>
            </a:r>
            <a:r>
              <a:rPr dirty="0" sz="1150" spc="-10">
                <a:latin typeface="Calibri"/>
                <a:cs typeface="Calibri"/>
              </a:rPr>
              <a:t> </a:t>
            </a:r>
            <a:r>
              <a:rPr dirty="0" sz="1150" spc="25">
                <a:latin typeface="Calibri"/>
                <a:cs typeface="Calibri"/>
              </a:rPr>
              <a:t>meio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de</a:t>
            </a:r>
            <a:r>
              <a:rPr dirty="0" sz="1150" spc="35">
                <a:latin typeface="Calibri"/>
                <a:cs typeface="Calibri"/>
              </a:rPr>
              <a:t> </a:t>
            </a:r>
            <a:r>
              <a:rPr dirty="0" sz="1150" spc="25">
                <a:latin typeface="Calibri"/>
                <a:cs typeface="Calibri"/>
              </a:rPr>
              <a:t>um</a:t>
            </a:r>
            <a:r>
              <a:rPr dirty="0" sz="1150" spc="3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canal</a:t>
            </a:r>
            <a:r>
              <a:rPr dirty="0" sz="1150" spc="1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direto </a:t>
            </a:r>
            <a:r>
              <a:rPr dirty="0" sz="1150" spc="15">
                <a:latin typeface="Calibri"/>
                <a:cs typeface="Calibri"/>
              </a:rPr>
              <a:t>de </a:t>
            </a:r>
            <a:r>
              <a:rPr dirty="0" sz="1150" spc="25">
                <a:latin typeface="Calibri"/>
                <a:cs typeface="Calibri"/>
              </a:rPr>
              <a:t>comunicação</a:t>
            </a:r>
            <a:r>
              <a:rPr dirty="0" sz="1150" spc="-5">
                <a:latin typeface="Calibri"/>
                <a:cs typeface="Calibri"/>
              </a:rPr>
              <a:t> </a:t>
            </a:r>
            <a:r>
              <a:rPr dirty="0" sz="1150" spc="30">
                <a:latin typeface="Calibri"/>
                <a:cs typeface="Calibri"/>
              </a:rPr>
              <a:t>com</a:t>
            </a:r>
            <a:r>
              <a:rPr dirty="0" sz="1150" spc="35">
                <a:latin typeface="Calibri"/>
                <a:cs typeface="Calibri"/>
              </a:rPr>
              <a:t> </a:t>
            </a:r>
            <a:r>
              <a:rPr dirty="0" sz="1150" spc="25">
                <a:latin typeface="Calibri"/>
                <a:cs typeface="Calibri"/>
              </a:rPr>
              <a:t>o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núcleo</a:t>
            </a:r>
            <a:r>
              <a:rPr dirty="0" sz="1150" spc="40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gestor.</a:t>
            </a:r>
            <a:endParaRPr sz="11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2023-08-25T11:36:33Z</dcterms:created>
  <dcterms:modified xsi:type="dcterms:W3CDTF">2023-08-25T11:36:33Z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2023-08-25T00:00:00Z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2023-08-25T00:00:00Z</vt:filetime>
  </property>
</Properties>
</file>