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4" r:id="rId3"/>
    <p:sldId id="285" r:id="rId4"/>
    <p:sldId id="286" r:id="rId5"/>
    <p:sldId id="260" r:id="rId6"/>
    <p:sldId id="262" r:id="rId7"/>
    <p:sldId id="283" r:id="rId8"/>
    <p:sldId id="261" r:id="rId9"/>
    <p:sldId id="271" r:id="rId10"/>
    <p:sldId id="276" r:id="rId11"/>
    <p:sldId id="280" r:id="rId12"/>
    <p:sldId id="281" r:id="rId13"/>
    <p:sldId id="278" r:id="rId14"/>
  </p:sldIdLst>
  <p:sldSz cx="9144000" cy="6858000" type="screen4x3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05973318999475E-2"/>
          <c:y val="2.921707442762141E-2"/>
          <c:w val="0.9539880533620011"/>
          <c:h val="0.75213376665603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38372843663457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10937207690747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48,84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Limite Máximo</c:v>
                </c:pt>
                <c:pt idx="1">
                  <c:v>Despesa Total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51.3</c:v>
                </c:pt>
                <c:pt idx="1">
                  <c:v>43.25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61632"/>
        <c:axId val="213479808"/>
      </c:barChart>
      <c:catAx>
        <c:axId val="213461632"/>
        <c:scaling>
          <c:orientation val="minMax"/>
        </c:scaling>
        <c:delete val="0"/>
        <c:axPos val="b"/>
        <c:majorTickMark val="out"/>
        <c:minorTickMark val="none"/>
        <c:tickLblPos val="nextTo"/>
        <c:crossAx val="213479808"/>
        <c:crosses val="autoZero"/>
        <c:auto val="1"/>
        <c:lblAlgn val="ctr"/>
        <c:lblOffset val="100"/>
        <c:noMultiLvlLbl val="0"/>
      </c:catAx>
      <c:valAx>
        <c:axId val="21347980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134616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B6CE4139-9AD0-49BB-B0C3-CCCC43FEA004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9C46AE4-7EFB-4559-A621-16C1A8CAE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26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58374E3-178F-4729-9F54-8BDB92E0B53C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BFC70DB-4CEA-4942-85C8-3703349937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08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C70DB-4CEA-4942-85C8-37033499370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36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83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35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5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1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15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16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72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81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96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88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53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F830-2EB6-4D85-9A47-CF723E2E685B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45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620688"/>
            <a:ext cx="5904656" cy="1470025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AUDIÊNCIA PÚBLICA</a:t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817" y="1628800"/>
            <a:ext cx="8208912" cy="4082008"/>
          </a:xfrm>
        </p:spPr>
        <p:txBody>
          <a:bodyPr/>
          <a:lstStyle/>
          <a:p>
            <a:r>
              <a:rPr lang="pt-BR" sz="2800" b="1" dirty="0">
                <a:solidFill>
                  <a:schemeClr val="tx1"/>
                </a:solidFill>
              </a:rPr>
              <a:t>Elaboração da Lei de Diretrizes Orçamentária LOA 2025</a:t>
            </a:r>
          </a:p>
          <a:p>
            <a:endParaRPr lang="pt-BR" b="1" dirty="0">
              <a:solidFill>
                <a:srgbClr val="00B050"/>
              </a:solidFill>
            </a:endParaRPr>
          </a:p>
          <a:p>
            <a:endParaRPr lang="pt-BR" b="1" dirty="0" smtClean="0">
              <a:solidFill>
                <a:srgbClr val="00B050"/>
              </a:solidFill>
            </a:endParaRP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780928"/>
            <a:ext cx="8352928" cy="27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8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CÁLCULO INVESTIMENTOS EM AÇÕES DE SAÚDE PÚBLICA</a:t>
            </a:r>
            <a:endParaRPr lang="pt-BR" sz="38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58146"/>
              </p:ext>
            </p:extLst>
          </p:nvPr>
        </p:nvGraphicFramePr>
        <p:xfrm>
          <a:off x="1619672" y="2708920"/>
          <a:ext cx="6441947" cy="192759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EXIGÊNCIA CONSTITUCIONAL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15%</a:t>
                      </a:r>
                      <a:endParaRPr lang="pt-BR" sz="1500" dirty="0"/>
                    </a:p>
                  </a:txBody>
                  <a:tcPr/>
                </a:tc>
              </a:tr>
              <a:tr h="637272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RECEITAS REALIZADAS (BASE</a:t>
                      </a:r>
                      <a:r>
                        <a:rPr lang="pt-BR" sz="1500" baseline="0" dirty="0" smtClean="0"/>
                        <a:t> DE CÁLCULO DOS 15%)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147.490.300,45</a:t>
                      </a:r>
                      <a:endParaRPr lang="pt-BR" sz="1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DESPESAS 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38.351.424,39</a:t>
                      </a:r>
                      <a:endParaRPr lang="pt-BR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PERCENTUAL DE DESPESAS LIQUIDADAS</a:t>
                      </a:r>
                      <a:r>
                        <a:rPr lang="pt-BR" sz="1500" b="1" baseline="0" dirty="0" smtClean="0"/>
                        <a:t> COM IMPOSTOS E TRANSFERÊNCIAS 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26,00%</a:t>
                      </a:r>
                      <a:endParaRPr lang="pt-BR" sz="15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2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25% EM EDUCAÇÃO</a:t>
            </a:r>
            <a:endParaRPr lang="pt-BR" sz="36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687956"/>
              </p:ext>
            </p:extLst>
          </p:nvPr>
        </p:nvGraphicFramePr>
        <p:xfrm>
          <a:off x="1619672" y="2708920"/>
          <a:ext cx="6441947" cy="2032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 smtClean="0"/>
                        <a:t>EXIGÊNCIA CONSTITUCIONAL</a:t>
                      </a:r>
                      <a:endParaRPr lang="pt-BR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 smtClean="0"/>
                        <a:t>25%</a:t>
                      </a:r>
                      <a:endParaRPr lang="pt-BR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 smtClean="0"/>
                        <a:t>RECEITAS DOS IMPOSTOS E TRANSFERÊNCIAS</a:t>
                      </a:r>
                      <a:endParaRPr lang="pt-BR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 smtClean="0"/>
                        <a:t>147.490.300,45</a:t>
                      </a:r>
                      <a:endParaRPr lang="pt-BR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 smtClean="0"/>
                        <a:t>TOTAL DEDUÇÃO FUNDEB</a:t>
                      </a:r>
                      <a:endParaRPr lang="pt-BR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 smtClean="0"/>
                        <a:t>23.605.720,00</a:t>
                      </a:r>
                      <a:endParaRPr lang="pt-BR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 smtClean="0"/>
                        <a:t>DESPESAS 2024</a:t>
                      </a:r>
                      <a:endParaRPr lang="pt-BR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kern="1200" dirty="0" smtClean="0"/>
                        <a:t>24.234.166,30</a:t>
                      </a:r>
                      <a:endParaRPr lang="pt-BR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b="1" kern="1200" dirty="0" smtClean="0"/>
                        <a:t>PERCENTUAL DE DESPESAS PAGAS COM IMPOSTOS E TRANSFERÊNCIAS </a:t>
                      </a:r>
                      <a:endParaRPr lang="pt-BR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500" b="1" kern="1200" dirty="0" smtClean="0"/>
                        <a:t>32,44%</a:t>
                      </a:r>
                      <a:endParaRPr lang="pt-BR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APLICAÇÃO DO FUNDEB</a:t>
            </a:r>
            <a:endParaRPr lang="pt-BR" sz="36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238521"/>
              </p:ext>
            </p:extLst>
          </p:nvPr>
        </p:nvGraphicFramePr>
        <p:xfrm>
          <a:off x="1259632" y="2996952"/>
          <a:ext cx="6719038" cy="14833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634804"/>
                <a:gridCol w="1573530"/>
                <a:gridCol w="151070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RECEITA BRUTA DO FUNDEB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47.120.000,00</a:t>
                      </a:r>
                      <a:endParaRPr lang="pt-BR" sz="15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pt-BR" sz="15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APLICAÇÃO FINANCEIRA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60.000,00</a:t>
                      </a:r>
                      <a:endParaRPr lang="pt-BR" sz="15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b="1" dirty="0" smtClean="0"/>
                        <a:t>VALOR APLICAÇÃO </a:t>
                      </a:r>
                      <a:r>
                        <a:rPr lang="pt-BR" sz="1500" b="1" baseline="0" dirty="0" smtClean="0"/>
                        <a:t> 70% DO FUNDEB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/>
                        <a:t>47.180.000,00</a:t>
                      </a:r>
                      <a:endParaRPr lang="pt-B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smtClean="0"/>
                        <a:t>100%</a:t>
                      </a:r>
                      <a:endParaRPr lang="pt-BR" sz="1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/>
                        <a:t>VALOR APLICAÇÃO 3</a:t>
                      </a:r>
                      <a:r>
                        <a:rPr lang="pt-BR" sz="1500" baseline="0" dirty="0" smtClean="0"/>
                        <a:t>0% DO FUNDEB</a:t>
                      </a:r>
                      <a:endParaRPr lang="pt-BR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0,00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5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 smtClean="0"/>
              <a:t>MUITO OBRIGADO PELA ATENÇÃO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3100" b="1" dirty="0" smtClean="0"/>
              <a:t>FINANÇAS E ORÇAMENTO</a:t>
            </a:r>
            <a:r>
              <a:rPr lang="pt-BR" sz="3300" b="1" dirty="0" smtClean="0"/>
              <a:t/>
            </a:r>
            <a:br>
              <a:rPr lang="pt-BR" sz="3300" b="1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700" b="1" dirty="0" smtClean="0"/>
              <a:t>CELSO ANTÔNIO ROMANO</a:t>
            </a:r>
            <a:br>
              <a:rPr lang="pt-BR" sz="1700" b="1" dirty="0" smtClean="0"/>
            </a:br>
            <a:r>
              <a:rPr lang="pt-BR" sz="1700" dirty="0" smtClean="0"/>
              <a:t>PREFEITO MUNICIPAL</a:t>
            </a:r>
            <a:br>
              <a:rPr lang="pt-BR" sz="1700" dirty="0" smtClean="0"/>
            </a:br>
            <a:r>
              <a:rPr lang="pt-BR" sz="1700" b="1" dirty="0" smtClean="0"/>
              <a:t>REALIZADO POR: </a:t>
            </a:r>
            <a:br>
              <a:rPr lang="pt-BR" sz="1700" b="1" dirty="0" smtClean="0"/>
            </a:br>
            <a:r>
              <a:rPr lang="pt-BR" sz="1700" dirty="0" smtClean="0"/>
              <a:t>FABIANA O. SOARES VIEIRA</a:t>
            </a:r>
            <a:br>
              <a:rPr lang="pt-BR" sz="1700" dirty="0" smtClean="0"/>
            </a:br>
            <a:r>
              <a:rPr lang="pt-BR" sz="1700" dirty="0" smtClean="0"/>
              <a:t>DANIEL LEONARDO DE SOUZA</a:t>
            </a:r>
            <a:br>
              <a:rPr lang="pt-BR" sz="1700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074" name="Picture 2" descr="d:\Users\Usuario\Desktop\g_39_0_1_280620211436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2304256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500" b="1" dirty="0"/>
              <a:t>DEFINIÇÃO DA LEI DO ORÇAMENTO ANUAL</a:t>
            </a: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sz="3100" dirty="0"/>
              <a:t>A </a:t>
            </a:r>
            <a:r>
              <a:rPr lang="pt-BR" sz="3100" b="1" dirty="0"/>
              <a:t>Lei do Orçamento Anual (LOA)</a:t>
            </a:r>
            <a:r>
              <a:rPr lang="pt-BR" sz="3100" dirty="0"/>
              <a:t> é a peça de planejamento que garante o gerenciamento anual das origens e das aplicações dos recursos públicos. Por meio do orçamento, define-se o montante de recursos que se espera arrecadar e a forma como esses recursos serão aplicados pela administração pública municipal. </a:t>
            </a:r>
          </a:p>
          <a:p>
            <a:pPr marL="0" indent="0" algn="just">
              <a:buNone/>
            </a:pPr>
            <a:r>
              <a:rPr lang="pt-BR" sz="3100" dirty="0"/>
              <a:t>A LOA deve ser elaborada de forma compatível como o PPA e com a LDO, pois sua finalidade é concretizar, em termos financeiros, os objetivos e metas definidos nessas duas leis para o período de um ano. </a:t>
            </a:r>
          </a:p>
          <a:p>
            <a:pPr marL="0" indent="0" algn="just">
              <a:buNone/>
            </a:pPr>
            <a:r>
              <a:rPr lang="pt-BR" sz="3100" dirty="0"/>
              <a:t>A LOA deve estimar os gastos e os valores a serem arrecadados, além de apontar, situar e quantificar os bens e serviços a serem ofertados pelo Município à sociedade como retorno pelos tributos pagos.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76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dirty="0"/>
              <a:t>Participação Popular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/>
              <a:t>No período de 19/08 a 20/09/2024, no Site da Prefeitura, foi disponibilizada pesquisa de opinião para participação da população na Construção do </a:t>
            </a:r>
            <a:r>
              <a:rPr lang="pt-BR" sz="2400" b="1" dirty="0" smtClean="0"/>
              <a:t>Orçamento para </a:t>
            </a:r>
            <a:r>
              <a:rPr lang="pt-BR" sz="2400" b="1" dirty="0"/>
              <a:t>2025. </a:t>
            </a:r>
            <a:r>
              <a:rPr lang="pt-BR" sz="2000" b="1" dirty="0"/>
              <a:t/>
            </a:r>
            <a:br>
              <a:rPr lang="pt-BR" sz="2000" b="1" dirty="0"/>
            </a:br>
            <a:endParaRPr lang="pt-BR" sz="2000" b="1" dirty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49694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8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Participação Popular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99958" cy="4644836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 participação </a:t>
            </a:r>
            <a:r>
              <a:rPr lang="pt-BR" dirty="0" smtClean="0"/>
              <a:t>popular ficou </a:t>
            </a:r>
            <a:r>
              <a:rPr lang="pt-BR" dirty="0"/>
              <a:t>aberta no período de  </a:t>
            </a:r>
            <a:r>
              <a:rPr lang="pt-BR" dirty="0" smtClean="0"/>
              <a:t>19/08 </a:t>
            </a:r>
            <a:r>
              <a:rPr lang="pt-BR" dirty="0"/>
              <a:t>a </a:t>
            </a:r>
            <a:r>
              <a:rPr lang="pt-BR" dirty="0" smtClean="0"/>
              <a:t>20/09 </a:t>
            </a:r>
            <a:r>
              <a:rPr lang="pt-BR" dirty="0"/>
              <a:t>e não contou com nenhuma contribuição.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5925319" cy="28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7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02100"/>
              </p:ext>
            </p:extLst>
          </p:nvPr>
        </p:nvGraphicFramePr>
        <p:xfrm>
          <a:off x="179512" y="404664"/>
          <a:ext cx="8804945" cy="592929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124425"/>
                <a:gridCol w="1688733"/>
                <a:gridCol w="1537447"/>
                <a:gridCol w="1454340"/>
              </a:tblGrid>
              <a:tr h="2493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ESPECIFICAÇÕES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54" marR="8654" marT="865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3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2025 (*)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</a:rPr>
                        <a:t>TOTAL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ctr"/>
                </a:tc>
              </a:tr>
              <a:tr h="2493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DIRETA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INDIRETA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 RECEITAS CORRENTES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230.800.620,00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  -   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230.800.620,00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664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IMPOSTOS, TAXAS E CONTRIBUIÇÕES DE MELHORIA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30.931.180,45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30.931.180,45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CONTRIBUIÇÕES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4.025.000,00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4.025.000,00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RECEITA PATRIMONIAL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2.335.335,50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2.335.335,50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RECEITA DE SERVIÇOS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157.512,50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157.512,50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805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TRANSFERÊNCIAS CORRENTES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191.429.850,00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191.429.850,00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632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OUTRAS RECEITAS CORRENTES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1.921.741,55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1.921.741,55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 RECEITAS DE CAPITAL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4.805.100,00</a:t>
                      </a:r>
                      <a:r>
                        <a:rPr lang="pt-BR" sz="1500" b="1" u="none" strike="noStrike" dirty="0">
                          <a:effectLst/>
                        </a:rPr>
                        <a:t> 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 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</a:rPr>
                        <a:t>4.805.100,00</a:t>
                      </a:r>
                      <a:r>
                        <a:rPr lang="pt-BR" sz="1500" b="1" u="none" strike="noStrike" dirty="0">
                          <a:effectLst/>
                        </a:rPr>
                        <a:t> 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716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ALIENAÇÕES DE BENS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2.005.100,00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2.005.100,00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570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TRANSFERÊNCIAS</a:t>
                      </a:r>
                      <a:r>
                        <a:rPr lang="pt-BR" sz="1500" u="none" strike="noStrike" baseline="0" dirty="0" smtClean="0">
                          <a:effectLst/>
                        </a:rPr>
                        <a:t> DE CAPITAL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2.800.000,00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2.800.000,00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TOTAL DE RECEITAS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</a:t>
                      </a:r>
                      <a:r>
                        <a:rPr lang="pt-BR" sz="1500" u="none" strike="noStrike" dirty="0" smtClean="0">
                          <a:effectLst/>
                        </a:rPr>
                        <a:t>235.605.720,00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235.605.720,00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DEDUÇÕES DA RECEITA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FUNDEB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 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RECEITAS CORRENTES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23.605.720,00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23.605.720,00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TRANSFERÊNCIAS CORRENTES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 23.605.720,00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 23.605.720,00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TOTAL DAS DEDUÇÕES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</a:t>
                      </a:r>
                      <a:r>
                        <a:rPr lang="pt-BR" sz="1500" u="none" strike="noStrike" dirty="0" smtClean="0">
                          <a:effectLst/>
                        </a:rPr>
                        <a:t>23.605.720,000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</a:t>
                      </a:r>
                      <a:r>
                        <a:rPr lang="pt-BR" sz="1500" u="none" strike="noStrike" dirty="0" smtClean="0">
                          <a:effectLst/>
                        </a:rPr>
                        <a:t>23.605.720,000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 TOTAL LIQUIDO DAS RECEITAS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</a:rPr>
                        <a:t>212.000.000,00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  -   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u="none" strike="noStrike" dirty="0" smtClean="0">
                          <a:effectLst/>
                        </a:rPr>
                        <a:t>212.000.000,00</a:t>
                      </a:r>
                    </a:p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  <a:tr h="240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50" b="1" u="none" strike="noStrike" dirty="0" smtClean="0">
                          <a:effectLst/>
                        </a:rPr>
                        <a:t> TOTAL GERAL </a:t>
                      </a:r>
                      <a:endParaRPr lang="pt-BR" sz="16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50" b="1" u="none" strike="noStrike" dirty="0" smtClean="0">
                          <a:effectLst/>
                        </a:rPr>
                        <a:t>212.000.000,00</a:t>
                      </a:r>
                      <a:endParaRPr lang="pt-BR" sz="16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0754">
                <a:tc gridSpan="4">
                  <a:txBody>
                    <a:bodyPr/>
                    <a:lstStyle/>
                    <a:p>
                      <a:pPr algn="l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54" marR="8654" marT="8654" marB="0" anchor="b"/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79512" y="6381328"/>
            <a:ext cx="155042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sz="1500" b="1" dirty="0">
                <a:solidFill>
                  <a:srgbClr val="000000"/>
                </a:solidFill>
              </a:rPr>
              <a:t>* receita prevista</a:t>
            </a:r>
          </a:p>
        </p:txBody>
      </p:sp>
    </p:spTree>
    <p:extLst>
      <p:ext uri="{BB962C8B-B14F-4D97-AF65-F5344CB8AC3E}">
        <p14:creationId xmlns:p14="http://schemas.microsoft.com/office/powerpoint/2010/main" val="35044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09874"/>
              </p:ext>
            </p:extLst>
          </p:nvPr>
        </p:nvGraphicFramePr>
        <p:xfrm>
          <a:off x="323528" y="260648"/>
          <a:ext cx="8568952" cy="645333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608512"/>
                <a:gridCol w="3960440"/>
              </a:tblGrid>
              <a:tr h="3863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DESPESAS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>
                          <a:effectLst/>
                        </a:rPr>
                        <a:t>VALOR (R$)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CÂMARA MUNICIPAL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4.624.200,00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GABINETE DO PREFEITO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1.893.143,65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 ADMINISTRAÇÃO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16.540.213,56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 FINANÇAS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12.715.718,58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DA SAÚDE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49.354.074,39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 </a:t>
                      </a:r>
                      <a:r>
                        <a:rPr lang="pt-BR" sz="1500" u="none" strike="noStrike" kern="1200" dirty="0" smtClean="0">
                          <a:effectLst/>
                        </a:rPr>
                        <a:t>EMPREGO </a:t>
                      </a:r>
                      <a:r>
                        <a:rPr lang="pt-BR" sz="1500" u="none" strike="noStrike" kern="1200" dirty="0">
                          <a:effectLst/>
                        </a:rPr>
                        <a:t>E </a:t>
                      </a:r>
                      <a:r>
                        <a:rPr lang="pt-BR" sz="1500" u="none" strike="noStrike" kern="1200" dirty="0" smtClean="0">
                          <a:effectLst/>
                        </a:rPr>
                        <a:t>REL. </a:t>
                      </a:r>
                      <a:r>
                        <a:rPr lang="pt-BR" sz="1500" u="none" strike="noStrike" kern="1200" dirty="0">
                          <a:effectLst/>
                        </a:rPr>
                        <a:t>DO TRABALHO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3.095.096,28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26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FUNDO MUN. ASSIST. </a:t>
                      </a:r>
                      <a:r>
                        <a:rPr lang="pt-BR" sz="1500" u="none" strike="noStrike" kern="1200" dirty="0" smtClean="0">
                          <a:effectLst/>
                        </a:rPr>
                        <a:t>SOCIAL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777.800,00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 DESENVOLVIMENTO SOCIAL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8.219.900,03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 EDUCAÇÃO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85.681.676,63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 OBRAS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9.438.369,11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 MEIO AMBIENTE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10.232.894,91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 ESPORTES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2.174.849,86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>
                          <a:effectLst/>
                        </a:rPr>
                        <a:t>SECRETARIA DESENV. ECON E CULTURA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3.192.825,67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SECRETARIA DE AGRICULTURA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183.869,59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SECRETARIA DE SEGURANÇA PÚBLICA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3.875.367,74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002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50" b="1" u="none" strike="noStrike" kern="1200" dirty="0">
                          <a:effectLst/>
                        </a:rPr>
                        <a:t>TOTAL </a:t>
                      </a:r>
                      <a:r>
                        <a:rPr lang="pt-BR" sz="1650" b="1" u="none" strike="noStrike" kern="1200" dirty="0" smtClean="0">
                          <a:effectLst/>
                        </a:rPr>
                        <a:t> GERAL</a:t>
                      </a:r>
                      <a:endParaRPr lang="pt-BR" sz="165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50" b="1" u="none" strike="noStrike" kern="1200" dirty="0" smtClean="0">
                          <a:effectLst/>
                        </a:rPr>
                        <a:t>212.000.000,00</a:t>
                      </a:r>
                      <a:endParaRPr lang="pt-BR" sz="165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1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46429"/>
              </p:ext>
            </p:extLst>
          </p:nvPr>
        </p:nvGraphicFramePr>
        <p:xfrm>
          <a:off x="323528" y="188640"/>
          <a:ext cx="8208912" cy="635940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5976664"/>
                <a:gridCol w="2232248"/>
              </a:tblGrid>
              <a:tr h="4090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REPASSE TERCEIRO SETOR</a:t>
                      </a:r>
                      <a:endParaRPr lang="pt-BR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effectLst/>
                        </a:rPr>
                        <a:t>VALOR (R$)</a:t>
                      </a:r>
                      <a:endParaRPr lang="pt-BR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</a:tr>
              <a:tr h="443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OBRA UNIDA LAR SÃO VICENTE DE PAULO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279.564,41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94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CENTRO SOCIAL COM. EDUC. SÃO MATHEUS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396.638,78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3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CORPORAÇÃO LIRA GUARIBENSE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54.616,88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94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CENTRO DE CONVIVÊNCIA DA MELHOR IDADE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89.287,68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3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INSTITUTO MARTEC DE EDUCAÇÃO E DESENVOLVIMENTO SOCIAL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57.431,00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3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ASSOCIAÇÃO DE PAIS E AMIGOS DO FUTSAL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133.811,36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2634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ASSOCIAÇÃO CRISTIANE DA COSTA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142.003,89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3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CASA DE RECUPERAÇÃO CONVALESCENTE GBA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443.491,62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94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ASSOCIAÇÃO ANTIALCOÓLICA DE GUARIBA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15.729,66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94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CENTRO SOCIAL COM. CRISTO REI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317.084,41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94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APAE ASSOCIAÇÃO DE PAIS E AMIGOS DOS EXCEPCIONAIS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218.467,52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3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AGUIAS ASSOCIAÇÃO GUARIBENSE DE INC.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100.495,06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3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APAS ASSOCIAÇÃO DE PAIS E AMIGOS DE SURDOS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24.031,43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433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FUNDAÇÃO PIO XII HOSP. SÃO JUDAS TADEU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u="none" strike="noStrike" kern="1200" dirty="0" smtClean="0">
                          <a:effectLst/>
                        </a:rPr>
                        <a:t>251.674,59</a:t>
                      </a:r>
                      <a:endParaRPr lang="pt-BR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294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>
                          <a:effectLst/>
                        </a:rPr>
                        <a:t>TOTAL </a:t>
                      </a:r>
                      <a:r>
                        <a:rPr lang="pt-BR" sz="1500" b="1" u="none" strike="noStrike" kern="1200" dirty="0" smtClean="0">
                          <a:effectLst/>
                        </a:rPr>
                        <a:t> GERAL</a:t>
                      </a:r>
                      <a:endParaRPr lang="pt-BR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7" marR="9297" marT="9297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2.524.328,28</a:t>
                      </a:r>
                      <a:endParaRPr lang="pt-BR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4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781341"/>
            <a:ext cx="800219" cy="2969979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pt-BR" sz="4000" dirty="0" smtClean="0">
                <a:latin typeface="+mj-lt"/>
              </a:rPr>
              <a:t>PRECATÓRIOS</a:t>
            </a:r>
            <a:endParaRPr lang="pt-BR" sz="4000" dirty="0">
              <a:latin typeface="+mj-lt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597340"/>
              </p:ext>
            </p:extLst>
          </p:nvPr>
        </p:nvGraphicFramePr>
        <p:xfrm>
          <a:off x="1331640" y="2348880"/>
          <a:ext cx="7490561" cy="216979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398128"/>
                <a:gridCol w="3092433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 smtClean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pt-BR" sz="1700" b="1" u="none" strike="noStrike" dirty="0" smtClean="0">
                          <a:effectLst/>
                        </a:rPr>
                        <a:t>DESCRIÇÃO</a:t>
                      </a:r>
                    </a:p>
                    <a:p>
                      <a:pPr algn="ctr" fontAlgn="b"/>
                      <a:r>
                        <a:rPr lang="pt-BR" sz="1700" b="1" u="none" strike="noStrike" dirty="0" smtClean="0">
                          <a:effectLst/>
                        </a:rPr>
                        <a:t> 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effectLst/>
                        </a:rPr>
                        <a:t> </a:t>
                      </a:r>
                      <a:endParaRPr lang="pt-BR" sz="17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pt-BR" sz="1700" b="1" u="none" strike="noStrike" dirty="0" smtClean="0">
                          <a:effectLst/>
                        </a:rPr>
                        <a:t>VALOR (R$)</a:t>
                      </a:r>
                    </a:p>
                    <a:p>
                      <a:pPr algn="ctr" fontAlgn="b"/>
                      <a:r>
                        <a:rPr lang="pt-BR" sz="1700" b="1" u="none" strike="noStrike" dirty="0">
                          <a:effectLst/>
                        </a:rPr>
                        <a:t> 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551">
                <a:tc>
                  <a:txBody>
                    <a:bodyPr/>
                    <a:lstStyle/>
                    <a:p>
                      <a:pPr algn="ctr" fontAlgn="t"/>
                      <a:endParaRPr lang="pt-BR" sz="17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pt-BR" sz="1700" u="none" strike="noStrike" dirty="0" smtClean="0">
                          <a:effectLst/>
                        </a:rPr>
                        <a:t>PRECATÓRIOS TJSP E TRT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7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pt-BR" sz="1700" u="none" strike="noStrike" dirty="0" smtClean="0">
                          <a:effectLst/>
                        </a:rPr>
                        <a:t>4.042.033,60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7274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50" b="1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pt-BR" sz="1850" b="1" u="none" strike="noStrike" dirty="0" smtClean="0">
                          <a:effectLst/>
                        </a:rPr>
                        <a:t>TOTAL</a:t>
                      </a:r>
                      <a:endParaRPr lang="pt-BR" sz="185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pt-BR" sz="1850" b="1" u="none" strike="noStrike" dirty="0">
                          <a:effectLst/>
                        </a:rPr>
                        <a:t> </a:t>
                      </a:r>
                      <a:endParaRPr lang="pt-BR" sz="18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50" b="1" u="none" strike="noStrike" dirty="0" smtClean="0">
                          <a:effectLst/>
                        </a:rPr>
                        <a:t>4.042.033,60</a:t>
                      </a:r>
                      <a:endParaRPr lang="pt-BR" sz="18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0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792088" cy="5976664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pt-BR" dirty="0" smtClean="0"/>
              <a:t>DESPESA COM PESSOAL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15616" y="980729"/>
            <a:ext cx="7379097" cy="4680519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59287"/>
              </p:ext>
            </p:extLst>
          </p:nvPr>
        </p:nvGraphicFramePr>
        <p:xfrm>
          <a:off x="1475656" y="1412776"/>
          <a:ext cx="6793443" cy="1102089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913124"/>
                <a:gridCol w="1728192"/>
                <a:gridCol w="1152127"/>
              </a:tblGrid>
              <a:tr h="444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  <a:latin typeface="+mj-lt"/>
                        </a:rPr>
                        <a:t>APURAÇÃO DO CUMPRIMENTO DO LIMITE LEGAL 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 smtClean="0">
                          <a:effectLst/>
                          <a:latin typeface="+mj-lt"/>
                        </a:rPr>
                        <a:t>VALOR (R$)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effectLst/>
                          <a:latin typeface="+mj-lt"/>
                        </a:rPr>
                        <a:t>%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  <a:latin typeface="+mj-lt"/>
                        </a:rPr>
                        <a:t>RECEITA CORRENTE  LÍQUIDA (RCL)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  <a:latin typeface="+mj-lt"/>
                        </a:rPr>
                        <a:t>212.000.000,00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  <a:latin typeface="+mj-lt"/>
                        </a:rPr>
                        <a:t>DESPESA TOTAL COM PESSOAL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 smtClean="0">
                          <a:effectLst/>
                          <a:latin typeface="+mj-lt"/>
                        </a:rPr>
                        <a:t>103.538.347,86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 smtClean="0">
                          <a:effectLst/>
                          <a:latin typeface="+mj-lt"/>
                        </a:rPr>
                        <a:t>48,84</a:t>
                      </a:r>
                      <a:endParaRPr lang="pt-BR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977446481"/>
              </p:ext>
            </p:extLst>
          </p:nvPr>
        </p:nvGraphicFramePr>
        <p:xfrm>
          <a:off x="1547664" y="2852936"/>
          <a:ext cx="6408712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5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513</Words>
  <Application>Microsoft Office PowerPoint</Application>
  <PresentationFormat>Apresentação na tela (4:3)</PresentationFormat>
  <Paragraphs>216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AUDIÊNCIA PÚBLICA </vt:lpstr>
      <vt:lpstr>DEFINIÇÃO DA LEI DO ORÇAMENTO ANUAL</vt:lpstr>
      <vt:lpstr>Participação Popular </vt:lpstr>
      <vt:lpstr>Participação Popular</vt:lpstr>
      <vt:lpstr>Apresentação do PowerPoint</vt:lpstr>
      <vt:lpstr>Apresentação do PowerPoint</vt:lpstr>
      <vt:lpstr>Apresentação do PowerPoint</vt:lpstr>
      <vt:lpstr>Apresentação do PowerPoint</vt:lpstr>
      <vt:lpstr>DESPESA COM PESSOAL</vt:lpstr>
      <vt:lpstr> CÁLCULO INVESTIMENTOS EM AÇÕES DE SAÚDE PÚBLICA</vt:lpstr>
      <vt:lpstr> APLICAÇÃO 25% EM EDUCAÇÃO</vt:lpstr>
      <vt:lpstr> APLICAÇÃO DO FUNDEB</vt:lpstr>
      <vt:lpstr>  MUITO OBRIGADO PELA ATENÇÃO  FINANÇAS E ORÇAMENTO    CELSO ANTÔNIO ROMANO PREFEITO MUNICIPAL REALIZADO POR:  FABIANA O. SOARES VIEIRA DANIEL LEONARDO DE SOUZA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3º quadrimestre 2022</dc:title>
  <dc:creator>Usuario</dc:creator>
  <cp:lastModifiedBy>Usuario</cp:lastModifiedBy>
  <cp:revision>67</cp:revision>
  <cp:lastPrinted>2024-09-26T17:04:37Z</cp:lastPrinted>
  <dcterms:created xsi:type="dcterms:W3CDTF">2023-02-09T18:42:34Z</dcterms:created>
  <dcterms:modified xsi:type="dcterms:W3CDTF">2024-11-11T11:29:12Z</dcterms:modified>
</cp:coreProperties>
</file>