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82" r:id="rId9"/>
    <p:sldId id="268" r:id="rId10"/>
    <p:sldId id="271" r:id="rId11"/>
    <p:sldId id="279" r:id="rId12"/>
    <p:sldId id="276" r:id="rId13"/>
    <p:sldId id="274" r:id="rId14"/>
    <p:sldId id="280" r:id="rId15"/>
    <p:sldId id="281" r:id="rId16"/>
    <p:sldId id="278" r:id="rId17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45,99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Limite Máximo</c:v>
                </c:pt>
                <c:pt idx="1">
                  <c:v>Despesa Total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51.3</c:v>
                </c:pt>
                <c:pt idx="1">
                  <c:v>43.25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35200"/>
        <c:axId val="129329024"/>
      </c:barChart>
      <c:catAx>
        <c:axId val="12923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29329024"/>
        <c:crosses val="autoZero"/>
        <c:auto val="1"/>
        <c:lblAlgn val="ctr"/>
        <c:lblOffset val="100"/>
        <c:noMultiLvlLbl val="0"/>
      </c:catAx>
      <c:valAx>
        <c:axId val="1293290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923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6CE4139-9AD0-49BB-B0C3-CCCC43FEA004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9C46AE4-7EFB-4559-A621-16C1A8CAE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26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3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5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15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16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2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8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88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5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F830-2EB6-4D85-9A47-CF723E2E685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5904656" cy="147002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3º quadrimestre 2024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08912" cy="3505944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GESTÃO FISCAL E TRANSPARENTE</a:t>
            </a:r>
          </a:p>
          <a:p>
            <a:endParaRPr lang="pt-BR" b="1" dirty="0">
              <a:solidFill>
                <a:srgbClr val="00B050"/>
              </a:solidFill>
            </a:endParaRPr>
          </a:p>
          <a:p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24944"/>
            <a:ext cx="8352928" cy="27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" cy="5976664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dirty="0" smtClean="0">
                <a:latin typeface="Rockwell" panose="02060603020205020403" pitchFamily="18" charset="0"/>
              </a:rPr>
              <a:t>DESPESA COM PESSOAL</a:t>
            </a: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15616" y="980729"/>
            <a:ext cx="7379097" cy="468051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25006"/>
              </p:ext>
            </p:extLst>
          </p:nvPr>
        </p:nvGraphicFramePr>
        <p:xfrm>
          <a:off x="1259632" y="1340768"/>
          <a:ext cx="7056783" cy="1080119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4176464"/>
                <a:gridCol w="1728192"/>
                <a:gridCol w="1152127"/>
              </a:tblGrid>
              <a:tr h="444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APURAÇÃO DO CUMPRIMENTO DO LIMITE LEGAL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VALOR (R$)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%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 CORRENTE  LÍQUIDA (RCL)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193.194.377,48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DESPESA TOTAL COM PESSOAL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88.841.792,09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45,99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165669192"/>
              </p:ext>
            </p:extLst>
          </p:nvPr>
        </p:nvGraphicFramePr>
        <p:xfrm>
          <a:off x="1547664" y="2852936"/>
          <a:ext cx="6072336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5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5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EM SAÚDE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+mj-lt"/>
              </a:rPr>
              <a:t>O Município de Guariba no 3º quadrimestre de 2024 aplicou </a:t>
            </a:r>
            <a:r>
              <a:rPr lang="pt-BR" b="1" dirty="0" smtClean="0">
                <a:latin typeface="+mj-lt"/>
              </a:rPr>
              <a:t>R$ 35.031.690.11 </a:t>
            </a:r>
            <a:r>
              <a:rPr lang="pt-BR" dirty="0" smtClean="0">
                <a:latin typeface="+mj-lt"/>
              </a:rPr>
              <a:t>valor equivale ao percentual de </a:t>
            </a:r>
            <a:r>
              <a:rPr lang="pt-BR" b="1" dirty="0" smtClean="0">
                <a:latin typeface="+mj-lt"/>
              </a:rPr>
              <a:t>27.28% </a:t>
            </a:r>
            <a:r>
              <a:rPr lang="pt-BR" dirty="0" smtClean="0">
                <a:latin typeface="+mj-lt"/>
              </a:rPr>
              <a:t>da arrecadação dos impostos e transferências no período. Esse índice é superior ao constitucionalmente exigido.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1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pt-BR" sz="5000" b="1" dirty="0">
                <a:ln w="9525">
                  <a:solidFill>
                    <a:schemeClr val="bg1"/>
                  </a:solidFill>
                  <a:prstDash val="solid"/>
                </a:ln>
              </a:rPr>
              <a:t>CÁLCULO DOS INVESTIMENTOS EM AÇÕES DE SAÚDE PÚBLICA</a:t>
            </a:r>
            <a:endParaRPr lang="pt-BR" sz="5000" b="1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253730"/>
              </p:ext>
            </p:extLst>
          </p:nvPr>
        </p:nvGraphicFramePr>
        <p:xfrm>
          <a:off x="1619672" y="2708920"/>
          <a:ext cx="6441947" cy="203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EXIGÊNCIA CONSTITUCIONAL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RECEITAS REALIZADAS (BASE DE CÁLCULO DOS 15%)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128.436.219,53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DA APLICAÇÃO OBRIGATÓRIA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35.070.411,48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PAGAS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34.762.947,62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PERCENTUAL DE DESPESAS LIQUIDADAS COM IMPOSTOS E TRANSFERÊNCIAS 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27,28 %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2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5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EM EDUCAÇÃO</a:t>
            </a:r>
            <a:endParaRPr lang="pt-BR" sz="5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dirty="0" smtClean="0">
              <a:latin typeface="+mj-lt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+mj-lt"/>
              </a:rPr>
              <a:t>O Município de Guariba no 3º quadrimestre de 2024 aplicou </a:t>
            </a:r>
            <a:r>
              <a:rPr lang="pt-BR" sz="2800" b="1" dirty="0" smtClean="0">
                <a:latin typeface="+mj-lt"/>
              </a:rPr>
              <a:t>R$ 21.145.525,77 </a:t>
            </a:r>
            <a:r>
              <a:rPr lang="pt-BR" sz="2800" dirty="0" smtClean="0">
                <a:latin typeface="+mj-lt"/>
              </a:rPr>
              <a:t>valor equivale ao percentual de </a:t>
            </a:r>
            <a:r>
              <a:rPr lang="pt-BR" sz="2800" b="1" dirty="0" smtClean="0">
                <a:latin typeface="+mj-lt"/>
              </a:rPr>
              <a:t>31,16% </a:t>
            </a:r>
            <a:r>
              <a:rPr lang="pt-BR" sz="2800" dirty="0" smtClean="0">
                <a:latin typeface="+mj-lt"/>
              </a:rPr>
              <a:t>da arrecadação dos impostos e transferências no período e valor de </a:t>
            </a:r>
            <a:r>
              <a:rPr lang="pt-BR" sz="2800" b="1" dirty="0" smtClean="0">
                <a:latin typeface="+mj-lt"/>
              </a:rPr>
              <a:t>R$ 44.665.650,47  </a:t>
            </a:r>
            <a:r>
              <a:rPr lang="pt-BR" sz="2800" dirty="0" smtClean="0">
                <a:latin typeface="+mj-lt"/>
              </a:rPr>
              <a:t>equivale ao percentual de </a:t>
            </a:r>
            <a:r>
              <a:rPr lang="pt-BR" sz="2800" b="1" dirty="0" smtClean="0">
                <a:latin typeface="+mj-lt"/>
              </a:rPr>
              <a:t>100% </a:t>
            </a:r>
            <a:r>
              <a:rPr lang="pt-BR" sz="2800" dirty="0" smtClean="0">
                <a:latin typeface="+mj-lt"/>
              </a:rPr>
              <a:t>das receitas recebidas do FUNDEB na remuneração dos profissionais do magistério. Esse índice é superior ao constitucionalmente exigido. </a:t>
            </a: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63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65618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DOS 25% EM EDUCAÇÃO</a:t>
            </a:r>
            <a:endParaRPr lang="pt-BR" sz="40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554985"/>
              </p:ext>
            </p:extLst>
          </p:nvPr>
        </p:nvGraphicFramePr>
        <p:xfrm>
          <a:off x="1619672" y="2708920"/>
          <a:ext cx="6441947" cy="203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EXIGÊNCIA CONSTITUCIONAL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RECEITAS DOS IMPOSTOS E TRANSFERÊNCIAS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133.340.325,04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DA APLICAÇÃO OBRIGATÓRIA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21.765.949,74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PAGAS EM 2024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20.624.185,09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PERCENTUAL DE DESPESAS PAGAS COM IMPOSTOS E TRANSFERÊNCIAS 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30,77%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5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70% DO FUNDEB</a:t>
            </a:r>
            <a:endParaRPr lang="pt-BR" sz="50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928379"/>
              </p:ext>
            </p:extLst>
          </p:nvPr>
        </p:nvGraphicFramePr>
        <p:xfrm>
          <a:off x="1619672" y="2708920"/>
          <a:ext cx="6441947" cy="1854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effectLst/>
                        </a:rPr>
                        <a:t>LIMITE MÍNIMO DE APLICAÇÃO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effectLst/>
                        </a:rPr>
                        <a:t>70%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RECEITA BRUTA DO FUNDEB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44.940.499,65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VALOR DA APLICAÇÃO OBRIGATÓRIA (70%)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42.832.295,17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DESPESAS COM OS 70% DO FUNDEB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42.629.141,85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PERCENTUAL DO VALOR APLICADO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100,00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MUITO OBRIGADO PELA ATENÇÃO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3300" dirty="0" smtClean="0"/>
              <a:t>FINANÇAS E ORÇAMENTO</a:t>
            </a:r>
            <a:br>
              <a:rPr lang="pt-BR" sz="33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b="1" dirty="0" smtClean="0"/>
              <a:t>DR. FRANCISCO DIAS MANÇANO JUNIOR</a:t>
            </a:r>
            <a:br>
              <a:rPr lang="pt-BR" sz="2200" b="1" dirty="0" smtClean="0"/>
            </a:br>
            <a:r>
              <a:rPr lang="pt-BR" sz="2100" dirty="0" smtClean="0"/>
              <a:t>PREFEITO MUNICIPAL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100" b="1" dirty="0" smtClean="0"/>
              <a:t>REALIZADO POR: </a:t>
            </a:r>
            <a:br>
              <a:rPr lang="pt-BR" sz="2100" b="1" dirty="0" smtClean="0"/>
            </a:br>
            <a:r>
              <a:rPr lang="pt-BR" sz="2100" dirty="0" smtClean="0"/>
              <a:t>FABIANA O. SOARES VIEIRA</a:t>
            </a:r>
            <a:br>
              <a:rPr lang="pt-BR" sz="2100" dirty="0" smtClean="0"/>
            </a:br>
            <a:r>
              <a:rPr lang="pt-BR" sz="2100" dirty="0" smtClean="0"/>
              <a:t>DANIEL LEONARDO DE SOUZA</a:t>
            </a:r>
            <a:br>
              <a:rPr lang="pt-BR" sz="2100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 descr="d:\Users\Usuario\Desktop\g_39_0_1_28062021143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73697"/>
            <a:ext cx="2304256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APRESENTAÇÃO</a:t>
            </a: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1900" dirty="0" smtClean="0"/>
          </a:p>
          <a:p>
            <a:pPr marL="0" indent="0" algn="just">
              <a:buNone/>
            </a:pPr>
            <a:r>
              <a:rPr lang="pt-BR" sz="1900" dirty="0" smtClean="0"/>
              <a:t>Este relatório objetiva demonstrar o desempenho da execução orçamentária e financeira do Município de Guariba durante o 3º Quadrimestre do exercício de 2024, assim como avaliar o cumprimento das metas fiscais previamente estabelecidas para o Orçamento Fiscal e da Seguridade Social da Prefeitura, em atendimento ao §4º do Artigo 9º da Lei Complementar nº 101/2000 (Lei de Responsabilidade Fiscal).</a:t>
            </a:r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04863"/>
            <a:ext cx="4078796" cy="331236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2273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3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AVALIAÇÃO DAS METAS E RESULTADOS FISCAIS </a:t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 QUADRIMESTRE DE 2024</a:t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b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pt-BR" b="1" dirty="0" smtClean="0"/>
              <a:t>I – RECEITAS ORÇAMENTÁRIAS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II – DESPESAS ORÇAMENTÁRIAS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III – RESULTADOS FISCAIS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IV – ÍNDICES CONSTITUCIONAIS E LEGAIS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292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476673"/>
            <a:ext cx="923330" cy="58326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3000" dirty="0" smtClean="0">
                <a:latin typeface="Rockwell" panose="02060603020205020403" pitchFamily="18" charset="0"/>
              </a:rPr>
              <a:t>RECEITAS  ORÇAMENTÁRIAS</a:t>
            </a:r>
          </a:p>
          <a:p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99066"/>
              </p:ext>
            </p:extLst>
          </p:nvPr>
        </p:nvGraphicFramePr>
        <p:xfrm>
          <a:off x="1187624" y="476673"/>
          <a:ext cx="7632848" cy="5854601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3258440"/>
                <a:gridCol w="1506792"/>
                <a:gridCol w="1511502"/>
                <a:gridCol w="1356114"/>
              </a:tblGrid>
              <a:tr h="348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DETALHAMENTO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LOA </a:t>
                      </a:r>
                      <a:r>
                        <a:rPr lang="pt-BR" sz="1500" b="1" u="none" strike="noStrike" dirty="0" smtClean="0">
                          <a:effectLst/>
                        </a:rPr>
                        <a:t>2024 (ORÇADO)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DEZEMBRO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29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2024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(%) </a:t>
                      </a:r>
                      <a:r>
                        <a:rPr lang="pt-BR" sz="1500" b="1" u="none" strike="noStrike" dirty="0" smtClean="0">
                          <a:effectLst/>
                        </a:rPr>
                        <a:t>REALIZADO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RECEITAS CORRENTES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182.657.900,00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193.194.377,48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105,77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IMPOSTOS, </a:t>
                      </a:r>
                      <a:r>
                        <a:rPr lang="pt-BR" sz="1500" u="none" strike="noStrike" dirty="0" smtClean="0">
                          <a:effectLst/>
                        </a:rPr>
                        <a:t>TAXAS E CONTRIBUIÇOES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MELHORIA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25.106.808,00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27.434.123,63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06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CONTRIBUIÇÕES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3.733.725,00</a:t>
                      </a:r>
                      <a:endParaRPr lang="pt-B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2.312.759,57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 PATRIMONIAL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1.759.290,50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3.197.599,92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RECEITA DE SERVIÇOS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134.531,50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152.380,98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TRANSFERÊNCIAS CORRENTES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151.032.987,00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156.813.029,57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OUTRAS RECEITAS CORRENTES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890.588,00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3.284.483,81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RECEITAS DE CAPITAL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342.100,00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10.601.402,11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3.098,92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15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ALIENAÇÃO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BENS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342.100,00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2.357.998,86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u="none" strike="noStrike" dirty="0" smtClean="0">
                          <a:effectLst/>
                        </a:rPr>
                        <a:t>TRANSFERÊNCIAS DE CAPITAL</a:t>
                      </a:r>
                      <a:endParaRPr lang="pt-B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8.243.403,25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DEDUÇÕES DA RECEITA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TOTAL </a:t>
                      </a:r>
                      <a:r>
                        <a:rPr lang="pt-BR" sz="1500" b="1" u="none" strike="noStrike" dirty="0" smtClean="0">
                          <a:effectLst/>
                        </a:rPr>
                        <a:t>DE</a:t>
                      </a:r>
                      <a:r>
                        <a:rPr lang="pt-BR" sz="1500" b="1" u="none" strike="noStrike" baseline="0" dirty="0" smtClean="0">
                          <a:effectLst/>
                        </a:rPr>
                        <a:t> RECEITAS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183.000.000,00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203.795.779,59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111.36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8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DÉFICIT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4.097.597,49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8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 DÉFICIT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207.893.377,08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113,60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4418" y="575310"/>
            <a:ext cx="646331" cy="532293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t-BR" sz="3000" dirty="0">
                <a:latin typeface="Rockwell" panose="02060603020205020403" pitchFamily="18" charset="0"/>
              </a:rPr>
              <a:t>DESPESAS ORÇAMENTÁRIAS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688183"/>
              </p:ext>
            </p:extLst>
          </p:nvPr>
        </p:nvGraphicFramePr>
        <p:xfrm>
          <a:off x="1150750" y="887860"/>
          <a:ext cx="7813738" cy="4697832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2948581"/>
                <a:gridCol w="1916577"/>
                <a:gridCol w="1621719"/>
                <a:gridCol w="1326861"/>
              </a:tblGrid>
              <a:tr h="49591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DETALHAMENTO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LOA </a:t>
                      </a:r>
                      <a:r>
                        <a:rPr lang="pt-BR" sz="1500" b="1" u="none" strike="noStrike" kern="1200" dirty="0" smtClean="0">
                          <a:effectLst/>
                        </a:rPr>
                        <a:t>2024 (ORÇADO)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DEZEMBRO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61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2024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(%) </a:t>
                      </a:r>
                      <a:r>
                        <a:rPr lang="pt-BR" sz="1500" b="1" u="none" strike="noStrike" kern="1200" dirty="0" smtClean="0">
                          <a:effectLst/>
                        </a:rPr>
                        <a:t>REALIZADO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DESPESAS CORRENTES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170.586.500,00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187.342.426,68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109,82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PESSOAL E ENCARGOS SOCIAIS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89.752.112,00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92.266.332,16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>
                          <a:effectLst/>
                        </a:rPr>
                        <a:t>OUTRAS DESPESAS CORRENTES</a:t>
                      </a:r>
                      <a:endParaRPr lang="pt-BR" sz="15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80.834.388,00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95.076.094,52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DESPESAS DE CAPITAL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10.583.500,00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20.550.950,40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194,18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INVESTIMENTOS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8.623.500,00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18.640.587,52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AMORTIZAÇÃO DA DÍVIDA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1.960.000,00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1.910.362,88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RESERVA DE CONTINGÊNCIA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1.830.000,00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endParaRPr lang="pt-BR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59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TOTAL DESPESA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183.000.000,00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207.893.377,08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113,60</a:t>
                      </a:r>
                      <a:endParaRPr lang="pt-BR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698774"/>
              </p:ext>
            </p:extLst>
          </p:nvPr>
        </p:nvGraphicFramePr>
        <p:xfrm>
          <a:off x="251520" y="129841"/>
          <a:ext cx="8640960" cy="6267502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6183439"/>
                <a:gridCol w="2457521"/>
              </a:tblGrid>
              <a:tr h="3804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DESPESA LIQUIDADA POR SECRETARIA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VALOR (R$)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CÂMARA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3.859.622,42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GABINETE DO PREFEITO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1.426.900,92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ADMINISTRAÇÃO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13.579.549,11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FINANÇAS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7.705.329,07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DA SAÚDE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52.016.298,62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</a:t>
                      </a:r>
                      <a:r>
                        <a:rPr lang="pt-BR" sz="1500" u="none" strike="noStrike" dirty="0" smtClean="0">
                          <a:effectLst/>
                        </a:rPr>
                        <a:t>EMPREGO </a:t>
                      </a:r>
                      <a:r>
                        <a:rPr lang="pt-BR" sz="1500" u="none" strike="noStrike" dirty="0">
                          <a:effectLst/>
                        </a:rPr>
                        <a:t>E </a:t>
                      </a:r>
                      <a:r>
                        <a:rPr lang="pt-BR" sz="1500" u="none" strike="noStrike" dirty="0" smtClean="0">
                          <a:effectLst/>
                        </a:rPr>
                        <a:t>REL. </a:t>
                      </a:r>
                      <a:r>
                        <a:rPr lang="pt-BR" sz="1500" u="none" strike="noStrike" dirty="0">
                          <a:effectLst/>
                        </a:rPr>
                        <a:t>DO TRABALHO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2.372.660,23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FUNDO MUN. ASSIST. SOCIAIL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714.254,91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7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DESENVOLVIMENTO SOCIAL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7.279.842,40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EDUCAÇÃO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81.613.513,06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OBRAS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13.245.434,72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3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MEIO AMBIENTE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8.657.721,13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 ESPORTES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1.982.421,46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SECRETARIA DESENV. ECON E CULTURA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3.193.821,94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SECRETARIA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AGRUICULTURA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178.458,95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SECRETARIA DE SEGURANÇA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PÚBLICA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3.397.305,39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09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TOTAL </a:t>
                      </a:r>
                      <a:r>
                        <a:rPr lang="pt-BR" sz="1500" b="1" u="none" strike="noStrike" dirty="0" smtClean="0">
                          <a:effectLst/>
                        </a:rPr>
                        <a:t> GERAL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201.223.134,33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1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1224136" cy="6264696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RESULTADO  ORÇAMENTÁRIO </a:t>
            </a:r>
            <a:b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</a:br>
            <a:r>
              <a:rPr lang="pt-BR" sz="3100" cap="none" dirty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3</a:t>
            </a:r>
            <a: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º QUADRIMESTRE </a:t>
            </a:r>
            <a:r>
              <a:rPr lang="pt-BR" sz="36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/>
            </a:r>
            <a:br>
              <a:rPr lang="pt-BR" sz="36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</a:br>
            <a:r>
              <a:rPr lang="pt-BR" dirty="0" smtClean="0">
                <a:latin typeface="Rockwell" panose="02060603020205020403" pitchFamily="18" charset="0"/>
              </a:rPr>
              <a:t/>
            </a:r>
            <a:br>
              <a:rPr lang="pt-BR" dirty="0" smtClean="0">
                <a:latin typeface="Rockwell" panose="02060603020205020403" pitchFamily="18" charset="0"/>
              </a:rPr>
            </a:b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87625" y="548681"/>
            <a:ext cx="7307088" cy="5544616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642100"/>
              </p:ext>
            </p:extLst>
          </p:nvPr>
        </p:nvGraphicFramePr>
        <p:xfrm>
          <a:off x="1187624" y="692696"/>
          <a:ext cx="7704855" cy="540060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3996821"/>
                <a:gridCol w="1854017"/>
                <a:gridCol w="1854017"/>
              </a:tblGrid>
              <a:tr h="299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pt-BR" sz="15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(JAN. A DEZ)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RECEITAS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85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RECEITAS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PREVISTAS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REALIZADAS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 CORRENTE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182.657.900,00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193.194.377,48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DEDUÇÃO P/ FORMAÇÃO DO FUNDEB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19.392.800,00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20.833.785,36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82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 DE CAPITAL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342.100,00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10.601.402,11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 RECEITA 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183.000.000,00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203.795.779,59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DESPESAS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DESPESAS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53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FIXADAS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LIQUIDADAS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DESPESAS CORRENTES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172.416.500,00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184.045.481,91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89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DESPESA DE CAPITAL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10.583.500,00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17.177.652,42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9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RESERVA DE CONTINGÊNCIA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1.830.000,00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71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8. DESPESA 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183.000.000,00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201.223.134,33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8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297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sz="56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Gestão Fiscal </a:t>
            </a:r>
            <a:endParaRPr lang="pt-BR" sz="5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 smtClean="0">
                <a:latin typeface="Century Schoolbook" panose="02040604050505020304" pitchFamily="18" charset="0"/>
              </a:rPr>
              <a:t>Resultado Primário – $ (5.511.577,39)</a:t>
            </a:r>
          </a:p>
          <a:p>
            <a:pPr marL="0" indent="0">
              <a:buNone/>
            </a:pPr>
            <a:endParaRPr lang="pt-BR" sz="3000" dirty="0" smtClean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 smtClean="0">
                <a:latin typeface="Century Schoolbook" panose="02040604050505020304" pitchFamily="18" charset="0"/>
              </a:rPr>
              <a:t>Restos a Pagar – quitados $ 8.451.404,48, cancelados $ 3.673.052,92</a:t>
            </a:r>
          </a:p>
          <a:p>
            <a:pPr marL="0" indent="0">
              <a:buNone/>
            </a:pPr>
            <a:endParaRPr lang="pt-BR" sz="3000" dirty="0" smtClean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 smtClean="0">
                <a:latin typeface="Century Schoolbook" panose="02040604050505020304" pitchFamily="18" charset="0"/>
              </a:rPr>
              <a:t>Dívida Consolidada - $ (26.251.614,27)</a:t>
            </a:r>
          </a:p>
          <a:p>
            <a:pPr marL="0" indent="0">
              <a:buNone/>
            </a:pPr>
            <a:r>
              <a:rPr lang="pt-BR" b="1" dirty="0" smtClean="0">
                <a:latin typeface="Century Schoolbook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pt-BR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1152127"/>
          </a:xfrm>
        </p:spPr>
        <p:txBody>
          <a:bodyPr vert="horz"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ÍNDICES CONSTITUCIONAIS E LEGAIS</a:t>
            </a: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208912" cy="4248472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solidFill>
                  <a:schemeClr val="tx1"/>
                </a:solidFill>
                <a:latin typeface="+mj-lt"/>
              </a:rPr>
              <a:t>O Governo não possui total liberdade no uso dos recursos públicos. A separação dos poderes, o equilíbrio orçamentário e o investimento vinculado em determinadas áreas fundamentais são limitadores da atuação governamental. Além dos limites fiscais previsto na LDO, como veremos a seguir há limites constitucionais e legais que a gestão precisa cumprir durante a aplicação dos recursos públicos.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84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689</Words>
  <Application>Microsoft Office PowerPoint</Application>
  <PresentationFormat>Apresentação na tela (4:3)</PresentationFormat>
  <Paragraphs>226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AUDIÊNCIA PÚBLICA 3º quadrimestre 2024</vt:lpstr>
      <vt:lpstr> APRESENTAÇÃO </vt:lpstr>
      <vt:lpstr> AVALIAÇÃO DAS METAS E RESULTADOS FISCAIS  3º QUADRIMESTRE DE 2024 </vt:lpstr>
      <vt:lpstr>Apresentação do PowerPoint</vt:lpstr>
      <vt:lpstr>Apresentação do PowerPoint</vt:lpstr>
      <vt:lpstr>Apresentação do PowerPoint</vt:lpstr>
      <vt:lpstr>RESULTADO  ORÇAMENTÁRIO  3º QUADRIMESTRE   </vt:lpstr>
      <vt:lpstr>  Gestão Fiscal </vt:lpstr>
      <vt:lpstr> ÍNDICES CONSTITUCIONAIS E LEGAIS </vt:lpstr>
      <vt:lpstr>DESPESA COM PESSOAL</vt:lpstr>
      <vt:lpstr> APLICAÇÃO EM SAÚDE </vt:lpstr>
      <vt:lpstr>CÁLCULO DOS INVESTIMENTOS EM AÇÕES DE SAÚDE PÚBLICA</vt:lpstr>
      <vt:lpstr>  APLICAÇÃO EM EDUCAÇÃO</vt:lpstr>
      <vt:lpstr>APLICAÇÃO DOS 25% EM EDUCAÇÃO</vt:lpstr>
      <vt:lpstr> APLICAÇÃO 70% DO FUNDEB</vt:lpstr>
      <vt:lpstr>  MUITO OBRIGADO PELA ATENÇÃO  FINANÇAS E ORÇAMENTO    DR. FRANCISCO DIAS MANÇANO JUNIOR PREFEITO MUNICIPAL REALIZADO POR:  FABIANA O. SOARES VIEIRA DANIEL LEONARDO DE SOUZA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 2022</dc:title>
  <dc:creator>Usuario</dc:creator>
  <cp:lastModifiedBy>Usuario</cp:lastModifiedBy>
  <cp:revision>74</cp:revision>
  <cp:lastPrinted>2025-02-17T14:14:29Z</cp:lastPrinted>
  <dcterms:created xsi:type="dcterms:W3CDTF">2023-02-09T18:42:34Z</dcterms:created>
  <dcterms:modified xsi:type="dcterms:W3CDTF">2025-02-26T18:19:07Z</dcterms:modified>
</cp:coreProperties>
</file>