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5" r:id="rId8"/>
    <p:sldId id="268" r:id="rId9"/>
    <p:sldId id="271" r:id="rId10"/>
    <p:sldId id="279" r:id="rId11"/>
    <p:sldId id="276" r:id="rId12"/>
    <p:sldId id="274" r:id="rId13"/>
    <p:sldId id="280" r:id="rId14"/>
    <p:sldId id="281" r:id="rId15"/>
    <p:sldId id="278" r:id="rId16"/>
  </p:sldIdLst>
  <p:sldSz cx="9144000" cy="6858000" type="screen4x3"/>
  <p:notesSz cx="6735763" cy="98663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47,76</a:t>
                    </a:r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Plan1!$A$2:$A$3</c:f>
              <c:strCache>
                <c:ptCount val="2"/>
                <c:pt idx="0">
                  <c:v>Limite Máximo</c:v>
                </c:pt>
                <c:pt idx="1">
                  <c:v>Despesa Total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51.3</c:v>
                </c:pt>
                <c:pt idx="1">
                  <c:v>43.25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668096"/>
        <c:axId val="135706112"/>
      </c:barChart>
      <c:catAx>
        <c:axId val="1356680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135706112"/>
        <c:crosses val="autoZero"/>
        <c:auto val="1"/>
        <c:lblAlgn val="ctr"/>
        <c:lblOffset val="100"/>
        <c:noMultiLvlLbl val="0"/>
      </c:catAx>
      <c:valAx>
        <c:axId val="13570611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35668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B6CE4139-9AD0-49BB-B0C3-CCCC43FEA004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15375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19C46AE4-7EFB-4559-A621-16C1A8CAE2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8263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6838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7357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915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515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0151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7167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7722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819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1969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4886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5530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1F830-2EB6-4D85-9A47-CF723E2E685B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045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03648" y="548680"/>
            <a:ext cx="5904656" cy="1470025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AUDIÊNCIA PÚBLICA</a:t>
            </a:r>
            <a:b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2º quadrimestre 2024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2132856"/>
            <a:ext cx="8208912" cy="3505944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GESTÃO FISCAL E TRANSPARENTE</a:t>
            </a:r>
          </a:p>
          <a:p>
            <a:endParaRPr lang="pt-BR" b="1" dirty="0">
              <a:solidFill>
                <a:srgbClr val="00B050"/>
              </a:solidFill>
            </a:endParaRPr>
          </a:p>
          <a:p>
            <a:endParaRPr lang="pt-BR" b="1" dirty="0" smtClean="0">
              <a:solidFill>
                <a:srgbClr val="00B050"/>
              </a:solidFill>
            </a:endParaRPr>
          </a:p>
          <a:p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924944"/>
            <a:ext cx="8352928" cy="278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43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  <a:t/>
            </a:r>
            <a:b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</a:br>
            <a:r>
              <a:rPr lang="pt-BR" sz="5600" b="1" dirty="0" smtClean="0">
                <a:ln w="9525">
                  <a:solidFill>
                    <a:schemeClr val="bg1"/>
                  </a:solidFill>
                  <a:prstDash val="solid"/>
                </a:ln>
              </a:rPr>
              <a:t>APLICAÇÃO EM SAÚDE</a:t>
            </a:r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  <a:t/>
            </a:r>
            <a:b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33123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>
                <a:latin typeface="+mj-lt"/>
              </a:rPr>
              <a:t>O Município de Guariba no 2º quadrimestre de 2024 aplicou </a:t>
            </a:r>
            <a:r>
              <a:rPr lang="pt-BR" b="1" dirty="0" smtClean="0">
                <a:latin typeface="+mj-lt"/>
              </a:rPr>
              <a:t>R</a:t>
            </a:r>
            <a:r>
              <a:rPr lang="pt-BR" b="1" dirty="0">
                <a:latin typeface="+mj-lt"/>
              </a:rPr>
              <a:t>$ </a:t>
            </a:r>
            <a:r>
              <a:rPr lang="pt-BR" b="1" dirty="0" smtClean="0">
                <a:latin typeface="+mj-lt"/>
              </a:rPr>
              <a:t>21.547.001,75 </a:t>
            </a:r>
            <a:r>
              <a:rPr lang="pt-BR" dirty="0" smtClean="0">
                <a:latin typeface="+mj-lt"/>
              </a:rPr>
              <a:t>valor equivale ao percentual de </a:t>
            </a:r>
            <a:r>
              <a:rPr lang="pt-BR" b="1" dirty="0" smtClean="0">
                <a:latin typeface="+mj-lt"/>
              </a:rPr>
              <a:t>25,26 </a:t>
            </a:r>
            <a:r>
              <a:rPr lang="pt-BR" b="1" dirty="0">
                <a:latin typeface="+mj-lt"/>
              </a:rPr>
              <a:t>%</a:t>
            </a:r>
            <a:r>
              <a:rPr lang="pt-BR" b="1" dirty="0" smtClean="0">
                <a:latin typeface="+mj-lt"/>
              </a:rPr>
              <a:t> </a:t>
            </a:r>
            <a:r>
              <a:rPr lang="pt-BR" dirty="0" smtClean="0">
                <a:latin typeface="+mj-lt"/>
              </a:rPr>
              <a:t>da arrecadação dos impostos e transferências no período. Esse índice é superior ao constitucionalmente exigido.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111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584176"/>
          </a:xfrm>
        </p:spPr>
        <p:txBody>
          <a:bodyPr>
            <a:normAutofit/>
          </a:bodyPr>
          <a:lstStyle/>
          <a:p>
            <a:r>
              <a:rPr lang="pt-BR" sz="3900" b="1" dirty="0" smtClean="0">
                <a:ln w="9525">
                  <a:solidFill>
                    <a:schemeClr val="bg1"/>
                  </a:solidFill>
                  <a:prstDash val="solid"/>
                </a:ln>
                <a:latin typeface="Calibri "/>
              </a:rPr>
              <a:t>CÁLCULO DOS INVESTIMENTOS EM AÇÕES DE SAÚDE PÚBLICA</a:t>
            </a:r>
            <a:endParaRPr lang="pt-BR" sz="3900" b="1" dirty="0">
              <a:latin typeface="Calibri 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6929744"/>
              </p:ext>
            </p:extLst>
          </p:nvPr>
        </p:nvGraphicFramePr>
        <p:xfrm>
          <a:off x="1619672" y="2708920"/>
          <a:ext cx="6441947" cy="20320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752529"/>
                <a:gridCol w="1689418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EXIGÊNCIA CONSTITUCIONAL</a:t>
                      </a:r>
                      <a:endParaRPr lang="pt-BR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  <a:endParaRPr lang="pt-BR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RECEITAS REALIZADAS (BASE DE CÁLCULO DOS 15%)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85.287.824,75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VALOR DA APLICAÇÃO OBRIGATÓRIA</a:t>
                      </a:r>
                      <a:endParaRPr lang="pt-BR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12.793.173,71</a:t>
                      </a:r>
                      <a:endParaRPr lang="pt-BR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DESPESAS PAGAS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21.547.001,75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PERCENTUAL DE DESPESAS LIQUIDADAS COM IMPOSTOS E TRANSFERÊNCIAS </a:t>
                      </a:r>
                      <a:endParaRPr lang="pt-BR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25,26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321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  <a:t/>
            </a:r>
            <a:b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</a:br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  <a:t/>
            </a:r>
            <a:b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</a:br>
            <a:r>
              <a:rPr lang="pt-BR" sz="5600" b="1" dirty="0" smtClean="0">
                <a:ln w="9525">
                  <a:solidFill>
                    <a:schemeClr val="bg1"/>
                  </a:solidFill>
                  <a:prstDash val="solid"/>
                </a:ln>
              </a:rPr>
              <a:t>APLICAÇÃO </a:t>
            </a:r>
            <a:r>
              <a:rPr lang="pt-BR" sz="5600" b="1" dirty="0" smtClean="0">
                <a:ln w="9525">
                  <a:solidFill>
                    <a:schemeClr val="bg1"/>
                  </a:solidFill>
                  <a:prstDash val="solid"/>
                </a:ln>
              </a:rPr>
              <a:t>EM EDUCAÇÃO</a:t>
            </a:r>
            <a:endParaRPr lang="pt-BR" sz="5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16832"/>
            <a:ext cx="8496944" cy="38164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2800" dirty="0" smtClean="0">
              <a:latin typeface="+mj-lt"/>
            </a:endParaRPr>
          </a:p>
          <a:p>
            <a:pPr marL="0" indent="0" algn="just">
              <a:buNone/>
            </a:pPr>
            <a:r>
              <a:rPr lang="pt-BR" sz="2800" dirty="0" smtClean="0">
                <a:latin typeface="+mj-lt"/>
              </a:rPr>
              <a:t>O </a:t>
            </a:r>
            <a:r>
              <a:rPr lang="pt-BR" sz="2800" dirty="0" smtClean="0">
                <a:latin typeface="+mj-lt"/>
              </a:rPr>
              <a:t>Município de Guariba no 2º quadrimestre de 2024 aplicou </a:t>
            </a:r>
            <a:r>
              <a:rPr lang="pt-BR" sz="2800" b="1" dirty="0" smtClean="0">
                <a:latin typeface="+mj-lt"/>
              </a:rPr>
              <a:t>R$ 23.827.776,41 </a:t>
            </a:r>
            <a:r>
              <a:rPr lang="pt-BR" sz="2800" dirty="0" smtClean="0">
                <a:latin typeface="+mj-lt"/>
              </a:rPr>
              <a:t>valor equivale ao percentual de </a:t>
            </a:r>
            <a:r>
              <a:rPr lang="pt-BR" sz="2800" b="1" dirty="0" smtClean="0">
                <a:latin typeface="+mj-lt"/>
              </a:rPr>
              <a:t>27,31% </a:t>
            </a:r>
            <a:r>
              <a:rPr lang="pt-BR" sz="2800" dirty="0" smtClean="0">
                <a:latin typeface="+mj-lt"/>
              </a:rPr>
              <a:t>da arrecadação dos impostos e transferências no período e valor de </a:t>
            </a:r>
            <a:r>
              <a:rPr lang="pt-BR" sz="2800" b="1" dirty="0" smtClean="0">
                <a:latin typeface="+mj-lt"/>
              </a:rPr>
              <a:t>R$29.844.994,76 </a:t>
            </a:r>
            <a:r>
              <a:rPr lang="pt-BR" sz="2800" dirty="0" smtClean="0">
                <a:latin typeface="+mj-lt"/>
              </a:rPr>
              <a:t>equivale ao percentual de </a:t>
            </a:r>
            <a:r>
              <a:rPr lang="pt-BR" sz="2800" b="1" dirty="0" smtClean="0">
                <a:latin typeface="+mj-lt"/>
              </a:rPr>
              <a:t>100% </a:t>
            </a:r>
            <a:r>
              <a:rPr lang="pt-BR" sz="2800" dirty="0" smtClean="0">
                <a:latin typeface="+mj-lt"/>
              </a:rPr>
              <a:t>das receitas recebidas do FUNDEB na remuneração dos profissionais do magistério. Esse índice é superior ao constitucionalmente exigido. </a:t>
            </a:r>
            <a:endParaRPr lang="pt-BR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9635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656184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n w="9525">
                  <a:solidFill>
                    <a:schemeClr val="bg1"/>
                  </a:solidFill>
                  <a:prstDash val="solid"/>
                </a:ln>
              </a:rPr>
              <a:t>APLICAÇÃO DOS 25% EM EDUCAÇÃO</a:t>
            </a:r>
            <a:endParaRPr lang="pt-BR" sz="4000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416482"/>
              </p:ext>
            </p:extLst>
          </p:nvPr>
        </p:nvGraphicFramePr>
        <p:xfrm>
          <a:off x="1619672" y="2708920"/>
          <a:ext cx="6441947" cy="20320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752529"/>
                <a:gridCol w="1689418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EXIGÊNCIA CONSTITUCIONAL</a:t>
                      </a:r>
                      <a:endParaRPr lang="pt-BR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  <a:endParaRPr lang="pt-BR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RECEITAS DOS IMPOSTOS E TRANSFERÊNCIAS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87.245.339,20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VALOR DA APLICAÇÃO OBRIGATÓRIA</a:t>
                      </a:r>
                      <a:endParaRPr lang="pt-BR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21.811.334,82</a:t>
                      </a:r>
                      <a:endParaRPr lang="pt-BR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DESPESAS PAGAS EM 2024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23.827.776,41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PERCENTUAL DE DESPESAS PAGAS COM IMPOSTOS E TRANSFERÊNCIAS </a:t>
                      </a:r>
                      <a:endParaRPr lang="pt-BR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27,31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870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  <a:t/>
            </a:r>
            <a:b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</a:br>
            <a:r>
              <a:rPr lang="pt-BR" sz="5000" b="1" dirty="0" smtClean="0">
                <a:ln w="9525">
                  <a:solidFill>
                    <a:schemeClr val="bg1"/>
                  </a:solidFill>
                  <a:prstDash val="solid"/>
                </a:ln>
              </a:rPr>
              <a:t>APLICAÇÃO 70% DO FUNDEB</a:t>
            </a:r>
            <a:endParaRPr lang="pt-BR" sz="5000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7458565"/>
              </p:ext>
            </p:extLst>
          </p:nvPr>
        </p:nvGraphicFramePr>
        <p:xfrm>
          <a:off x="1619672" y="2708920"/>
          <a:ext cx="6441947" cy="18542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752529"/>
                <a:gridCol w="1689418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0" u="none" strike="noStrike" kern="1200" dirty="0" smtClean="0">
                          <a:effectLst/>
                        </a:rPr>
                        <a:t>LIMITE MÍNIMO DE APLICAÇÃO</a:t>
                      </a:r>
                      <a:endParaRPr lang="pt-BR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0" u="none" strike="noStrike" kern="1200" dirty="0" smtClean="0">
                          <a:effectLst/>
                        </a:rPr>
                        <a:t>70%</a:t>
                      </a:r>
                      <a:endParaRPr lang="pt-BR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effectLst/>
                        </a:rPr>
                        <a:t>RECEITA BRUTA DO FUNDEB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effectLst/>
                        </a:rPr>
                        <a:t>29.818.136,73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VALOR DA APLICAÇÃO OBRIGATÓRIA (70%)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20.872.695,71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effectLst/>
                        </a:rPr>
                        <a:t>DESPESAS COM OS 70% DO FUNDEB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effectLst/>
                        </a:rPr>
                        <a:t>29.844.994,76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PERCENTUAL DO VALOR APLICADO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effectLst/>
                        </a:rPr>
                        <a:t>100,00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651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b="1" dirty="0" smtClean="0"/>
              <a:t>MUITO OBRIGADO PELA ATENÇÃO</a:t>
            </a:r>
            <a:br>
              <a:rPr lang="pt-BR" b="1" dirty="0" smtClean="0"/>
            </a:br>
            <a:r>
              <a:rPr lang="pt-BR" b="1" dirty="0"/>
              <a:t/>
            </a:r>
            <a:br>
              <a:rPr lang="pt-BR" b="1" dirty="0"/>
            </a:br>
            <a:r>
              <a:rPr lang="pt-BR" sz="3300" dirty="0" smtClean="0"/>
              <a:t>FINANÇAS E ORÇAMENTO</a:t>
            </a:r>
            <a:br>
              <a:rPr lang="pt-BR" sz="3300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2200" b="1" dirty="0" smtClean="0"/>
              <a:t>CELSO ANTÔNIO ROMANO</a:t>
            </a:r>
            <a:br>
              <a:rPr lang="pt-BR" sz="2200" b="1" dirty="0" smtClean="0"/>
            </a:br>
            <a:r>
              <a:rPr lang="pt-BR" sz="2100" dirty="0" smtClean="0"/>
              <a:t>PREFEITO MUNICIPAL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2100" b="1" dirty="0" smtClean="0"/>
              <a:t>REALIZADO POR: </a:t>
            </a:r>
            <a:br>
              <a:rPr lang="pt-BR" sz="2100" b="1" dirty="0" smtClean="0"/>
            </a:br>
            <a:r>
              <a:rPr lang="pt-BR" sz="2100" dirty="0" smtClean="0"/>
              <a:t>FABIANA O. SOARES VIEIRA</a:t>
            </a:r>
            <a:br>
              <a:rPr lang="pt-BR" sz="2100" dirty="0" smtClean="0"/>
            </a:br>
            <a:r>
              <a:rPr lang="pt-BR" sz="2100" dirty="0" smtClean="0"/>
              <a:t>DANIEL LEONARDO DE SOUZA</a:t>
            </a:r>
            <a:br>
              <a:rPr lang="pt-BR" sz="2100" dirty="0" smtClean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3074" name="Picture 2" descr="d:\Users\Usuario\Desktop\g_39_0_1_280620211436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73697"/>
            <a:ext cx="2304256" cy="140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70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pt-BR" b="1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pt-BR" b="1" dirty="0" smtClean="0">
                <a:ln w="9525">
                  <a:solidFill>
                    <a:srgbClr val="00B0F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APRESENTAÇÃO</a:t>
            </a:r>
            <a:r>
              <a:rPr lang="pt-BR" b="1" cap="none" spc="0" dirty="0" smtClean="0">
                <a:ln w="9525">
                  <a:solidFill>
                    <a:srgbClr val="00B0F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pt-BR" b="1" cap="none" spc="0" dirty="0" smtClean="0">
                <a:ln w="9525">
                  <a:solidFill>
                    <a:srgbClr val="00B0F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pt-BR" sz="1900" dirty="0" smtClean="0"/>
          </a:p>
          <a:p>
            <a:pPr marL="0" indent="0" algn="just">
              <a:buNone/>
            </a:pPr>
            <a:r>
              <a:rPr lang="pt-BR" sz="1900" dirty="0" smtClean="0"/>
              <a:t>Este </a:t>
            </a:r>
            <a:r>
              <a:rPr lang="pt-BR" sz="1900" dirty="0" smtClean="0"/>
              <a:t>relatório objetiva demonstrar o desempenho da execução orçamentária e financeira do Município de Guariba durante o 2º Quadrimestre do exercício de 2024, assim como avaliar o cumprimento das metas fiscais previamente estabelecidas para o Orçamento Fiscal e da Seguridade Social da Prefeitura, em atendimento ao §4º do Artigo 9º da Lei Complementar nº 101/2000 (Lei de Responsabilidade Fiscal).</a:t>
            </a:r>
          </a:p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04863"/>
            <a:ext cx="4078796" cy="3312369"/>
          </a:xfrm>
        </p:spPr>
        <p:txBody>
          <a:bodyPr>
            <a:normAutofit/>
          </a:bodyPr>
          <a:lstStyle/>
          <a:p>
            <a:endParaRPr lang="pt-B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432273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37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935088"/>
          </a:xfrm>
        </p:spPr>
        <p:txBody>
          <a:bodyPr>
            <a:normAutofit fontScale="90000"/>
          </a:bodyPr>
          <a:lstStyle/>
          <a:p>
            <a:r>
              <a:rPr lang="pt-BR" b="1" cap="none" spc="0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pt-BR" b="1" cap="none" spc="0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pt-BR" b="1" cap="none" spc="0" dirty="0" smtClean="0">
                <a:ln w="9525">
                  <a:solidFill>
                    <a:srgbClr val="00B0F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AVALIAÇÃO DAS METAS E RESULTADOS FISCAIS </a:t>
            </a:r>
            <a:br>
              <a:rPr lang="pt-BR" b="1" cap="none" spc="0" dirty="0" smtClean="0">
                <a:ln w="9525">
                  <a:solidFill>
                    <a:srgbClr val="00B0F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pt-BR" b="1" dirty="0">
                <a:ln w="9525">
                  <a:solidFill>
                    <a:srgbClr val="00B0F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r>
              <a:rPr lang="pt-BR" b="1" cap="none" spc="0" dirty="0" smtClean="0">
                <a:ln w="9525">
                  <a:solidFill>
                    <a:srgbClr val="00B0F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º QUADRIMESTRE DE 2024</a:t>
            </a:r>
            <a:br>
              <a:rPr lang="pt-BR" b="1" cap="none" spc="0" dirty="0" smtClean="0">
                <a:ln w="9525">
                  <a:solidFill>
                    <a:srgbClr val="00B0F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pt-BR" b="1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pt-BR" b="1" dirty="0" smtClean="0"/>
              <a:t>I – RECEITAS ORÇAMENTÁRIAS</a:t>
            </a:r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r>
              <a:rPr lang="pt-BR" b="1" dirty="0" smtClean="0"/>
              <a:t>II – DESPESAS ORÇAMENTÁRIAS</a:t>
            </a:r>
          </a:p>
          <a:p>
            <a:endParaRPr lang="pt-BR" b="1" dirty="0" smtClean="0"/>
          </a:p>
          <a:p>
            <a:pPr marL="0" indent="0">
              <a:buNone/>
            </a:pPr>
            <a:r>
              <a:rPr lang="pt-BR" b="1" dirty="0" smtClean="0"/>
              <a:t>III – RESULTADOS FISCAIS</a:t>
            </a:r>
          </a:p>
          <a:p>
            <a:endParaRPr lang="pt-BR" b="1" dirty="0" smtClean="0"/>
          </a:p>
          <a:p>
            <a:pPr marL="0" indent="0">
              <a:buNone/>
            </a:pPr>
            <a:r>
              <a:rPr lang="pt-BR" b="1" dirty="0" smtClean="0"/>
              <a:t>IV – ÍNDICES CONSTITUCIONAIS E LEGAIS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42928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67544" y="476673"/>
            <a:ext cx="923330" cy="583264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pt-BR" sz="3000" dirty="0" smtClean="0">
                <a:latin typeface="Rockwell" panose="02060603020205020403" pitchFamily="18" charset="0"/>
              </a:rPr>
              <a:t>RECEITAS  ORÇAMENTÁRIAS</a:t>
            </a:r>
          </a:p>
          <a:p>
            <a:endParaRPr lang="pt-BR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689654"/>
              </p:ext>
            </p:extLst>
          </p:nvPr>
        </p:nvGraphicFramePr>
        <p:xfrm>
          <a:off x="1187624" y="908720"/>
          <a:ext cx="7632848" cy="5156785"/>
        </p:xfrm>
        <a:graphic>
          <a:graphicData uri="http://schemas.openxmlformats.org/drawingml/2006/table">
            <a:tbl>
              <a:tblPr>
                <a:tableStyleId>{74C1A8A3-306A-4EB7-A6B1-4F7E0EB9C5D6}</a:tableStyleId>
              </a:tblPr>
              <a:tblGrid>
                <a:gridCol w="3258440"/>
                <a:gridCol w="1506792"/>
                <a:gridCol w="1511502"/>
                <a:gridCol w="1356114"/>
              </a:tblGrid>
              <a:tr h="3489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 smtClean="0">
                          <a:effectLst/>
                        </a:rPr>
                        <a:t>DETALHAMENTO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>
                          <a:effectLst/>
                        </a:rPr>
                        <a:t>LOA </a:t>
                      </a:r>
                      <a:r>
                        <a:rPr lang="pt-BR" sz="1500" b="1" u="none" strike="noStrike" dirty="0" smtClean="0">
                          <a:effectLst/>
                        </a:rPr>
                        <a:t>2024 </a:t>
                      </a:r>
                      <a:r>
                        <a:rPr lang="pt-BR" sz="1500" b="1" u="none" strike="noStrike" dirty="0" smtClean="0">
                          <a:effectLst/>
                        </a:rPr>
                        <a:t>(ORÇADO)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 smtClean="0">
                          <a:effectLst/>
                        </a:rPr>
                        <a:t>AGOSTO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6291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 smtClean="0">
                          <a:effectLst/>
                        </a:rPr>
                        <a:t>2024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>
                          <a:effectLst/>
                        </a:rPr>
                        <a:t>(%) </a:t>
                      </a:r>
                      <a:r>
                        <a:rPr lang="pt-BR" sz="1500" b="1" u="none" strike="noStrike" dirty="0" smtClean="0">
                          <a:effectLst/>
                        </a:rPr>
                        <a:t>REALIZADO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22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RECEITAS CORRENTES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182.657.900,00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127.317.194,68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69,70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22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IMPOSTOS, </a:t>
                      </a:r>
                      <a:r>
                        <a:rPr lang="pt-BR" sz="1500" u="none" strike="noStrike" dirty="0" smtClean="0">
                          <a:effectLst/>
                        </a:rPr>
                        <a:t>TAXAS E CONTRIBUIÇOES</a:t>
                      </a:r>
                      <a:r>
                        <a:rPr lang="pt-BR" sz="1500" u="none" strike="noStrike" baseline="0" dirty="0" smtClean="0">
                          <a:effectLst/>
                        </a:rPr>
                        <a:t> DE MELHORIA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25.106.808,00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18.170.169,39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b"/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06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CONTRIBUIÇÕES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3.733.725,00</a:t>
                      </a:r>
                      <a:endParaRPr lang="pt-BR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1.743.482,72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93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RECEITA PATRIMONIAL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1.759.290,50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2.158.067,36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2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RECEITA DE SERVIÇOS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134.531,50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108.843,36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TRANSFERÊNCIAS CORRENTES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151.032.987,00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104.441.473,03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4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OUTRAS RECEITAS CORRENTES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890.588,00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695.158,82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54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RECEITAS DE CAPITAL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342.100,00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9.462.891,48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2.766,12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154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ALIENAÇÃO</a:t>
                      </a:r>
                      <a:r>
                        <a:rPr lang="pt-BR" sz="1500" u="none" strike="noStrike" baseline="0" dirty="0" smtClean="0">
                          <a:effectLst/>
                        </a:rPr>
                        <a:t> DE BENS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342.100,00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1.591.606,03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2292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u="none" strike="noStrike" dirty="0" smtClean="0">
                          <a:effectLst/>
                        </a:rPr>
                        <a:t>TRANSFERÊNCIAS DE CAPITAL</a:t>
                      </a:r>
                      <a:endParaRPr lang="pt-BR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7.871.285,45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2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DEDUÇÕES DA RECEITA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0,00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0,00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90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>
                          <a:effectLst/>
                        </a:rPr>
                        <a:t>TOTAL RECEITA LÍQUIDA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 smtClean="0">
                          <a:effectLst/>
                        </a:rPr>
                        <a:t>183.000.000,00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 smtClean="0">
                          <a:effectLst/>
                        </a:rPr>
                        <a:t>136.780.086,16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 smtClean="0">
                          <a:effectLst/>
                        </a:rPr>
                        <a:t>74,74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441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04418" y="575310"/>
            <a:ext cx="646331" cy="5322932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algn="ctr"/>
            <a:r>
              <a:rPr lang="pt-BR" sz="3000" dirty="0">
                <a:latin typeface="Rockwell" panose="02060603020205020403" pitchFamily="18" charset="0"/>
              </a:rPr>
              <a:t>DESPESAS ORÇAMENTÁRIAS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594813"/>
              </p:ext>
            </p:extLst>
          </p:nvPr>
        </p:nvGraphicFramePr>
        <p:xfrm>
          <a:off x="1150750" y="887860"/>
          <a:ext cx="7813738" cy="4697832"/>
        </p:xfrm>
        <a:graphic>
          <a:graphicData uri="http://schemas.openxmlformats.org/drawingml/2006/table">
            <a:tbl>
              <a:tblPr>
                <a:tableStyleId>{74C1A8A3-306A-4EB7-A6B1-4F7E0EB9C5D6}</a:tableStyleId>
              </a:tblPr>
              <a:tblGrid>
                <a:gridCol w="2948581"/>
                <a:gridCol w="1916577"/>
                <a:gridCol w="1621719"/>
                <a:gridCol w="1326861"/>
              </a:tblGrid>
              <a:tr h="495910"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effectLst/>
                        </a:rPr>
                        <a:t>DETALHAMENTO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>
                          <a:effectLst/>
                        </a:rPr>
                        <a:t>LOA </a:t>
                      </a:r>
                      <a:r>
                        <a:rPr lang="pt-BR" sz="1500" b="1" u="none" strike="noStrike" kern="1200" dirty="0" smtClean="0">
                          <a:effectLst/>
                        </a:rPr>
                        <a:t>2024 </a:t>
                      </a:r>
                      <a:r>
                        <a:rPr lang="pt-BR" sz="1500" b="1" u="none" strike="noStrike" kern="1200" dirty="0" smtClean="0">
                          <a:effectLst/>
                        </a:rPr>
                        <a:t>(ORÇADO)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effectLst/>
                        </a:rPr>
                        <a:t>AGOSTO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617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effectLst/>
                        </a:rPr>
                        <a:t>2024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>
                          <a:effectLst/>
                        </a:rPr>
                        <a:t>(%) </a:t>
                      </a:r>
                      <a:r>
                        <a:rPr lang="pt-BR" sz="1500" b="1" u="none" strike="noStrike" kern="1200" dirty="0" smtClean="0">
                          <a:effectLst/>
                        </a:rPr>
                        <a:t>REALIZADO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>
                          <a:effectLst/>
                        </a:rPr>
                        <a:t>DESPESAS CORRENTES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170.586.500,00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113.358.297,55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66,45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722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>
                          <a:effectLst/>
                        </a:rPr>
                        <a:t>PESSOAL E ENCARGOS SOCIAIS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89.752.112,00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57.726.098,30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722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>
                          <a:effectLst/>
                        </a:rPr>
                        <a:t>OUTRAS DESPESAS CORRENTES</a:t>
                      </a:r>
                      <a:endParaRPr lang="pt-BR" sz="15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80.834.388,00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55.632.199,25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2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>
                          <a:effectLst/>
                        </a:rPr>
                        <a:t>DESPESAS DE CAPITAL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10.583.500,00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9.639.707,62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91,08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722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>
                          <a:effectLst/>
                        </a:rPr>
                        <a:t>INVESTIMENTOS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8.623.500,00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7.729.344,74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722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>
                          <a:effectLst/>
                        </a:rPr>
                        <a:t>AMORTIZAÇÃO DA DÍVIDA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1.960.000,00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1.910.362,88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2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>
                          <a:effectLst/>
                        </a:rPr>
                        <a:t>RESERVA DE CONTINGÊNCIA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1.830.000,00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0,00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0,00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9591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>
                          <a:effectLst/>
                        </a:rPr>
                        <a:t>TOTAL DESPESA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effectLst/>
                        </a:rPr>
                        <a:t>183.000.000,00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effectLst/>
                        </a:rPr>
                        <a:t>122.998.005,17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effectLst/>
                        </a:rPr>
                        <a:t>67,21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600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397378"/>
              </p:ext>
            </p:extLst>
          </p:nvPr>
        </p:nvGraphicFramePr>
        <p:xfrm>
          <a:off x="251520" y="129841"/>
          <a:ext cx="8640960" cy="6267502"/>
        </p:xfrm>
        <a:graphic>
          <a:graphicData uri="http://schemas.openxmlformats.org/drawingml/2006/table">
            <a:tbl>
              <a:tblPr>
                <a:tableStyleId>{74C1A8A3-306A-4EB7-A6B1-4F7E0EB9C5D6}</a:tableStyleId>
              </a:tblPr>
              <a:tblGrid>
                <a:gridCol w="6183439"/>
                <a:gridCol w="2457521"/>
              </a:tblGrid>
              <a:tr h="3804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>
                          <a:effectLst/>
                        </a:rPr>
                        <a:t>DESPESA LIQUIDADA POR SECRETARIA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>
                          <a:effectLst/>
                        </a:rPr>
                        <a:t>VALOR (R$)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65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CÂMARA</a:t>
                      </a:r>
                      <a:r>
                        <a:rPr lang="pt-BR" sz="1500" u="none" strike="noStrike" baseline="0" dirty="0" smtClean="0">
                          <a:effectLst/>
                        </a:rPr>
                        <a:t>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2.484.753,10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65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GABINETE DO PREFEITO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951.576,38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636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SECRETARIA DE ADMINISTRAÇÃO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8.224.467,99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65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SECRETARIA DE FINANÇAS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5.763.130,64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636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SECRETARIA DA SAÚDE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32.891.817,93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65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SECRETARIA DE </a:t>
                      </a:r>
                      <a:r>
                        <a:rPr lang="pt-BR" sz="1500" u="none" strike="noStrike" dirty="0" smtClean="0">
                          <a:effectLst/>
                        </a:rPr>
                        <a:t>EMPREGO </a:t>
                      </a:r>
                      <a:r>
                        <a:rPr lang="pt-BR" sz="1500" u="none" strike="noStrike" dirty="0">
                          <a:effectLst/>
                        </a:rPr>
                        <a:t>E </a:t>
                      </a:r>
                      <a:r>
                        <a:rPr lang="pt-BR" sz="1500" u="none" strike="noStrike" dirty="0" smtClean="0">
                          <a:effectLst/>
                        </a:rPr>
                        <a:t>REL. </a:t>
                      </a:r>
                      <a:r>
                        <a:rPr lang="pt-BR" sz="1500" u="none" strike="noStrike" dirty="0">
                          <a:effectLst/>
                        </a:rPr>
                        <a:t>DO TRABALHO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1.360.783,86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09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FUNDO MUN. ASSIST. SOCIAIL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281.169,69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07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SECRETARIA DE DESENVOLVIMENTO SOCIAL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4.721.590,00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636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SECRETARIA DE EDUCAÇÃO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50.501.816,33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636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SECRETARIA DE OBRAS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5.068.542,97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636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SECRETARIA DE MEIO AMBIENTE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5.455.391,21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65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SECRETARIA DE ESPORTES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1.287.971,10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65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SECRETARIA DESENV. ECON E CULTURA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1.906.330,72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65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SECRETARIA</a:t>
                      </a:r>
                      <a:r>
                        <a:rPr lang="pt-BR" sz="1500" u="none" strike="noStrike" baseline="0" dirty="0" smtClean="0">
                          <a:effectLst/>
                        </a:rPr>
                        <a:t> DE AGRUICULTURA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135.732,26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65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SECRETARIA DE SEGURANÇA</a:t>
                      </a:r>
                      <a:r>
                        <a:rPr lang="pt-BR" sz="1500" u="none" strike="noStrike" baseline="0" dirty="0" smtClean="0">
                          <a:effectLst/>
                        </a:rPr>
                        <a:t> PÚBLICA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1.962.931,00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09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>
                          <a:effectLst/>
                        </a:rPr>
                        <a:t>TOTAL </a:t>
                      </a:r>
                      <a:r>
                        <a:rPr lang="pt-BR" sz="1500" b="1" u="none" strike="noStrike" dirty="0" smtClean="0">
                          <a:effectLst/>
                        </a:rPr>
                        <a:t> GERAL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 smtClean="0">
                          <a:effectLst/>
                        </a:rPr>
                        <a:t>122.998.005,17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417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1224136" cy="6264696"/>
          </a:xfrm>
        </p:spPr>
        <p:txBody>
          <a:bodyPr vert="vert270">
            <a:normAutofit fontScale="90000"/>
          </a:bodyPr>
          <a:lstStyle/>
          <a:p>
            <a:pPr algn="ctr"/>
            <a:r>
              <a:rPr lang="pt-BR" sz="3100" cap="none" dirty="0" smtClean="0">
                <a:ln w="9525">
                  <a:solidFill>
                    <a:schemeClr val="bg1"/>
                  </a:solidFill>
                  <a:prstDash val="solid"/>
                </a:ln>
                <a:latin typeface="Rockwell" panose="02060603020205020403" pitchFamily="18" charset="0"/>
              </a:rPr>
              <a:t>RESULTADO  ORÇAMENTÁRIO </a:t>
            </a:r>
            <a:br>
              <a:rPr lang="pt-BR" sz="3100" cap="none" dirty="0" smtClean="0">
                <a:ln w="9525">
                  <a:solidFill>
                    <a:schemeClr val="bg1"/>
                  </a:solidFill>
                  <a:prstDash val="solid"/>
                </a:ln>
                <a:latin typeface="Rockwell" panose="02060603020205020403" pitchFamily="18" charset="0"/>
              </a:rPr>
            </a:br>
            <a:r>
              <a:rPr lang="pt-BR" sz="3100" cap="none" dirty="0" smtClean="0">
                <a:ln w="9525">
                  <a:solidFill>
                    <a:schemeClr val="bg1"/>
                  </a:solidFill>
                  <a:prstDash val="solid"/>
                </a:ln>
                <a:latin typeface="Rockwell" panose="02060603020205020403" pitchFamily="18" charset="0"/>
              </a:rPr>
              <a:t>2º QUADRIMESTRE </a:t>
            </a:r>
            <a:r>
              <a:rPr lang="pt-BR" sz="3600" cap="none" dirty="0" smtClean="0">
                <a:ln w="9525">
                  <a:solidFill>
                    <a:schemeClr val="bg1"/>
                  </a:solidFill>
                  <a:prstDash val="solid"/>
                </a:ln>
                <a:latin typeface="Rockwell" panose="02060603020205020403" pitchFamily="18" charset="0"/>
              </a:rPr>
              <a:t/>
            </a:r>
            <a:br>
              <a:rPr lang="pt-BR" sz="3600" cap="none" dirty="0" smtClean="0">
                <a:ln w="9525">
                  <a:solidFill>
                    <a:schemeClr val="bg1"/>
                  </a:solidFill>
                  <a:prstDash val="solid"/>
                </a:ln>
                <a:latin typeface="Rockwell" panose="02060603020205020403" pitchFamily="18" charset="0"/>
              </a:rPr>
            </a:br>
            <a:r>
              <a:rPr lang="pt-BR" dirty="0" smtClean="0">
                <a:latin typeface="Rockwell" panose="02060603020205020403" pitchFamily="18" charset="0"/>
              </a:rPr>
              <a:t/>
            </a:r>
            <a:br>
              <a:rPr lang="pt-BR" dirty="0" smtClean="0">
                <a:latin typeface="Rockwell" panose="02060603020205020403" pitchFamily="18" charset="0"/>
              </a:rPr>
            </a:br>
            <a:endParaRPr lang="pt-BR" dirty="0">
              <a:latin typeface="Rockwell" panose="02060603020205020403" pitchFamily="18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1187625" y="548681"/>
            <a:ext cx="7307088" cy="5544616"/>
          </a:xfrm>
        </p:spPr>
        <p:txBody>
          <a:bodyPr/>
          <a:lstStyle/>
          <a:p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305653"/>
              </p:ext>
            </p:extLst>
          </p:nvPr>
        </p:nvGraphicFramePr>
        <p:xfrm>
          <a:off x="1187624" y="692696"/>
          <a:ext cx="7704855" cy="5400600"/>
        </p:xfrm>
        <a:graphic>
          <a:graphicData uri="http://schemas.openxmlformats.org/drawingml/2006/table">
            <a:tbl>
              <a:tblPr>
                <a:tableStyleId>{74C1A8A3-306A-4EB7-A6B1-4F7E0EB9C5D6}</a:tableStyleId>
              </a:tblPr>
              <a:tblGrid>
                <a:gridCol w="3996821"/>
                <a:gridCol w="1854017"/>
                <a:gridCol w="1854017"/>
              </a:tblGrid>
              <a:tr h="29985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RESULTADO</a:t>
                      </a:r>
                      <a:r>
                        <a:rPr lang="pt-BR" sz="15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(JAN. A AGO)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 smtClean="0">
                          <a:effectLst/>
                        </a:rPr>
                        <a:t>RECEITAS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85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 smtClean="0">
                          <a:effectLst/>
                        </a:rPr>
                        <a:t>RECEITAS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 smtClean="0">
                          <a:effectLst/>
                        </a:rPr>
                        <a:t>PREVISTAS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 smtClean="0">
                          <a:effectLst/>
                        </a:rPr>
                        <a:t>REALIZADAS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75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 RECEITA CORRENTE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182.657.900,00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smtClean="0">
                          <a:effectLst/>
                        </a:rPr>
                        <a:t>127.317.194,68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75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 DEDUÇÃO P/ FORMAÇÃO DO FUNDEB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19.392.800,00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smtClean="0">
                          <a:effectLst/>
                        </a:rPr>
                        <a:t>13.594.588,58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828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 RECEITA DE CAPITAL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342.100,00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9.462.891,48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75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 smtClean="0">
                          <a:effectLst/>
                        </a:rPr>
                        <a:t> RECEITA TOTAL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 smtClean="0">
                          <a:effectLst/>
                        </a:rPr>
                        <a:t>183.000.000,00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 smtClean="0">
                          <a:effectLst/>
                        </a:rPr>
                        <a:t>136.780.086,16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98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 smtClean="0">
                          <a:effectLst/>
                        </a:rPr>
                        <a:t>DESPESAS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 smtClean="0">
                          <a:effectLst/>
                        </a:rPr>
                        <a:t>DESPESAS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539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 smtClean="0">
                          <a:effectLst/>
                        </a:rPr>
                        <a:t>FIXADAS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 smtClean="0">
                          <a:effectLst/>
                        </a:rPr>
                        <a:t>LIQUIDADAS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75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DESPESAS CORRENTES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172.416.500,00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113.358.297,55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0899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DESPESA DE CAPITAL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10.583.500,00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9.639.707,62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8938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RESERVA DE CONTINGÊNCIA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1.830.000,00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0,00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1718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 smtClean="0">
                          <a:effectLst/>
                        </a:rPr>
                        <a:t>8. DESPESA TOTAL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 smtClean="0">
                          <a:effectLst/>
                        </a:rPr>
                        <a:t>183.000.000,00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 smtClean="0">
                          <a:effectLst/>
                        </a:rPr>
                        <a:t>122.998.005,17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681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043608" y="332656"/>
            <a:ext cx="7772400" cy="1152127"/>
          </a:xfrm>
        </p:spPr>
        <p:txBody>
          <a:bodyPr vert="horz">
            <a:normAutofit fontScale="90000"/>
          </a:bodyPr>
          <a:lstStyle/>
          <a:p>
            <a:r>
              <a:rPr lang="pt-BR" b="1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pt-BR" b="1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pt-BR" b="1" dirty="0" smtClean="0">
                <a:ln w="9525">
                  <a:solidFill>
                    <a:srgbClr val="00B0F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ÍNDICES CONSTITUCIONAIS E LEGAIS</a:t>
            </a:r>
            <a:r>
              <a:rPr lang="pt-BR" b="1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pt-BR" b="1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endParaRPr lang="pt-BR" dirty="0">
              <a:latin typeface="Rockwell" panose="02060603020205020403" pitchFamily="18" charset="0"/>
            </a:endParaRPr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611560" y="1700808"/>
            <a:ext cx="8208912" cy="4248472"/>
          </a:xfrm>
        </p:spPr>
        <p:txBody>
          <a:bodyPr>
            <a:normAutofit/>
          </a:bodyPr>
          <a:lstStyle/>
          <a:p>
            <a:pPr algn="just"/>
            <a:r>
              <a:rPr lang="pt-BR" sz="3000" dirty="0" smtClean="0">
                <a:solidFill>
                  <a:schemeClr val="tx1"/>
                </a:solidFill>
                <a:latin typeface="+mj-lt"/>
              </a:rPr>
              <a:t>O Governo não possui total liberdade no uso dos recursos públicos. A separação dos poderes, o equilíbrio orçamentário e o investimento vinculado em determinadas áreas fundamentais são limitadores da atuação governamental. Além dos limites fiscais previsto na LDO, como veremos a seguir há limites constitucionais e legais que a gestão precisa cumprir durante a aplicação dos recursos públicos.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841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79512" y="476672"/>
            <a:ext cx="792088" cy="5976664"/>
          </a:xfrm>
        </p:spPr>
        <p:txBody>
          <a:bodyPr vert="vert270">
            <a:normAutofit fontScale="90000"/>
          </a:bodyPr>
          <a:lstStyle/>
          <a:p>
            <a:pPr algn="ctr"/>
            <a:r>
              <a:rPr lang="pt-BR" dirty="0" smtClean="0">
                <a:latin typeface="Rockwell" panose="02060603020205020403" pitchFamily="18" charset="0"/>
              </a:rPr>
              <a:t>DESPESA COM PESSOAL</a:t>
            </a:r>
            <a:endParaRPr lang="pt-BR" dirty="0">
              <a:latin typeface="Rockwell" panose="02060603020205020403" pitchFamily="18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1115616" y="980729"/>
            <a:ext cx="7379097" cy="4680519"/>
          </a:xfrm>
        </p:spPr>
        <p:txBody>
          <a:bodyPr>
            <a:normAutofit/>
          </a:bodyPr>
          <a:lstStyle/>
          <a:p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536165"/>
              </p:ext>
            </p:extLst>
          </p:nvPr>
        </p:nvGraphicFramePr>
        <p:xfrm>
          <a:off x="1259632" y="1340768"/>
          <a:ext cx="7056783" cy="1080119"/>
        </p:xfrm>
        <a:graphic>
          <a:graphicData uri="http://schemas.openxmlformats.org/drawingml/2006/table">
            <a:tbl>
              <a:tblPr>
                <a:tableStyleId>{74C1A8A3-306A-4EB7-A6B1-4F7E0EB9C5D6}</a:tableStyleId>
              </a:tblPr>
              <a:tblGrid>
                <a:gridCol w="4176464"/>
                <a:gridCol w="1728192"/>
                <a:gridCol w="1152127"/>
              </a:tblGrid>
              <a:tr h="44475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>
                          <a:effectLst/>
                        </a:rPr>
                        <a:t>APURAÇÃO DO CUMPRIMENTO DO LIMITE LEGAL 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 smtClean="0">
                          <a:effectLst/>
                        </a:rPr>
                        <a:t>VALOR (R$)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>
                          <a:effectLst/>
                        </a:rPr>
                        <a:t>%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76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RECEITA CORRENTE  LÍQUIDA (RCL)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190.316.013,91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76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DESPESA TOTAL COM PESSOAL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90.897.684,83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 smtClean="0">
                          <a:effectLst/>
                        </a:rPr>
                        <a:t>47,76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483203746"/>
              </p:ext>
            </p:extLst>
          </p:nvPr>
        </p:nvGraphicFramePr>
        <p:xfrm>
          <a:off x="1547664" y="2852936"/>
          <a:ext cx="6072336" cy="2608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350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651</Words>
  <Application>Microsoft Office PowerPoint</Application>
  <PresentationFormat>Apresentação na tela (4:3)</PresentationFormat>
  <Paragraphs>212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AUDIÊNCIA PÚBLICA 2º quadrimestre 2024</vt:lpstr>
      <vt:lpstr> APRESENTAÇÃO </vt:lpstr>
      <vt:lpstr> AVALIAÇÃO DAS METAS E RESULTADOS FISCAIS  2º QUADRIMESTRE DE 2024 </vt:lpstr>
      <vt:lpstr>Apresentação do PowerPoint</vt:lpstr>
      <vt:lpstr>Apresentação do PowerPoint</vt:lpstr>
      <vt:lpstr>Apresentação do PowerPoint</vt:lpstr>
      <vt:lpstr>RESULTADO  ORÇAMENTÁRIO  2º QUADRIMESTRE   </vt:lpstr>
      <vt:lpstr> ÍNDICES CONSTITUCIONAIS E LEGAIS </vt:lpstr>
      <vt:lpstr>DESPESA COM PESSOAL</vt:lpstr>
      <vt:lpstr> APLICAÇÃO EM SAÚDE </vt:lpstr>
      <vt:lpstr>CÁLCULO DOS INVESTIMENTOS EM AÇÕES DE SAÚDE PÚBLICA</vt:lpstr>
      <vt:lpstr>  APLICAÇÃO EM EDUCAÇÃO</vt:lpstr>
      <vt:lpstr>APLICAÇÃO DOS 25% EM EDUCAÇÃO</vt:lpstr>
      <vt:lpstr> APLICAÇÃO 70% DO FUNDEB</vt:lpstr>
      <vt:lpstr>  MUITO OBRIGADO PELA ATENÇÃO  FINANÇAS E ORÇAMENTO    CELSO ANTÔNIO ROMANO PREFEITO MUNICIPAL REALIZADO POR:  FABIANA O. SOARES VIEIRA DANIEL LEONARDO DE SOUZA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AUDIÊNCIA Pública 3º quadrimestre 2022</dc:title>
  <dc:creator>Usuario</dc:creator>
  <cp:lastModifiedBy>Usuario</cp:lastModifiedBy>
  <cp:revision>59</cp:revision>
  <cp:lastPrinted>2024-09-26T15:05:25Z</cp:lastPrinted>
  <dcterms:created xsi:type="dcterms:W3CDTF">2023-02-09T18:42:34Z</dcterms:created>
  <dcterms:modified xsi:type="dcterms:W3CDTF">2024-09-26T15:05:27Z</dcterms:modified>
</cp:coreProperties>
</file>