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8" r:id="rId10"/>
    <p:sldId id="271" r:id="rId11"/>
    <p:sldId id="279" r:id="rId12"/>
    <p:sldId id="276" r:id="rId13"/>
    <p:sldId id="274" r:id="rId14"/>
    <p:sldId id="280" r:id="rId15"/>
    <p:sldId id="281" r:id="rId16"/>
    <p:sldId id="278" r:id="rId17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Limite Máximo</c:v>
                </c:pt>
                <c:pt idx="1">
                  <c:v>Despesa Total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51.3</c:v>
                </c:pt>
                <c:pt idx="1">
                  <c:v>43.25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647616"/>
        <c:axId val="71649920"/>
      </c:barChart>
      <c:catAx>
        <c:axId val="71647616"/>
        <c:scaling>
          <c:orientation val="minMax"/>
        </c:scaling>
        <c:delete val="0"/>
        <c:axPos val="b"/>
        <c:majorTickMark val="out"/>
        <c:minorTickMark val="none"/>
        <c:tickLblPos val="nextTo"/>
        <c:crossAx val="71649920"/>
        <c:crosses val="autoZero"/>
        <c:auto val="1"/>
        <c:lblAlgn val="ctr"/>
        <c:lblOffset val="100"/>
        <c:noMultiLvlLbl val="0"/>
      </c:catAx>
      <c:valAx>
        <c:axId val="7164992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164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E4139-9AD0-49BB-B0C3-CCCC43FEA004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46AE4-7EFB-4559-A621-16C1A8CAE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26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83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35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5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1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15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16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72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81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96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88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53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1F830-2EB6-4D85-9A47-CF723E2E685B}" type="datetimeFigureOut">
              <a:rPr lang="pt-BR" smtClean="0"/>
              <a:t>16/02/2023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45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590465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AUDIÊNCIA Pública</a:t>
            </a:r>
            <a:b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3º quadrimestre 2022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208912" cy="3505944"/>
          </a:xfrm>
        </p:spPr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</a:rPr>
              <a:t>GESTÃO FISCAL E TRANSPARENTE</a:t>
            </a:r>
          </a:p>
          <a:p>
            <a:endParaRPr lang="pt-BR" b="1" dirty="0">
              <a:solidFill>
                <a:srgbClr val="00B050"/>
              </a:solidFill>
            </a:endParaRPr>
          </a:p>
          <a:p>
            <a:endParaRPr lang="pt-BR" b="1" dirty="0" smtClean="0">
              <a:solidFill>
                <a:srgbClr val="00B050"/>
              </a:solidFill>
            </a:endParaRP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924944"/>
            <a:ext cx="8352928" cy="278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37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792088" cy="5976664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pt-BR" dirty="0" smtClean="0">
                <a:latin typeface="Rockwell" panose="02060603020205020403" pitchFamily="18" charset="0"/>
              </a:rPr>
              <a:t>DESPESA COM PESSOAL</a:t>
            </a:r>
            <a:endParaRPr lang="pt-BR" dirty="0">
              <a:latin typeface="Rockwell" panose="02060603020205020403" pitchFamily="18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115616" y="980729"/>
            <a:ext cx="7379097" cy="4680519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807842"/>
              </p:ext>
            </p:extLst>
          </p:nvPr>
        </p:nvGraphicFramePr>
        <p:xfrm>
          <a:off x="1259632" y="1340768"/>
          <a:ext cx="7056783" cy="1193529"/>
        </p:xfrm>
        <a:graphic>
          <a:graphicData uri="http://schemas.openxmlformats.org/drawingml/2006/table">
            <a:tbl>
              <a:tblPr/>
              <a:tblGrid>
                <a:gridCol w="4176464"/>
                <a:gridCol w="1728192"/>
                <a:gridCol w="1152127"/>
              </a:tblGrid>
              <a:tr h="4447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APURAÇÃO DO CUMPRIMENTO DO LIMITE LEGAL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(R$)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CORRENTE  LÍQUIDA (RCL)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165.100.078,99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 TOTAL COM PESSOAL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71.406.615,92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230302147"/>
              </p:ext>
            </p:extLst>
          </p:nvPr>
        </p:nvGraphicFramePr>
        <p:xfrm>
          <a:off x="1547664" y="2852936"/>
          <a:ext cx="6072336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350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APLICAÇÃO EM SAÚDE</a:t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312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latin typeface="Century Schoolbook" panose="02040604050505020304" pitchFamily="18" charset="0"/>
              </a:rPr>
              <a:t>O Município de Guariba aplicou no ano de 2022 aplicou </a:t>
            </a:r>
            <a:r>
              <a:rPr lang="pt-BR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R$ 31.077.384,62 </a:t>
            </a:r>
            <a:r>
              <a:rPr lang="pt-BR" dirty="0" smtClean="0">
                <a:latin typeface="Century Schoolbook" panose="02040604050505020304" pitchFamily="18" charset="0"/>
              </a:rPr>
              <a:t>valor equivale ao percentual de </a:t>
            </a:r>
            <a:r>
              <a:rPr lang="pt-BR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29,36%</a:t>
            </a:r>
            <a:r>
              <a:rPr lang="pt-BR" b="1" dirty="0" smtClean="0">
                <a:latin typeface="Century Schoolbook" panose="02040604050505020304" pitchFamily="18" charset="0"/>
              </a:rPr>
              <a:t> </a:t>
            </a:r>
            <a:r>
              <a:rPr lang="pt-BR" dirty="0" smtClean="0">
                <a:latin typeface="Century Schoolbook" panose="02040604050505020304" pitchFamily="18" charset="0"/>
              </a:rPr>
              <a:t>da arrecadação dos impostos e transferências no período. Esse índice é superior ao constitucionalmente exigido.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1118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CÁLCULO DOS INVESTIMENTOS EM AÇÕES DE SAÚDE PÚBLICA</a:t>
            </a:r>
            <a:endParaRPr lang="pt-BR" sz="33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258235"/>
              </p:ext>
            </p:extLst>
          </p:nvPr>
        </p:nvGraphicFramePr>
        <p:xfrm>
          <a:off x="1619672" y="2708920"/>
          <a:ext cx="6441947" cy="21234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Exigência Constitucional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Receitas Realizadas (Base</a:t>
                      </a:r>
                      <a:r>
                        <a:rPr lang="pt-BR" b="1" baseline="0" dirty="0" smtClean="0"/>
                        <a:t> de cálculo dos 15%)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105.858.921,32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Valor da aplicação obrigatória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15.878.838,20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Despesas pagas</a:t>
                      </a:r>
                      <a:r>
                        <a:rPr lang="pt-BR" baseline="0" dirty="0" smtClean="0"/>
                        <a:t> em 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31.077.384,62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Percentual de despesas liquidadas</a:t>
                      </a:r>
                      <a:r>
                        <a:rPr lang="pt-BR" baseline="0" dirty="0" smtClean="0"/>
                        <a:t> com Impostos e Transferências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29,36%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217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APLICAÇÃO EM EDUCAÇÃO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38164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>
                <a:latin typeface="Century Schoolbook" panose="02040604050505020304" pitchFamily="18" charset="0"/>
              </a:rPr>
              <a:t>O Município de Guariba no ano de 2022 aplicou </a:t>
            </a:r>
            <a:r>
              <a:rPr lang="pt-BR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R$ 28.842.918,93  </a:t>
            </a:r>
            <a:r>
              <a:rPr lang="pt-BR" dirty="0" smtClean="0">
                <a:latin typeface="Century Schoolbook" panose="02040604050505020304" pitchFamily="18" charset="0"/>
              </a:rPr>
              <a:t>valor equivale ao percentual de </a:t>
            </a:r>
            <a:r>
              <a:rPr lang="pt-BR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27,19</a:t>
            </a:r>
            <a:r>
              <a:rPr lang="pt-BR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% </a:t>
            </a:r>
            <a:r>
              <a:rPr lang="pt-BR" dirty="0" smtClean="0">
                <a:latin typeface="Century Schoolbook" panose="02040604050505020304" pitchFamily="18" charset="0"/>
              </a:rPr>
              <a:t>da arrecadação dos impostos e transferências no período e R</a:t>
            </a:r>
            <a:r>
              <a:rPr lang="pt-BR" b="1" dirty="0">
                <a:latin typeface="Century Schoolbook" panose="02040604050505020304" pitchFamily="18" charset="0"/>
              </a:rPr>
              <a:t>$</a:t>
            </a:r>
            <a:r>
              <a:rPr lang="pt-BR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37.557.784,61</a:t>
            </a:r>
            <a:r>
              <a:rPr lang="pt-BR" dirty="0" smtClean="0">
                <a:latin typeface="Century Schoolbook" panose="02040604050505020304" pitchFamily="18" charset="0"/>
              </a:rPr>
              <a:t> valor equivale ao percentual de </a:t>
            </a:r>
            <a:r>
              <a:rPr lang="pt-BR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93,26% </a:t>
            </a:r>
            <a:r>
              <a:rPr lang="pt-BR" dirty="0" smtClean="0">
                <a:latin typeface="Century Schoolbook" panose="02040604050505020304" pitchFamily="18" charset="0"/>
              </a:rPr>
              <a:t>das receitas recebidas do FUNDEB na remuneração dos profissionais do magistério. Esse índice é superior ao constitucionalmente exigido.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6350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APLICAÇÃO DOS 25% EM EDUCAÇÃO</a:t>
            </a:r>
            <a:endParaRPr lang="pt-BR" sz="33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532426"/>
              </p:ext>
            </p:extLst>
          </p:nvPr>
        </p:nvGraphicFramePr>
        <p:xfrm>
          <a:off x="1619672" y="2708920"/>
          <a:ext cx="6441947" cy="21234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Exigência Constitucional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Receitas dos Impostos e Transferências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106.072.930,37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Valor da aplicação obrigatória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26.518.232,58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Despesas pagas</a:t>
                      </a:r>
                      <a:r>
                        <a:rPr lang="pt-BR" baseline="0" dirty="0" smtClean="0"/>
                        <a:t> em 2022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28.842.918,93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Percentual de despesas liquidadas</a:t>
                      </a:r>
                      <a:r>
                        <a:rPr lang="pt-BR" baseline="0" dirty="0" smtClean="0"/>
                        <a:t> com Impostos e Transferências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27,19%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704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rmAutofit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APLICAÇÃO 70% DO FUNDEB</a:t>
            </a:r>
            <a:endParaRPr lang="pt-BR" sz="33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742275"/>
              </p:ext>
            </p:extLst>
          </p:nvPr>
        </p:nvGraphicFramePr>
        <p:xfrm>
          <a:off x="1619672" y="2708920"/>
          <a:ext cx="6441947" cy="1854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b="0" dirty="0" smtClean="0"/>
                        <a:t>Limite mínimo</a:t>
                      </a:r>
                      <a:r>
                        <a:rPr lang="pt-BR" b="0" baseline="0" dirty="0" smtClean="0"/>
                        <a:t> de aplicação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/>
                        <a:t>70%</a:t>
                      </a:r>
                      <a:endParaRPr lang="pt-B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Receita Bruta do FUNDEB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40.270.243,03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Valor da</a:t>
                      </a:r>
                      <a:r>
                        <a:rPr lang="pt-BR" b="1" baseline="0" dirty="0" smtClean="0"/>
                        <a:t> aplicação obrigatória (70%)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28.189.170,12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Despesas</a:t>
                      </a:r>
                      <a:r>
                        <a:rPr lang="pt-BR" baseline="0" dirty="0" smtClean="0"/>
                        <a:t> pagas com os 70% do FUNDEB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37.557.784,61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 smtClean="0"/>
                        <a:t>Percentual</a:t>
                      </a:r>
                      <a:r>
                        <a:rPr lang="pt-BR" b="0" baseline="0" dirty="0" smtClean="0"/>
                        <a:t> do valor aplicado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 smtClean="0"/>
                        <a:t>93,26%</a:t>
                      </a:r>
                      <a:endParaRPr lang="pt-BR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51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 smtClean="0"/>
              <a:t>MUITO OBRIGADO PELA ATENÇÃO</a:t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sz="3300" dirty="0" smtClean="0"/>
              <a:t>FINANÇAS E ORÇAMENTO</a:t>
            </a:r>
            <a:br>
              <a:rPr lang="pt-BR" sz="3300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b="1" dirty="0" smtClean="0"/>
              <a:t>CELSO ANTÔNIO ROMANO</a:t>
            </a:r>
            <a:br>
              <a:rPr lang="pt-BR" sz="2200" b="1" dirty="0" smtClean="0"/>
            </a:br>
            <a:r>
              <a:rPr lang="pt-BR" sz="2100" dirty="0" smtClean="0"/>
              <a:t>PREFEITO MUNICIPAL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100" b="1" dirty="0" smtClean="0"/>
              <a:t>REALIZADO POR: </a:t>
            </a:r>
            <a:br>
              <a:rPr lang="pt-BR" sz="2100" b="1" dirty="0" smtClean="0"/>
            </a:br>
            <a:r>
              <a:rPr lang="pt-BR" sz="2100" dirty="0" smtClean="0"/>
              <a:t>FABIANA O. SOARES VIEIRA</a:t>
            </a:r>
            <a:br>
              <a:rPr lang="pt-BR" sz="2100" dirty="0" smtClean="0"/>
            </a:br>
            <a:r>
              <a:rPr lang="pt-BR" sz="2100" dirty="0" smtClean="0"/>
              <a:t>DANIEL LEONARDO DE SOUZA</a:t>
            </a:r>
            <a:br>
              <a:rPr lang="pt-BR" sz="2100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3074" name="Picture 2" descr="d:\Users\Usuario\Desktop\g_39_0_1_280620211436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73697"/>
            <a:ext cx="2304256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0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APRESENTAÇÃO</a:t>
            </a:r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2420888"/>
            <a:ext cx="3613026" cy="2448272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Este relatório objetiva demonstrar o desempenho da execução orçamentária e financeira do Município de Guariba durante o 3º Quadrimestre do exercício de 2022, assim como avaliar o cumprimento das metas fiscais previamente estabelecidas para o Orçamento Fiscal e da Seguridade Social da Prefeitura, em atendimento ao §4º do Artigo 9º da Lei Complementar nº 101/2000 (Lei de Responsabilidade Fiscal).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937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935088"/>
          </a:xfrm>
        </p:spPr>
        <p:txBody>
          <a:bodyPr>
            <a:normAutofit fontScale="90000"/>
          </a:bodyPr>
          <a:lstStyle/>
          <a:p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AVALIAÇÃO DAS METAS E RESULTADOS FISCAIS </a:t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º QUADRIMESTRE DE 2022</a:t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b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pt-BR" b="1" dirty="0" smtClean="0"/>
              <a:t>I – RECEITAS ORÇAMENTÁRIAS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II – DESPESAS ORÇAMENTÁRIAS</a:t>
            </a:r>
          </a:p>
          <a:p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III – RESULTADOS FISCAIS</a:t>
            </a:r>
          </a:p>
          <a:p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IV – ÍNDICES CONSTITUCIONAIS E LEGAIS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2928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67544" y="476673"/>
            <a:ext cx="923330" cy="583264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pt-BR" sz="3000" dirty="0" smtClean="0">
                <a:latin typeface="Rockwell" panose="02060603020205020403" pitchFamily="18" charset="0"/>
              </a:rPr>
              <a:t>RECEITAS  ORÇAMENTÁRIAS</a:t>
            </a:r>
          </a:p>
          <a:p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65321"/>
              </p:ext>
            </p:extLst>
          </p:nvPr>
        </p:nvGraphicFramePr>
        <p:xfrm>
          <a:off x="1187624" y="908720"/>
          <a:ext cx="7632848" cy="5040561"/>
        </p:xfrm>
        <a:graphic>
          <a:graphicData uri="http://schemas.openxmlformats.org/drawingml/2006/table">
            <a:tbl>
              <a:tblPr/>
              <a:tblGrid>
                <a:gridCol w="3258440"/>
                <a:gridCol w="1506792"/>
                <a:gridCol w="1511502"/>
                <a:gridCol w="1356114"/>
              </a:tblGrid>
              <a:tr h="3489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Detalhamento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 2022 (Valor Orçado)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Realizado até Dezembro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29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 Realizado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CORRENTES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139.991.400,00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182.691.346,78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IMPOSTOS, TAXAS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18.145.554,00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20.189.126,04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CONTRIBUIÇÕES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1.809.200,00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2.010.617,80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PATRIMONIAL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569.355,00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4.940.891,31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867,81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DE SERVIÇOS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128.130,00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279.394,58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TRANSFERÊNCIAS CORRENTES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118.129.130,00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153.515.718,71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OUTRAS RECEITAS CORRENTES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1.210.031,00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1.755.598,34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DE CAPITAL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523.000,00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4.213.747,58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805,69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TRANSFERÊNCIAS DE CAPITAL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3.903.251,80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INTRA-ORÇAMENTÁRIAS0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DEDUÇÕES DA RECEITA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13.514.400,00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17.591.267,79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RECEITA LÍQUIDA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127.000.000,00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169.313.826,57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41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4418" y="575310"/>
            <a:ext cx="646331" cy="5322932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pt-BR" sz="3000" dirty="0">
                <a:latin typeface="Rockwell" panose="02060603020205020403" pitchFamily="18" charset="0"/>
              </a:rPr>
              <a:t>DESPESAS ORÇAMENTÁRIAS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010379"/>
              </p:ext>
            </p:extLst>
          </p:nvPr>
        </p:nvGraphicFramePr>
        <p:xfrm>
          <a:off x="1331640" y="887860"/>
          <a:ext cx="7632848" cy="4697832"/>
        </p:xfrm>
        <a:graphic>
          <a:graphicData uri="http://schemas.openxmlformats.org/drawingml/2006/table">
            <a:tbl>
              <a:tblPr/>
              <a:tblGrid>
                <a:gridCol w="2880320"/>
                <a:gridCol w="1728192"/>
                <a:gridCol w="1728192"/>
                <a:gridCol w="1296144"/>
              </a:tblGrid>
              <a:tr h="4959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Detalhamento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 2022 (Valor Orçado)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Realizado até Dezembro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61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 Realizado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DESPESAS CORRENTES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122.313.019,00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140.423.204,74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PESSOAL E ENCARGOS SOCIAIS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64.325.833,50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71.406.615,92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OUTRAS DESPESAS CORRENTES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57.987.185,50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69.016.588,82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DESPESAS DE CAPITAL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3.416.981,00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11.735.343,41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INVESTIMENTOS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1.361.981,00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9.379.188,08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688,64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AMORTIZAÇÃO DA DÍVIDA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2.055.000,00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2.356.155,33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2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RESERVA DE CONTINGÊNCIA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1.270.000,00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DESPESA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127.000.000,00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152.158.548,15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00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627716"/>
              </p:ext>
            </p:extLst>
          </p:nvPr>
        </p:nvGraphicFramePr>
        <p:xfrm>
          <a:off x="899592" y="764704"/>
          <a:ext cx="7848872" cy="5503189"/>
        </p:xfrm>
        <a:graphic>
          <a:graphicData uri="http://schemas.openxmlformats.org/drawingml/2006/table">
            <a:tbl>
              <a:tblPr/>
              <a:tblGrid>
                <a:gridCol w="5465251"/>
                <a:gridCol w="2383621"/>
              </a:tblGrid>
              <a:tr h="4090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 LIQUIDADA POR SECRETARIA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(R$)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433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GABINETE DO PREFEITO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1.394.519,11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ADMINISTRAÇÃO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14.913.028,86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FINANÇAS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6.817.317,87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DA SAÚDE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40.878.134,62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EMPREGO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</a:t>
                      </a:r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REL.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TRABALHO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1.845.412,93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3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MUN. ASSIST. SOCIAIL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758.348,84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DESENVOLVIMENTO SOCIAL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5.539.585,23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EDUCAÇÃO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59.463.911,68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OBRAS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8.202.556,52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MEIO AMBIENTE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8.371.475,51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ESPORTES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1.328.390,36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DESENV. ECON E CULTURA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2.645.866,62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pt-BR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GERAL</a:t>
                      </a:r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152.158.548,15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17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866527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 FISCAIS</a:t>
            </a:r>
            <a: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820472" cy="5400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t-BR" sz="9200" dirty="0">
                <a:solidFill>
                  <a:schemeClr val="tx1"/>
                </a:solidFill>
                <a:latin typeface="Rockwell" panose="02060603020205020403" pitchFamily="18" charset="0"/>
              </a:rPr>
              <a:t>Resultado Orçamentário </a:t>
            </a:r>
          </a:p>
          <a:p>
            <a:pPr algn="just">
              <a:lnSpc>
                <a:spcPct val="150000"/>
              </a:lnSpc>
            </a:pPr>
            <a:r>
              <a:rPr lang="pt-BR" sz="9200" dirty="0">
                <a:solidFill>
                  <a:schemeClr val="tx1"/>
                </a:solidFill>
                <a:latin typeface="Rockwell" panose="02060603020205020403" pitchFamily="18" charset="0"/>
              </a:rPr>
              <a:t>O Resultado Orçamentário demonstra o valor atingido pela administração pública na gestão orçamentária dos recursos. O resultado orçamentário é obtido através da diferença entre as Receitas Orçamentárias deduzidas das Despesas Orçamentárias. Se o resultado for positivo, temos Superávit (receitas maiores que a despesas). Caso o resultado seja negativo, então se caracteriza o Déficit Orçamentário (despesas maiores que as receitas). Para apuração do Resultado Orçamentário foram considerados os valores da receita arrecadada, bem como os valores da despesa liquidada no quadrimestre em análise.</a:t>
            </a:r>
          </a:p>
          <a:p>
            <a:endParaRPr lang="pt-BR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4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1224136" cy="6264696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pt-BR" sz="31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>RESULTADO  ORÇAMENTÁRIO </a:t>
            </a:r>
            <a:br>
              <a:rPr lang="pt-BR" sz="31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</a:br>
            <a:r>
              <a:rPr lang="pt-BR" sz="3100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>3</a:t>
            </a:r>
            <a:r>
              <a:rPr lang="pt-BR" sz="31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>º QUADRIMESTRE </a:t>
            </a:r>
            <a:r>
              <a:rPr lang="pt-BR" sz="36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  <a:t/>
            </a:r>
            <a:br>
              <a:rPr lang="pt-BR" sz="3600" cap="none" dirty="0" smtClean="0">
                <a:ln w="9525">
                  <a:solidFill>
                    <a:schemeClr val="bg1"/>
                  </a:solidFill>
                  <a:prstDash val="solid"/>
                </a:ln>
                <a:latin typeface="Rockwell" panose="02060603020205020403" pitchFamily="18" charset="0"/>
              </a:rPr>
            </a:br>
            <a:r>
              <a:rPr lang="pt-BR" dirty="0" smtClean="0">
                <a:latin typeface="Rockwell" panose="02060603020205020403" pitchFamily="18" charset="0"/>
              </a:rPr>
              <a:t/>
            </a:r>
            <a:br>
              <a:rPr lang="pt-BR" dirty="0" smtClean="0">
                <a:latin typeface="Rockwell" panose="02060603020205020403" pitchFamily="18" charset="0"/>
              </a:rPr>
            </a:br>
            <a:endParaRPr lang="pt-BR" dirty="0">
              <a:latin typeface="Rockwell" panose="02060603020205020403" pitchFamily="18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187625" y="548681"/>
            <a:ext cx="7307088" cy="5544616"/>
          </a:xfrm>
        </p:spPr>
        <p:txBody>
          <a:bodyPr/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309036"/>
              </p:ext>
            </p:extLst>
          </p:nvPr>
        </p:nvGraphicFramePr>
        <p:xfrm>
          <a:off x="1187624" y="692696"/>
          <a:ext cx="7704855" cy="5244762"/>
        </p:xfrm>
        <a:graphic>
          <a:graphicData uri="http://schemas.openxmlformats.org/drawingml/2006/table">
            <a:tbl>
              <a:tblPr/>
              <a:tblGrid>
                <a:gridCol w="3996821"/>
                <a:gridCol w="1854017"/>
                <a:gridCol w="1854017"/>
              </a:tblGrid>
              <a:tr h="2998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Resultado de Janeiro a Dezembro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85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Previstas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7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Receita Corrente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139.991.400,00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182.691.346,78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Dedução p/ Formação do Fundeb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13.514.400,00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17.591.267,79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3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Receita de Capital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523.000,00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4.213.747,58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Receita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127.000.000,00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169.313.826,57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98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7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 Despesas Correntes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122.313.019,00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143.844.749,90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9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 Despesa de Capital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3.416.981,00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11.757.292,90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3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 Reserva de Contingência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1.270.000,00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 Despesa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127.000.000,00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155.602.042,80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81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772400" cy="1152127"/>
          </a:xfrm>
        </p:spPr>
        <p:txBody>
          <a:bodyPr vert="horz"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ÍNDICES CONSTITUCIONAIS E LEGAIS</a:t>
            </a:r>
            <a:br>
              <a:rPr lang="pt-BR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pt-BR" dirty="0">
              <a:latin typeface="Rockwell" panose="02060603020205020403" pitchFamily="18" charset="0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208912" cy="42484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Rockwell" panose="02060603020205020403" pitchFamily="18" charset="0"/>
              </a:rPr>
              <a:t>O Governo não possui total liberdade no uso dos recursos públicos. A separação dos poderes, o equilíbrio orçamentário e o investimento vinculado em determinadas áreas fundamentais são limitadores da atuação governamental. Além dos limites fiscais previsto na LDO, como veremos a seguir há limites constitucionais e legais que a gestão precisa cumprir durante a aplicação dos recursos públicos.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84127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816</Words>
  <Application>Microsoft Office PowerPoint</Application>
  <PresentationFormat>Apresentação na tela (4:3)</PresentationFormat>
  <Paragraphs>221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AUDIÊNCIA Pública 3º quadrimestre 2022</vt:lpstr>
      <vt:lpstr> APRESENTAÇÃO </vt:lpstr>
      <vt:lpstr> AVALIAÇÃO DAS METAS E RESULTADOS FISCAIS  3º QUADRIMESTRE DE 2022 </vt:lpstr>
      <vt:lpstr>Apresentação do PowerPoint</vt:lpstr>
      <vt:lpstr>Apresentação do PowerPoint</vt:lpstr>
      <vt:lpstr>Apresentação do PowerPoint</vt:lpstr>
      <vt:lpstr> RESULTADOS FISCAIS </vt:lpstr>
      <vt:lpstr>RESULTADO  ORÇAMENTÁRIO  3º QUADRIMESTRE   </vt:lpstr>
      <vt:lpstr> ÍNDICES CONSTITUCIONAIS E LEGAIS </vt:lpstr>
      <vt:lpstr>DESPESA COM PESSOAL</vt:lpstr>
      <vt:lpstr> APLICAÇÃO EM SAÚDE </vt:lpstr>
      <vt:lpstr> CÁLCULO DOS INVESTIMENTOS EM AÇÕES DE SAÚDE PÚBLICA</vt:lpstr>
      <vt:lpstr> APLICAÇÃO EM EDUCAÇÃO</vt:lpstr>
      <vt:lpstr> APLICAÇÃO DOS 25% EM EDUCAÇÃO</vt:lpstr>
      <vt:lpstr> APLICAÇÃO 70% DO FUNDEB</vt:lpstr>
      <vt:lpstr>  MUITO OBRIGADO PELA ATENÇÃO  FINANÇAS E ORÇAMENTO    CELSO ANTÔNIO ROMANO PREFEITO MUNICIPAL REALIZADO POR:  FABIANA O. SOARES VIEIRA DANIEL LEONARDO DE SOUZA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3º quadrimestre 2022</dc:title>
  <dc:creator>Usuario</dc:creator>
  <cp:lastModifiedBy>Usuario</cp:lastModifiedBy>
  <cp:revision>25</cp:revision>
  <cp:lastPrinted>2023-02-10T19:35:44Z</cp:lastPrinted>
  <dcterms:created xsi:type="dcterms:W3CDTF">2023-02-09T18:42:34Z</dcterms:created>
  <dcterms:modified xsi:type="dcterms:W3CDTF">2023-02-16T16:58:54Z</dcterms:modified>
</cp:coreProperties>
</file>