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0" r:id="rId4"/>
    <p:sldId id="284" r:id="rId5"/>
    <p:sldId id="283" r:id="rId6"/>
    <p:sldId id="285" r:id="rId7"/>
    <p:sldId id="268" r:id="rId8"/>
    <p:sldId id="271" r:id="rId9"/>
    <p:sldId id="279" r:id="rId10"/>
    <p:sldId id="276" r:id="rId11"/>
    <p:sldId id="274" r:id="rId12"/>
    <p:sldId id="280" r:id="rId13"/>
    <p:sldId id="281" r:id="rId14"/>
    <p:sldId id="278" r:id="rId1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1093720769074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83501571718033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50,25</a:t>
                    </a:r>
                    <a:endParaRPr lang="en-US" dirty="0"/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Prudencial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50.25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67488"/>
        <c:axId val="130369024"/>
      </c:barChart>
      <c:catAx>
        <c:axId val="13036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369024"/>
        <c:crosses val="autoZero"/>
        <c:auto val="1"/>
        <c:lblAlgn val="ctr"/>
        <c:lblOffset val="100"/>
        <c:noMultiLvlLbl val="0"/>
      </c:catAx>
      <c:valAx>
        <c:axId val="1303690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03674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quadrimestre 2023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08912" cy="3505944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GESTÃO FISCAL E TRANSPARENTE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4944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CÁLCULO DOS INVESTIMENTOS EM AÇÕES DE SAÚDE PÚBLICA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354087"/>
              </p:ext>
            </p:extLst>
          </p:nvPr>
        </p:nvGraphicFramePr>
        <p:xfrm>
          <a:off x="1619672" y="2708920"/>
          <a:ext cx="6441947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Realizadas (Base</a:t>
                      </a:r>
                      <a:r>
                        <a:rPr lang="pt-BR" b="1" baseline="0" dirty="0" smtClean="0"/>
                        <a:t> de cálculo dos 15%)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118.861.821,15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Valor da aplicação obrigatória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17.829.273,17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pagas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33.316.152,35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liquidadas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28,07%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latin typeface="Century Schoolbook" panose="02040604050505020304" pitchFamily="18" charset="0"/>
              </a:rPr>
              <a:t>O Município de Guariba no </a:t>
            </a:r>
            <a:r>
              <a:rPr lang="pt-BR" dirty="0" smtClean="0">
                <a:latin typeface="Century Schoolbook" panose="02040604050505020304" pitchFamily="18" charset="0"/>
              </a:rPr>
              <a:t>3º </a:t>
            </a:r>
            <a:r>
              <a:rPr lang="pt-BR" dirty="0" smtClean="0">
                <a:latin typeface="Century Schoolbook" panose="02040604050505020304" pitchFamily="18" charset="0"/>
              </a:rPr>
              <a:t>quadrimestre de 2023 aplicou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</a:t>
            </a:r>
            <a:r>
              <a:rPr lang="pt-BR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48.395.746,82 </a:t>
            </a:r>
            <a:r>
              <a:rPr lang="pt-BR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39,37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% </a:t>
            </a:r>
            <a:r>
              <a:rPr lang="pt-BR" dirty="0" smtClean="0">
                <a:latin typeface="Century Schoolbook" panose="02040604050505020304" pitchFamily="18" charset="0"/>
              </a:rPr>
              <a:t>da arrecadação dos impostos e transferências no período e valor de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R$ 34.264.059,56 </a:t>
            </a:r>
            <a:r>
              <a:rPr lang="pt-BR" dirty="0" smtClean="0">
                <a:latin typeface="Century Schoolbook" panose="02040604050505020304" pitchFamily="18" charset="0"/>
              </a:rPr>
              <a:t>equivale ao percentual de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88,37% </a:t>
            </a:r>
            <a:r>
              <a:rPr lang="pt-BR" dirty="0" smtClean="0">
                <a:latin typeface="Century Schoolbook" panose="02040604050505020304" pitchFamily="18" charset="0"/>
              </a:rPr>
              <a:t>das receitas recebidas do FUNDEB na remuneração dos profissionais do </a:t>
            </a:r>
            <a:r>
              <a:rPr lang="pt-BR" dirty="0" smtClean="0">
                <a:latin typeface="Century Schoolbook" panose="02040604050505020304" pitchFamily="18" charset="0"/>
              </a:rPr>
              <a:t>magistério. Esse </a:t>
            </a:r>
            <a:r>
              <a:rPr lang="pt-BR" dirty="0" smtClean="0">
                <a:latin typeface="Century Schoolbook" panose="02040604050505020304" pitchFamily="18" charset="0"/>
              </a:rPr>
              <a:t>índice é superior ao constitucionalmente exigido.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DOS 25% EM EDUCAÇÃO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18578"/>
              </p:ext>
            </p:extLst>
          </p:nvPr>
        </p:nvGraphicFramePr>
        <p:xfrm>
          <a:off x="1619672" y="2708920"/>
          <a:ext cx="6441947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dos Impostos e Transferências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122.920.753,76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Valor da aplicação obrigatória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30.730.188,44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pagas</a:t>
                      </a:r>
                      <a:r>
                        <a:rPr lang="pt-BR" baseline="0" dirty="0" smtClean="0"/>
                        <a:t> em 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47.558.862,02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pagas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38,69%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70% DO FUNDEB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671435"/>
              </p:ext>
            </p:extLst>
          </p:nvPr>
        </p:nvGraphicFramePr>
        <p:xfrm>
          <a:off x="1619672" y="2708920"/>
          <a:ext cx="6441947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Limite mínimo</a:t>
                      </a:r>
                      <a:r>
                        <a:rPr lang="pt-BR" b="0" baseline="0" dirty="0" smtClean="0"/>
                        <a:t> de aplicação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100%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 Bruta do FUNDEB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38.772.508,89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Valor da</a:t>
                      </a:r>
                      <a:r>
                        <a:rPr lang="pt-BR" b="1" baseline="0" dirty="0" smtClean="0"/>
                        <a:t> aplicação obrigatória (70%)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27.140.756,22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</a:t>
                      </a:r>
                      <a:r>
                        <a:rPr lang="pt-BR" baseline="0" dirty="0" smtClean="0"/>
                        <a:t> com os 70% do FUNDEB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34.264.059,56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Despesas</a:t>
                      </a:r>
                      <a:r>
                        <a:rPr lang="pt-BR" baseline="0" dirty="0" smtClean="0"/>
                        <a:t> com os 30% do FUNDEB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4.508.449,33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Percentual</a:t>
                      </a:r>
                      <a:r>
                        <a:rPr lang="pt-BR" b="0" baseline="0" dirty="0" smtClean="0"/>
                        <a:t> do valor aplicado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100%</a:t>
                      </a:r>
                      <a:endParaRPr lang="pt-BR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CELSO ANTÔNIO ROMANO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420888"/>
            <a:ext cx="3613026" cy="2448272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Este relatório objetiva demonstrar o desempenho da execução orçamentária e financeira do Município de Guariba durante o 3º Quadrimestre do exercício de 2023, 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76673"/>
            <a:ext cx="1077218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RESULTADO PRIMÁRIO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31273"/>
              </p:ext>
            </p:extLst>
          </p:nvPr>
        </p:nvGraphicFramePr>
        <p:xfrm>
          <a:off x="1115616" y="1850079"/>
          <a:ext cx="7752751" cy="3085835"/>
        </p:xfrm>
        <a:graphic>
          <a:graphicData uri="http://schemas.openxmlformats.org/drawingml/2006/table">
            <a:tbl>
              <a:tblPr/>
              <a:tblGrid>
                <a:gridCol w="1664018"/>
                <a:gridCol w="1333500"/>
                <a:gridCol w="1333500"/>
                <a:gridCol w="1333500"/>
                <a:gridCol w="1066557"/>
                <a:gridCol w="1021676"/>
              </a:tblGrid>
              <a:tr h="1018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Discriminação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Previsão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Prev. Até</a:t>
                      </a:r>
                    </a:p>
                    <a:p>
                      <a:pPr algn="ctr" fontAlgn="b"/>
                      <a:r>
                        <a:rPr lang="pt-BR" sz="1700" b="1" i="0" u="none" strike="noStrike" dirty="0" err="1">
                          <a:effectLst/>
                          <a:latin typeface="Calibri"/>
                        </a:rPr>
                        <a:t>Quad</a:t>
                      </a:r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. </a:t>
                      </a:r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3/3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Realizado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até o Período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Índice 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Realização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Índice </a:t>
                      </a:r>
                    </a:p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Realização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093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(3/1)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(3/2)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09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1" u="none" strike="noStrike" dirty="0">
                          <a:effectLst/>
                          <a:latin typeface="Calibri"/>
                        </a:rPr>
                        <a:t>(1) Receitas Fiscais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>
                          <a:effectLst/>
                          <a:latin typeface="Calibri"/>
                        </a:rPr>
                        <a:t>169.993.167,00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169.993.167,00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173.422.641,61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102,02%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102,02</a:t>
                      </a:r>
                      <a:r>
                        <a:rPr lang="pt-BR" sz="1650" b="0" i="0" u="none" strike="noStrike" dirty="0"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1" u="none" strike="noStrike">
                          <a:effectLst/>
                          <a:latin typeface="Calibri"/>
                        </a:rPr>
                        <a:t>(2) Despesas Fiscais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>
                          <a:effectLst/>
                          <a:latin typeface="Calibri"/>
                        </a:rPr>
                        <a:t>170.220.000,00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170.220.000,00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192.410.413,67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113,04%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113,04%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i="1" u="none" strike="noStrike" dirty="0">
                          <a:effectLst/>
                          <a:latin typeface="Calibri"/>
                        </a:rPr>
                        <a:t>(1-2) Res. Primário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i="1" u="none" strike="noStrike" dirty="0">
                          <a:effectLst/>
                          <a:latin typeface="Calibri"/>
                        </a:rPr>
                        <a:t>-226.833,00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i="1" u="none" strike="noStrike" dirty="0" smtClean="0">
                          <a:effectLst/>
                          <a:latin typeface="Calibri"/>
                        </a:rPr>
                        <a:t>-226.833,00</a:t>
                      </a:r>
                      <a:endParaRPr lang="pt-BR" sz="1650" b="1" i="1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i="1" u="none" strike="noStrike" dirty="0" smtClean="0">
                          <a:effectLst/>
                          <a:latin typeface="Calibri"/>
                        </a:rPr>
                        <a:t>-18.987.772,06 </a:t>
                      </a:r>
                      <a:endParaRPr lang="pt-BR" sz="1650" b="1" i="1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44896" y="476673"/>
            <a:ext cx="1238801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2500" b="1" dirty="0" smtClean="0">
                <a:latin typeface="+mj-lt"/>
              </a:rPr>
              <a:t>EVOLUÇÃO DA DÍVIDA, </a:t>
            </a:r>
            <a:r>
              <a:rPr lang="pt-BR" sz="2550" b="1" dirty="0" smtClean="0">
                <a:latin typeface="+mj-lt"/>
              </a:rPr>
              <a:t>RESULTADO</a:t>
            </a:r>
            <a:r>
              <a:rPr lang="pt-BR" sz="2500" b="1" dirty="0" smtClean="0">
                <a:latin typeface="+mj-lt"/>
              </a:rPr>
              <a:t> NOMINAL E LIMITES</a:t>
            </a:r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25303"/>
              </p:ext>
            </p:extLst>
          </p:nvPr>
        </p:nvGraphicFramePr>
        <p:xfrm>
          <a:off x="899593" y="1844824"/>
          <a:ext cx="8020899" cy="4114800"/>
        </p:xfrm>
        <a:graphic>
          <a:graphicData uri="http://schemas.openxmlformats.org/drawingml/2006/table">
            <a:tbl>
              <a:tblPr/>
              <a:tblGrid>
                <a:gridCol w="2635945"/>
                <a:gridCol w="1612527"/>
                <a:gridCol w="1656184"/>
                <a:gridCol w="1224136"/>
                <a:gridCol w="892107"/>
              </a:tblGrid>
              <a:tr h="6093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Discriminação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Apurado em</a:t>
                      </a:r>
                    </a:p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31/12/2022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Apurado </a:t>
                      </a:r>
                    </a:p>
                    <a:p>
                      <a:pPr algn="ctr" fontAlgn="b"/>
                      <a:r>
                        <a:rPr lang="pt-BR" sz="1800" b="1" i="0" u="none" strike="noStrike" dirty="0" smtClean="0">
                          <a:effectLst/>
                          <a:latin typeface="+mj-lt"/>
                        </a:rPr>
                        <a:t>31/12/2023</a:t>
                      </a:r>
                      <a:endParaRPr lang="pt-BR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Limite Legal</a:t>
                      </a:r>
                    </a:p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Estabelecido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err="1">
                          <a:effectLst/>
                          <a:latin typeface="+mj-lt"/>
                        </a:rPr>
                        <a:t>Dív</a:t>
                      </a:r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. X RCL</a:t>
                      </a:r>
                    </a:p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j-lt"/>
                        </a:rPr>
                        <a:t>Apurado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Receita Corrente Líquida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165.100.078,99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178.525.499,64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1 - Dívida Consolidada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(141.979,85)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(207.412,99)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j-lt"/>
                        </a:rPr>
                        <a:t>120,00%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j-lt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2 - (-) </a:t>
                      </a:r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Deduções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44.839.925,58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30.531.978,31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     </a:t>
                      </a:r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 Disponibilidade de Caixa Bruta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45.988.353,97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31.971.316,57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     </a:t>
                      </a:r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(-) Restos a </a:t>
                      </a:r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Pagar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706.405,62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85.600,87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 (-)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+mj-lt"/>
                        </a:rPr>
                        <a:t> Depósitos Restituíveis e Valores Vinculados </a:t>
                      </a:r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              </a:t>
                      </a:r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442.022,77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pt-BR" sz="1800" b="0" i="0" u="none" strike="noStrike" dirty="0" smtClean="0">
                          <a:effectLst/>
                          <a:latin typeface="+mj-lt"/>
                        </a:rPr>
                        <a:t>1.353.737,39</a:t>
                      </a:r>
                      <a:endParaRPr lang="pt-BR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j-lt"/>
                        </a:rPr>
                        <a:t>3 - Dívida Cons. Liq. (1-2)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44.981.905,43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30.739.391,30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476673"/>
            <a:ext cx="1077218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RECEITAS E DESPESAS 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72868"/>
              </p:ext>
            </p:extLst>
          </p:nvPr>
        </p:nvGraphicFramePr>
        <p:xfrm>
          <a:off x="1187623" y="476676"/>
          <a:ext cx="7704857" cy="5936543"/>
        </p:xfrm>
        <a:graphic>
          <a:graphicData uri="http://schemas.openxmlformats.org/drawingml/2006/table">
            <a:tbl>
              <a:tblPr/>
              <a:tblGrid>
                <a:gridCol w="1835060"/>
                <a:gridCol w="1288013"/>
                <a:gridCol w="1325416"/>
                <a:gridCol w="1288013"/>
                <a:gridCol w="897359"/>
                <a:gridCol w="1070996"/>
              </a:tblGrid>
              <a:tr h="605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Discriminação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Previsão</a:t>
                      </a:r>
                    </a:p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Prev. No</a:t>
                      </a:r>
                    </a:p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Quadrimestre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Realizado</a:t>
                      </a:r>
                    </a:p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até o Período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Índice </a:t>
                      </a:r>
                    </a:p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Realização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Índice </a:t>
                      </a:r>
                    </a:p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Realização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86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3</a:t>
                      </a:r>
                      <a:endParaRPr lang="pt-BR" sz="15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effectLst/>
                          <a:latin typeface="Calibri"/>
                        </a:rPr>
                        <a:t>(3/1)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effectLst/>
                          <a:latin typeface="Calibri"/>
                        </a:rPr>
                        <a:t>(3/2)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1" u="none" strike="noStrike" dirty="0">
                          <a:effectLst/>
                          <a:latin typeface="Calibri"/>
                        </a:rPr>
                        <a:t>(1) Total das Receitas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effectLst/>
                          <a:latin typeface="Calibri"/>
                        </a:rPr>
                        <a:t>172.000.000,00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172.000.000,00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183.451.706,74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106,66%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106,66%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     Correntes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effectLst/>
                          <a:latin typeface="Calibri"/>
                        </a:rPr>
                        <a:t>171.657.900,00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171.657.900,00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178.525.499,64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104,00%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104,00%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     Capital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342.100,00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342.100,00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4.926.207,10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1339,99%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1439,99%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effectLst/>
                          <a:latin typeface="Calibri"/>
                        </a:rPr>
                        <a:t>97,31%</a:t>
                      </a:r>
                      <a:endParaRPr lang="pt-BR" sz="15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86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% Total Rec. </a:t>
                      </a:r>
                      <a:r>
                        <a:rPr lang="pt-BR" sz="1500" b="1" i="0" u="none" strike="noStrike" dirty="0" err="1">
                          <a:effectLst/>
                          <a:latin typeface="Calibri"/>
                        </a:rPr>
                        <a:t>Arrec</a:t>
                      </a:r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. Capital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effectLst/>
                          <a:latin typeface="Calibri"/>
                        </a:rPr>
                        <a:t>2,69%</a:t>
                      </a:r>
                      <a:endParaRPr lang="pt-BR" sz="15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1" u="none" strike="noStrike">
                          <a:effectLst/>
                          <a:latin typeface="Calibri"/>
                        </a:rPr>
                        <a:t>(2) Total das Despesas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1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1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1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1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1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effectLst/>
                          <a:latin typeface="Calibri"/>
                        </a:rPr>
                        <a:t>a - Total Desp. Emp.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effectLst/>
                          <a:latin typeface="Calibri"/>
                        </a:rPr>
                        <a:t>172.000.000,00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172.000.000,00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202.089.959,88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117,49%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117,49%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b - Total Desp. Liq.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172.000.000,00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172.000.000,00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193.849.095,94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112,70%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112,70%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     Correntes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          Empenhadas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156.479.380,00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156.479.380,00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181.889.360,69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116,24%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116,24%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          Liquidadas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effectLst/>
                          <a:latin typeface="Calibri"/>
                        </a:rPr>
                        <a:t>156.479.380,00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156.479.380,00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175.903.768,13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112,41%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112,41%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     Capital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          Empenhadas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15.520.620,00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15.520.620,00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20.200,599,19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130,15%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130,15%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          Liquidadas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15.520.620,00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15.520.620,00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17.945.327,81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115,62%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effectLst/>
                          <a:latin typeface="Calibri"/>
                        </a:rPr>
                        <a:t>115,62%</a:t>
                      </a:r>
                      <a:endParaRPr lang="pt-BR" sz="15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76673"/>
            <a:ext cx="1077218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RESTOS A PAGAR</a:t>
            </a:r>
            <a:endParaRPr lang="pt-BR" sz="4000" b="1" dirty="0" smtClean="0">
              <a:latin typeface="+mj-lt"/>
            </a:endParaRP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54931"/>
              </p:ext>
            </p:extLst>
          </p:nvPr>
        </p:nvGraphicFramePr>
        <p:xfrm>
          <a:off x="1115616" y="1850079"/>
          <a:ext cx="7128792" cy="3085835"/>
        </p:xfrm>
        <a:graphic>
          <a:graphicData uri="http://schemas.openxmlformats.org/drawingml/2006/table">
            <a:tbl>
              <a:tblPr/>
              <a:tblGrid>
                <a:gridCol w="1664018"/>
                <a:gridCol w="1333500"/>
                <a:gridCol w="1333500"/>
                <a:gridCol w="1333500"/>
                <a:gridCol w="1464274"/>
              </a:tblGrid>
              <a:tr h="1018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effectLst/>
                          <a:latin typeface="Calibri"/>
                        </a:rPr>
                        <a:t>Discriminação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Apurado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Pagos até 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Cancelados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Saldo a 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093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2022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dezembro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Até Dezembro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err="1" smtClean="0">
                          <a:effectLst/>
                          <a:latin typeface="Calibri"/>
                        </a:rPr>
                        <a:t>Liq</a:t>
                      </a:r>
                      <a:r>
                        <a:rPr lang="pt-BR" sz="1700" b="1" i="0" u="none" strike="noStrike" dirty="0" smtClean="0">
                          <a:effectLst/>
                          <a:latin typeface="Calibri"/>
                        </a:rPr>
                        <a:t>./Pagar</a:t>
                      </a:r>
                      <a:endParaRPr lang="pt-BR" sz="17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09313">
                <a:tc>
                  <a:txBody>
                    <a:bodyPr/>
                    <a:lstStyle/>
                    <a:p>
                      <a:pPr algn="ctr" fontAlgn="b"/>
                      <a:endParaRPr lang="pt-BR" sz="1650" b="0" i="1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1" u="none" strike="noStrike" dirty="0" smtClean="0">
                          <a:effectLst/>
                          <a:latin typeface="Calibri"/>
                        </a:rPr>
                        <a:t>Restos a Pagar</a:t>
                      </a:r>
                      <a:endParaRPr lang="pt-BR" sz="1650" b="0" i="1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11.015.193,94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6.691.201,08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2.450.522,18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0" i="0" u="none" strike="noStrike" dirty="0" smtClean="0">
                          <a:effectLst/>
                          <a:latin typeface="Calibri"/>
                        </a:rPr>
                        <a:t>1.873.470,68</a:t>
                      </a:r>
                      <a:endParaRPr lang="pt-BR" sz="165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5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Processados e não processados</a:t>
                      </a:r>
                      <a:endParaRPr lang="pt-BR" sz="165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i="1" u="none" strike="noStrike" dirty="0" smtClean="0">
                          <a:effectLst/>
                          <a:latin typeface="Calibri"/>
                        </a:rPr>
                        <a:t>11.015.193,94</a:t>
                      </a:r>
                      <a:endParaRPr lang="pt-BR" sz="1650" b="1" i="1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50" b="1" i="1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50" b="1" i="1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5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3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152127"/>
          </a:xfrm>
        </p:spPr>
        <p:txBody>
          <a:bodyPr vert="horz"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4248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Rockwell" panose="02060603020205020403" pitchFamily="18" charset="0"/>
              </a:rPr>
              <a:t>O Governo não possui total liberdade no uso dos recursos públicos. A separação dos poderes, o equilíbrio orçamentário e o investimento vinculado em determinadas áreas fundamentais são limitadores da atuação governamental. Além dos limites fiscais previsto na LDO, como veremos a seguir há limites constitucionais e legais que a gestão precisa cumprir durante a aplicação dos recursos públicos.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4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Autofit/>
          </a:bodyPr>
          <a:lstStyle/>
          <a:p>
            <a:pPr algn="ctr"/>
            <a:r>
              <a:rPr lang="pt-BR" dirty="0" smtClean="0"/>
              <a:t>DESPESA COM PESSOAL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77059"/>
              </p:ext>
            </p:extLst>
          </p:nvPr>
        </p:nvGraphicFramePr>
        <p:xfrm>
          <a:off x="1259632" y="1340768"/>
          <a:ext cx="7056783" cy="1193529"/>
        </p:xfrm>
        <a:graphic>
          <a:graphicData uri="http://schemas.openxmlformats.org/drawingml/2006/table">
            <a:tbl>
              <a:tblPr/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APURAÇÃO DO CUMPRIMENTO DO LIMITE LEGAL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CORRENTE  LÍQUIDA (RCL)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178.525.499,64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 COM PESSOAL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89.706.818,52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46934850"/>
              </p:ext>
            </p:extLst>
          </p:nvPr>
        </p:nvGraphicFramePr>
        <p:xfrm>
          <a:off x="1547664" y="2852936"/>
          <a:ext cx="60723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SAÚDE</a:t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latin typeface="Century Schoolbook" panose="02040604050505020304" pitchFamily="18" charset="0"/>
              </a:rPr>
              <a:t>O Município de Guariba no </a:t>
            </a:r>
            <a:r>
              <a:rPr lang="pt-BR" dirty="0" smtClean="0">
                <a:latin typeface="Century Schoolbook" panose="02040604050505020304" pitchFamily="18" charset="0"/>
              </a:rPr>
              <a:t>3º </a:t>
            </a:r>
            <a:r>
              <a:rPr lang="pt-BR" dirty="0" smtClean="0">
                <a:latin typeface="Century Schoolbook" panose="02040604050505020304" pitchFamily="18" charset="0"/>
              </a:rPr>
              <a:t>quadrimestre de 2023 aplicou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</a:t>
            </a:r>
            <a:r>
              <a:rPr lang="pt-BR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$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33.364.949,30 </a:t>
            </a:r>
            <a:r>
              <a:rPr lang="pt-BR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28,07 </a:t>
            </a:r>
            <a:r>
              <a:rPr lang="pt-BR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%</a:t>
            </a:r>
            <a:r>
              <a:rPr lang="pt-BR" b="1" dirty="0" smtClean="0">
                <a:latin typeface="Century Schoolbook" panose="02040604050505020304" pitchFamily="18" charset="0"/>
              </a:rPr>
              <a:t> </a:t>
            </a:r>
            <a:r>
              <a:rPr lang="pt-BR" dirty="0" smtClean="0">
                <a:latin typeface="Century Schoolbook" panose="02040604050505020304" pitchFamily="18" charset="0"/>
              </a:rPr>
              <a:t>da arrecadação dos impostos e transferências no período. Esse índice é superior ao constitucionalmente exigido.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678</Words>
  <Application>Microsoft Office PowerPoint</Application>
  <PresentationFormat>Apresentação na tela (4:3)</PresentationFormat>
  <Paragraphs>261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AUDIÊNCIA PÚBLICA 3º quadrimestre 2023</vt:lpstr>
      <vt:lpstr> APRESENTAÇÃO </vt:lpstr>
      <vt:lpstr>Apresentação do PowerPoint</vt:lpstr>
      <vt:lpstr>Apresentação do PowerPoint</vt:lpstr>
      <vt:lpstr>Apresentação do PowerPoint</vt:lpstr>
      <vt:lpstr>Apresentação do PowerPoint</vt:lpstr>
      <vt:lpstr> ÍNDICES CONSTITUCIONAIS E LEGAIS </vt:lpstr>
      <vt:lpstr>DESPESA COM PESSOAL</vt:lpstr>
      <vt:lpstr> APLICAÇÃO EM SAÚDE </vt:lpstr>
      <vt:lpstr> CÁLCULO DOS INVESTIMENTOS EM AÇÕES DE SAÚDE PÚBLICA</vt:lpstr>
      <vt:lpstr> APLICAÇÃO EM EDUCAÇÃO</vt:lpstr>
      <vt:lpstr> APLICAÇÃO DOS 25% EM EDUCAÇÃO</vt:lpstr>
      <vt:lpstr> APLICAÇÃO 70% DO FUNDEB</vt:lpstr>
      <vt:lpstr>  MUITO OBRIGADO PELA ATENÇÃO  FINANÇAS E ORÇAMENTO    CELSO ANTÔNIO ROMANO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55</cp:revision>
  <cp:lastPrinted>2023-09-28T20:20:25Z</cp:lastPrinted>
  <dcterms:created xsi:type="dcterms:W3CDTF">2023-02-09T18:42:34Z</dcterms:created>
  <dcterms:modified xsi:type="dcterms:W3CDTF">2024-02-28T12:33:07Z</dcterms:modified>
</cp:coreProperties>
</file>