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2" r:id="rId4"/>
    <p:sldId id="283" r:id="rId5"/>
    <p:sldId id="261" r:id="rId6"/>
    <p:sldId id="271" r:id="rId7"/>
    <p:sldId id="276" r:id="rId8"/>
    <p:sldId id="280" r:id="rId9"/>
    <p:sldId id="281" r:id="rId10"/>
    <p:sldId id="278" r:id="rId1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05973318999475E-2"/>
          <c:y val="2.921707442762141E-2"/>
          <c:w val="0.9539880533620011"/>
          <c:h val="0.75213376665603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3837284366345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1093720769074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48,71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87104"/>
        <c:axId val="133108096"/>
      </c:barChart>
      <c:catAx>
        <c:axId val="13228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3108096"/>
        <c:crosses val="autoZero"/>
        <c:auto val="1"/>
        <c:lblAlgn val="ctr"/>
        <c:lblOffset val="100"/>
        <c:noMultiLvlLbl val="0"/>
      </c:catAx>
      <c:valAx>
        <c:axId val="1331080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2287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74E3-178F-4729-9F54-8BDB92E0B53C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70DB-4CEA-4942-85C8-370334993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08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70DB-4CEA-4942-85C8-37033499370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082008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Elaboração da Lei de Diretrizes Orçamentária LDO 2024</a:t>
            </a:r>
            <a:endParaRPr lang="pt-BR" b="1" dirty="0" smtClean="0">
              <a:solidFill>
                <a:srgbClr val="00B050"/>
              </a:solidFill>
            </a:endParaRP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80928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CELSO ANTÔNIO ROMANO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35220"/>
              </p:ext>
            </p:extLst>
          </p:nvPr>
        </p:nvGraphicFramePr>
        <p:xfrm>
          <a:off x="482352" y="332656"/>
          <a:ext cx="8508654" cy="5960982"/>
        </p:xfrm>
        <a:graphic>
          <a:graphicData uri="http://schemas.openxmlformats.org/drawingml/2006/table">
            <a:tbl>
              <a:tblPr/>
              <a:tblGrid>
                <a:gridCol w="3828134"/>
                <a:gridCol w="1688733"/>
                <a:gridCol w="1537447"/>
                <a:gridCol w="1454340"/>
              </a:tblGrid>
              <a:tr h="24576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Especificações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Previstas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57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57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Direta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Indireta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202.050.700,00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202.050.700,00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Impostos, Taxas e Contribuições de Melhoria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25.106.808,00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25.106.808,00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Contribuições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3.733.725,00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3.733.725,00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 Patrimonial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1.759.290,50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1.759.290,50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 de Serviços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134.531,50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134.531,50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Transferências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170.425.787,00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170.425.787,00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0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Outras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890.558,00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890.558,00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de capital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de Capital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Alienação de Bens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de Receitas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Deduções da receita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FUNDEB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Transferências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das Deduções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Liquido das Receitas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183.000.000,00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183.000.000,00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Geral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183.000.000,00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68425"/>
              </p:ext>
            </p:extLst>
          </p:nvPr>
        </p:nvGraphicFramePr>
        <p:xfrm>
          <a:off x="755576" y="260648"/>
          <a:ext cx="8136904" cy="6453336"/>
        </p:xfrm>
        <a:graphic>
          <a:graphicData uri="http://schemas.openxmlformats.org/drawingml/2006/table">
            <a:tbl>
              <a:tblPr/>
              <a:tblGrid>
                <a:gridCol w="5822739"/>
                <a:gridCol w="2314165"/>
              </a:tblGrid>
              <a:tr h="3863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MUNICIPAL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4.404.000,00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1.491.000,00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ADMINISTRAÇÃO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14.747.866,69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FINANÇAS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9.344.340,85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DA SAÚDE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42.974.012,00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EMPREGO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TRABALHO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MUN. ASSIST.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777.800,00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DESENVOLVIMENTO SOCIAL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6.925.480,46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EDUCAÇÃO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74.309.000,00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OBRAS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8.907.000,00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MEIO AMBIENTE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9.078.000,00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ESPORTES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1.807.500,00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DESENV. ECON E CULTURA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2.649.000,00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SEGURANÇA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PÚBLICA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183.000.000,00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53047"/>
              </p:ext>
            </p:extLst>
          </p:nvPr>
        </p:nvGraphicFramePr>
        <p:xfrm>
          <a:off x="755576" y="476672"/>
          <a:ext cx="7848872" cy="5946587"/>
        </p:xfrm>
        <a:graphic>
          <a:graphicData uri="http://schemas.openxmlformats.org/drawingml/2006/table">
            <a:tbl>
              <a:tblPr/>
              <a:tblGrid>
                <a:gridCol w="5616624"/>
                <a:gridCol w="2232248"/>
              </a:tblGrid>
              <a:tr h="409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</a:t>
                      </a:r>
                      <a:r>
                        <a:rPr lang="pt-BR" sz="2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TERCEIRO SETOR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 (R$)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 Unida Lar São Vicente de Paulo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261.525,00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Social Com.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Educ. São Matheus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271.986,00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Corporação Lira 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Guaribense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52.305,00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Convivência da Melhor Idade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85.508,21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Associação de Pais e Amigos do Futsal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128.147,25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4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Associação Cristiane da Costa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135.993,00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de Recuperação Convalescente GBA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420.888,36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Associação Antialcoólica de Guariba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15.063,84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Social Com.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Cristo Rei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261.525,00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Apae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Associação de Pais e Amigos dos Excepcionais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209.220,00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Aguias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Associação 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Guaribense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Inc.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96.241,20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Apas Associação de Pais e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Amigos de Surdos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23.014,20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Fundação Pio XII Hosp. São Judas Tadeu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241.021,44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GERAL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2.202.438,50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66767"/>
            <a:ext cx="800219" cy="359912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4000" dirty="0" smtClean="0">
                <a:latin typeface="Rockwell" panose="02060603020205020403" pitchFamily="18" charset="0"/>
              </a:rPr>
              <a:t>PRECATÓRIOS</a:t>
            </a:r>
            <a:endParaRPr lang="pt-BR" sz="4000" dirty="0">
              <a:latin typeface="Rockwell" panose="02060603020205020403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670"/>
              </p:ext>
            </p:extLst>
          </p:nvPr>
        </p:nvGraphicFramePr>
        <p:xfrm>
          <a:off x="1331640" y="2348880"/>
          <a:ext cx="7490561" cy="2360295"/>
        </p:xfrm>
        <a:graphic>
          <a:graphicData uri="http://schemas.openxmlformats.org/drawingml/2006/table">
            <a:tbl>
              <a:tblPr/>
              <a:tblGrid>
                <a:gridCol w="4398128"/>
                <a:gridCol w="3092433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Descrição</a:t>
                      </a:r>
                    </a:p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5551">
                <a:tc>
                  <a:txBody>
                    <a:bodyPr/>
                    <a:lstStyle/>
                    <a:p>
                      <a:pPr algn="ctr" fontAlgn="t"/>
                      <a:endParaRPr lang="pt-BR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Precatórios </a:t>
                      </a:r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TJSP e TRT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1.960.000,00 </a:t>
                      </a:r>
                    </a:p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1.960.000,00 </a:t>
                      </a:r>
                    </a:p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80580"/>
              </p:ext>
            </p:extLst>
          </p:nvPr>
        </p:nvGraphicFramePr>
        <p:xfrm>
          <a:off x="1259632" y="1340768"/>
          <a:ext cx="7056783" cy="1193529"/>
        </p:xfrm>
        <a:graphic>
          <a:graphicData uri="http://schemas.openxmlformats.org/drawingml/2006/table">
            <a:tbl>
              <a:tblPr/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APURAÇÃO DO CUMPRIMENTO DO LIMITE LEGAL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CORRENTE  LÍQUIDA (RCL)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183.000.000,00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 COM PESSOAL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89.132.112,00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90076982"/>
              </p:ext>
            </p:extLst>
          </p:nvPr>
        </p:nvGraphicFramePr>
        <p:xfrm>
          <a:off x="1547664" y="2852936"/>
          <a:ext cx="640871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CÁLCULO DOS INVESTIMENTOS EM AÇÕES DE SAÚDE PÚBLICA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94692"/>
              </p:ext>
            </p:extLst>
          </p:nvPr>
        </p:nvGraphicFramePr>
        <p:xfrm>
          <a:off x="1619672" y="2708920"/>
          <a:ext cx="6441947" cy="175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Realizadas (Base</a:t>
                      </a:r>
                      <a:r>
                        <a:rPr lang="pt-BR" b="1" baseline="0" dirty="0" smtClean="0"/>
                        <a:t> de cálculo dos 15%)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120.821.981,00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33.982.900,00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liquidadas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28,13%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DOS 25% EM EDUCAÇÃO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84753"/>
              </p:ext>
            </p:extLst>
          </p:nvPr>
        </p:nvGraphicFramePr>
        <p:xfrm>
          <a:off x="1619672" y="2708920"/>
          <a:ext cx="6441947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dos Impostos e Transferências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123.941.975,00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Dedução 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19.392.800,00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</a:t>
                      </a:r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14.510.000,00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pagas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27,35%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</a:t>
            </a: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DO </a:t>
            </a: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FUNDEB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63727"/>
              </p:ext>
            </p:extLst>
          </p:nvPr>
        </p:nvGraphicFramePr>
        <p:xfrm>
          <a:off x="1259632" y="2996952"/>
          <a:ext cx="6164415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2470"/>
                <a:gridCol w="1573530"/>
                <a:gridCol w="133841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 Bruta do FUNDEB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48.000.000,00</a:t>
                      </a:r>
                      <a:endParaRPr lang="pt-B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1" dirty="0" smtClean="0"/>
                        <a:t>100%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Aplicação Financeira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80.000,00</a:t>
                      </a:r>
                      <a:endParaRPr lang="pt-B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Valor aplicação 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70% do 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45.640.000,00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94,93%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Valor aplicação 3</a:t>
                      </a:r>
                      <a:r>
                        <a:rPr lang="pt-BR" baseline="0" dirty="0" smtClean="0"/>
                        <a:t>0% do FUNDEB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2.440.000,00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5,07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474</Words>
  <Application>Microsoft Office PowerPoint</Application>
  <PresentationFormat>Apresentação na tela (4:3)</PresentationFormat>
  <Paragraphs>215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AUDIÊNCIA PÚBLICA </vt:lpstr>
      <vt:lpstr>Apresentação do PowerPoint</vt:lpstr>
      <vt:lpstr>Apresentação do PowerPoint</vt:lpstr>
      <vt:lpstr>Apresentação do PowerPoint</vt:lpstr>
      <vt:lpstr>Apresentação do PowerPoint</vt:lpstr>
      <vt:lpstr>DESPESA COM PESSOAL</vt:lpstr>
      <vt:lpstr> CÁLCULO DOS INVESTIMENTOS EM AÇÕES DE SAÚDE PÚBLICA</vt:lpstr>
      <vt:lpstr> APLICAÇÃO DOS 25% EM EDUCAÇÃO</vt:lpstr>
      <vt:lpstr> APLICAÇÃO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52</cp:revision>
  <cp:lastPrinted>2023-09-28T18:32:22Z</cp:lastPrinted>
  <dcterms:created xsi:type="dcterms:W3CDTF">2023-02-09T18:42:34Z</dcterms:created>
  <dcterms:modified xsi:type="dcterms:W3CDTF">2023-09-28T18:32:24Z</dcterms:modified>
</cp:coreProperties>
</file>