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82" r:id="rId9"/>
    <p:sldId id="268" r:id="rId10"/>
    <p:sldId id="271" r:id="rId11"/>
    <p:sldId id="279" r:id="rId12"/>
    <p:sldId id="276" r:id="rId13"/>
    <p:sldId id="274" r:id="rId14"/>
    <p:sldId id="280" r:id="rId15"/>
    <p:sldId id="281" r:id="rId16"/>
    <p:sldId id="278" r:id="rId17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46,70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Máximo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45632"/>
        <c:axId val="213644032"/>
      </c:barChart>
      <c:catAx>
        <c:axId val="213445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13644032"/>
        <c:crosses val="autoZero"/>
        <c:auto val="1"/>
        <c:lblAlgn val="ctr"/>
        <c:lblOffset val="100"/>
        <c:noMultiLvlLbl val="0"/>
      </c:catAx>
      <c:valAx>
        <c:axId val="2136440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344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6CE4139-9AD0-49BB-B0C3-CCCC43FEA004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9C46AE4-7EFB-4559-A621-16C1A8CAE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830-2EB6-4D85-9A47-CF723E2E685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5904656" cy="147002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1º quadrimestre 2025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08912" cy="3505944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GESTÃO FISCAL E TRANSPARENTE</a:t>
            </a:r>
          </a:p>
          <a:p>
            <a:endParaRPr lang="pt-BR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24944"/>
            <a:ext cx="8352928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" cy="597666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dirty="0" smtClean="0">
                <a:latin typeface="Rockwell" panose="02060603020205020403" pitchFamily="18" charset="0"/>
              </a:rPr>
              <a:t>DESPESA COM PESSOAL</a:t>
            </a: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15616" y="980729"/>
            <a:ext cx="7379097" cy="468051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8156"/>
              </p:ext>
            </p:extLst>
          </p:nvPr>
        </p:nvGraphicFramePr>
        <p:xfrm>
          <a:off x="1259632" y="1340768"/>
          <a:ext cx="7056783" cy="1080119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4176464"/>
                <a:gridCol w="1728192"/>
                <a:gridCol w="1152127"/>
              </a:tblGrid>
              <a:tr h="444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APURAÇÃO DO CUMPRIMENTO DO LIMITE LEGAL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VALOR (R$)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%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CORRENTE  LÍQUIDA (RCL)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192.105.692,07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DESPESA TOTAL COM PESSOAL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89.714.014,85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46,70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088864725"/>
              </p:ext>
            </p:extLst>
          </p:nvPr>
        </p:nvGraphicFramePr>
        <p:xfrm>
          <a:off x="1547664" y="2852936"/>
          <a:ext cx="607233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EM SAÚDE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+mj-lt"/>
              </a:rPr>
              <a:t>O Município de Guariba no 1º quadrimestre de 2025 aplicou </a:t>
            </a:r>
            <a:r>
              <a:rPr lang="pt-BR" b="1" dirty="0" smtClean="0">
                <a:latin typeface="+mj-lt"/>
              </a:rPr>
              <a:t>R$ 11.047.079,84 </a:t>
            </a:r>
            <a:r>
              <a:rPr lang="pt-BR" dirty="0" smtClean="0">
                <a:latin typeface="+mj-lt"/>
              </a:rPr>
              <a:t>valor equivale ao percentual de </a:t>
            </a:r>
            <a:r>
              <a:rPr lang="pt-BR" b="1" dirty="0" smtClean="0">
                <a:latin typeface="+mj-lt"/>
              </a:rPr>
              <a:t>25,81% </a:t>
            </a:r>
            <a:r>
              <a:rPr lang="pt-BR" dirty="0" smtClean="0">
                <a:latin typeface="+mj-lt"/>
              </a:rPr>
              <a:t>da arrecadação dos impostos e transferências no período. Esse índice é superior ao constitucionalmente exigido.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1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pt-BR" sz="5000" b="1" dirty="0">
                <a:ln w="9525">
                  <a:solidFill>
                    <a:schemeClr val="bg1"/>
                  </a:solidFill>
                  <a:prstDash val="solid"/>
                </a:ln>
              </a:rPr>
              <a:t>CÁLCULO DOS INVESTIMENTOS EM AÇÕES DE SAÚDE PÚBLICA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542587"/>
              </p:ext>
            </p:extLst>
          </p:nvPr>
        </p:nvGraphicFramePr>
        <p:xfrm>
          <a:off x="1619672" y="2708920"/>
          <a:ext cx="6441947" cy="2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CONSTITUCIONAL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 REALIZADAS (BASE DE CÁLCULO DOS 15%)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42.807.423,29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6.421.113,49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PAGAS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11.047.079,84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DE DESPESAS LIQUIDADAS COM IMPOSTOS E TRANSFERÊNCIAS 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25,81 %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EM EDUCAÇÃO</a:t>
            </a:r>
            <a:endParaRPr lang="pt-BR" sz="5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dirty="0" smtClean="0">
              <a:latin typeface="+mj-lt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+mj-lt"/>
              </a:rPr>
              <a:t>O Município de Guariba no 1º quadrimestre de 2025 aplicou </a:t>
            </a:r>
            <a:r>
              <a:rPr lang="pt-BR" sz="2800" b="1" dirty="0" smtClean="0">
                <a:latin typeface="+mj-lt"/>
              </a:rPr>
              <a:t>R$ 12.316.753,95 </a:t>
            </a:r>
            <a:r>
              <a:rPr lang="pt-BR" sz="2800" dirty="0" smtClean="0">
                <a:latin typeface="+mj-lt"/>
              </a:rPr>
              <a:t>valor equivale ao percentual de </a:t>
            </a:r>
            <a:r>
              <a:rPr lang="pt-BR" sz="2800" b="1" dirty="0" smtClean="0">
                <a:latin typeface="+mj-lt"/>
              </a:rPr>
              <a:t>28,77% </a:t>
            </a:r>
            <a:r>
              <a:rPr lang="pt-BR" sz="2800" dirty="0" smtClean="0">
                <a:latin typeface="+mj-lt"/>
              </a:rPr>
              <a:t>da arrecadação dos impostos e transferências no período e valor de </a:t>
            </a:r>
            <a:r>
              <a:rPr lang="pt-BR" sz="2800" b="1" dirty="0" smtClean="0">
                <a:latin typeface="+mj-lt"/>
              </a:rPr>
              <a:t>R$ 13.136.349,94  </a:t>
            </a:r>
            <a:r>
              <a:rPr lang="pt-BR" sz="2800" dirty="0" smtClean="0">
                <a:latin typeface="+mj-lt"/>
              </a:rPr>
              <a:t>equivale ao percentual de </a:t>
            </a:r>
            <a:r>
              <a:rPr lang="pt-BR" sz="2800" b="1" dirty="0" smtClean="0">
                <a:latin typeface="+mj-lt"/>
              </a:rPr>
              <a:t>79,71% </a:t>
            </a:r>
            <a:r>
              <a:rPr lang="pt-BR" sz="2800" dirty="0" smtClean="0">
                <a:latin typeface="+mj-lt"/>
              </a:rPr>
              <a:t>das receitas recebidas do FUNDEB na remuneração dos profissionais do magistério. Esse índice é superior ao constitucionalmente exigido. 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6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65618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DOS 25% EM EDUCAÇÃO</a:t>
            </a:r>
            <a:endParaRPr lang="pt-BR" sz="4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19511"/>
              </p:ext>
            </p:extLst>
          </p:nvPr>
        </p:nvGraphicFramePr>
        <p:xfrm>
          <a:off x="1619672" y="2708920"/>
          <a:ext cx="6441947" cy="2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CONSTITUCIONAL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 DOS IMPOSTOS E TRANSFERÊNCIAS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42.807.423,29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10.701.855,82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PAGAS EM 2025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12.316.753,95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DE DESPESAS PAGAS COM IMPOSTOS E TRANSFERÊNCIAS 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28,77%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70% DO FUNDEB</a:t>
            </a:r>
            <a:endParaRPr lang="pt-BR" sz="5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713500"/>
              </p:ext>
            </p:extLst>
          </p:nvPr>
        </p:nvGraphicFramePr>
        <p:xfrm>
          <a:off x="1619672" y="2708920"/>
          <a:ext cx="6441947" cy="1854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effectLst/>
                        </a:rPr>
                        <a:t>LIMITE MÍNIMO DE APLICAÇÃO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effectLst/>
                        </a:rPr>
                        <a:t>70%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RECEITA BRUTA DO FUNDEB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16.480.088,63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VALOR DA APLICAÇÃO OBRIGATÓRIA (70%)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11.536.062,04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DESPESAS COM OS 70% DO FUNDEB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13.136.349,94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PERCENTUAL DO VALOR APLICADO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79,71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MUITO OBRIGADO PELA ATENÇÃO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300" dirty="0" smtClean="0"/>
              <a:t>FINANÇAS E ORÇAMENTO</a:t>
            </a:r>
            <a:br>
              <a:rPr lang="pt-BR" sz="33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dirty="0" smtClean="0"/>
              <a:t>DR. FRANCISCO DIAS MANÇANO JUNIOR</a:t>
            </a:r>
            <a:br>
              <a:rPr lang="pt-BR" sz="2200" b="1" dirty="0" smtClean="0"/>
            </a:br>
            <a:r>
              <a:rPr lang="pt-BR" sz="2100" dirty="0" smtClean="0"/>
              <a:t>PREFEITO MUNICIPAL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100" b="1" dirty="0" smtClean="0"/>
              <a:t>REALIZADO POR: </a:t>
            </a:r>
            <a:br>
              <a:rPr lang="pt-BR" sz="2100" b="1" dirty="0" smtClean="0"/>
            </a:br>
            <a:r>
              <a:rPr lang="pt-BR" sz="2100" dirty="0" smtClean="0"/>
              <a:t>FABIANA O. SOARES VIEIRA</a:t>
            </a:r>
            <a:br>
              <a:rPr lang="pt-BR" sz="2100" dirty="0" smtClean="0"/>
            </a:br>
            <a:r>
              <a:rPr lang="pt-BR" sz="2100" dirty="0" smtClean="0"/>
              <a:t>DANIEL LEONARDO DE SOUZA</a:t>
            </a:r>
            <a:br>
              <a:rPr lang="pt-BR" sz="21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3697"/>
            <a:ext cx="2304256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1900" dirty="0" smtClean="0"/>
          </a:p>
          <a:p>
            <a:pPr marL="0" indent="0" algn="just">
              <a:buNone/>
            </a:pPr>
            <a:r>
              <a:rPr lang="pt-BR" sz="1900" dirty="0" smtClean="0"/>
              <a:t>Este relatório objetiva demonstrar o desempenho da execução orçamentária e financeira do Município de Guariba durante o 1º Quadrimestre do exercício de 2025, assim como avaliar o cumprimento das metas fiscais previamente estabelecidas para o Orçamento Fiscal e da Seguridade Social da Prefeitura, em atendimento ao §4º do Artigo 9º da Lei Complementar nº 101/2000 (Lei de Responsabilidade Fiscal).</a:t>
            </a: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4078796" cy="331236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2273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E RESULTADOS FISCAIS </a:t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QUADRIMESTRE DE 2025</a:t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b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pt-BR" b="1" dirty="0" smtClean="0"/>
              <a:t>I – RECEITAS ORÇAMENTÁRIAS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II – DESPESAS ORÇAMENTÁRIAS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III – RESULTADOS FISCAIS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IV – ÍNDICES CONSTITUCIONAIS E LEGAIS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292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476673"/>
            <a:ext cx="923330" cy="58326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3000" dirty="0" smtClean="0">
                <a:latin typeface="Rockwell" panose="02060603020205020403" pitchFamily="18" charset="0"/>
              </a:rPr>
              <a:t>RECEITAS  ORÇAMENTÁRIAS</a:t>
            </a:r>
          </a:p>
          <a:p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3706"/>
              </p:ext>
            </p:extLst>
          </p:nvPr>
        </p:nvGraphicFramePr>
        <p:xfrm>
          <a:off x="1187624" y="476673"/>
          <a:ext cx="7632848" cy="5854601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258440"/>
                <a:gridCol w="1506792"/>
                <a:gridCol w="1511502"/>
                <a:gridCol w="1356114"/>
              </a:tblGrid>
              <a:tr h="348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DETALHAMENTO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LOA </a:t>
                      </a:r>
                      <a:r>
                        <a:rPr lang="pt-BR" sz="1500" b="1" u="none" strike="noStrike" dirty="0" smtClean="0">
                          <a:effectLst/>
                        </a:rPr>
                        <a:t>2025 (ORÇADO)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Abril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29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2025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(%) </a:t>
                      </a:r>
                      <a:r>
                        <a:rPr lang="pt-BR" sz="1500" b="1" u="none" strike="noStrike" dirty="0" smtClean="0">
                          <a:effectLst/>
                        </a:rPr>
                        <a:t>REALIZADO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RECEITAS CORRENTES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207.194.900,00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61.746.462,40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80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IMPOSTOS, </a:t>
                      </a:r>
                      <a:r>
                        <a:rPr lang="pt-BR" sz="1500" u="none" strike="noStrike" dirty="0" smtClean="0">
                          <a:effectLst/>
                        </a:rPr>
                        <a:t>TAXAS E CONTRIBUIÇOES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MELHORIA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30.931.180.45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7.038.994,02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06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CONTRIBUIÇÕES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4.025.000,00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771.198,51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PATRIMONIAL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2.335.335,50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1.034.620,52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DE SERVIÇOS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157.512,50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30.508,87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TRANSFERÊNCIAS CORRENTES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191.429.850,00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59.760.597,91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OUTRAS RECEITAS CORRENTES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1.921.741,55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504.509,14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RECEITAS DE CAPITAL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4.805.100,00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3.309.435,89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68,87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15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ALIENAÇÃO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BENS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2.005.100,00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60.528,75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u="none" strike="noStrike" dirty="0" smtClean="0">
                          <a:effectLst/>
                        </a:rPr>
                        <a:t>TRANSFERÊNCIAS DE CAPITAL</a:t>
                      </a:r>
                      <a:endParaRPr lang="pt-B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3.248.907,14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DEDUÇÕES DA RECEITA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23.605.720,00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7.309.810,00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TOTAL </a:t>
                      </a:r>
                      <a:r>
                        <a:rPr lang="pt-BR" sz="1500" b="1" u="none" strike="noStrike" dirty="0" smtClean="0">
                          <a:effectLst/>
                        </a:rPr>
                        <a:t>DE</a:t>
                      </a:r>
                      <a:r>
                        <a:rPr lang="pt-BR" sz="1500" b="1" u="none" strike="noStrike" baseline="0" dirty="0" smtClean="0">
                          <a:effectLst/>
                        </a:rPr>
                        <a:t> 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212.000.000,00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65.055.898,29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DÉFICIT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 DÉFICIT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65.055.898,29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418" y="575310"/>
            <a:ext cx="646331" cy="532293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sz="3000" dirty="0">
                <a:latin typeface="Rockwell" panose="02060603020205020403" pitchFamily="18" charset="0"/>
              </a:rPr>
              <a:t>DESPESAS ORÇAMENTÁRIAS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61389"/>
              </p:ext>
            </p:extLst>
          </p:nvPr>
        </p:nvGraphicFramePr>
        <p:xfrm>
          <a:off x="1150750" y="887860"/>
          <a:ext cx="7813738" cy="469783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2948581"/>
                <a:gridCol w="1916577"/>
                <a:gridCol w="1621719"/>
                <a:gridCol w="1326861"/>
              </a:tblGrid>
              <a:tr h="49591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DETALHAMENTO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LOA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2025 (ORÇADO)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ABRIL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61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2025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(%)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REALIZADO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DESPESAS CORRENTES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199.089.950,00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53.819.640,69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27,03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PESSOAL E ENCARGOS SOCIAIS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103.759.140,07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27.389.349,79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>
                          <a:effectLst/>
                        </a:rPr>
                        <a:t>OUTRAS DESPESAS CORRENTES</a:t>
                      </a:r>
                      <a:endParaRPr lang="pt-BR" sz="15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95.330.809,93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26.430.290,90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DESPESAS DE CAPITAL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10.790.050,00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5.223.720,58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48,41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INVESTIMENTOS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6.290.050,00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978.351,27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AMORTIZAÇÃO DA DÍVIDA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4.500.000,00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4.245.369,31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RESERVA DE CONTINGÊNCIA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2.120.000,00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59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TOTAL DESPESA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212.000.000,00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59.043.361,27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27,85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87314"/>
              </p:ext>
            </p:extLst>
          </p:nvPr>
        </p:nvGraphicFramePr>
        <p:xfrm>
          <a:off x="251520" y="129841"/>
          <a:ext cx="8640960" cy="626750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6183439"/>
                <a:gridCol w="2457521"/>
              </a:tblGrid>
              <a:tr h="3804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DESPESA LIQUIDADA POR SECRETARIA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VALOR (R$)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CÂMARA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1.242.503,65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GABINETE DO PREFEITO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518.984,90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ADMINISTRAÇÃO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3.582.789,44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FINANÇAS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5.690.269,96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DA SAÚDE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15.862.633,58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</a:t>
                      </a:r>
                      <a:r>
                        <a:rPr lang="pt-BR" sz="1500" u="none" strike="noStrike" dirty="0" smtClean="0">
                          <a:effectLst/>
                        </a:rPr>
                        <a:t>EMPREGO </a:t>
                      </a:r>
                      <a:r>
                        <a:rPr lang="pt-BR" sz="1500" u="none" strike="noStrike" dirty="0">
                          <a:effectLst/>
                        </a:rPr>
                        <a:t>E </a:t>
                      </a:r>
                      <a:r>
                        <a:rPr lang="pt-BR" sz="1500" u="none" strike="noStrike" dirty="0" smtClean="0">
                          <a:effectLst/>
                        </a:rPr>
                        <a:t>REL. </a:t>
                      </a:r>
                      <a:r>
                        <a:rPr lang="pt-BR" sz="1500" u="none" strike="noStrike" dirty="0">
                          <a:effectLst/>
                        </a:rPr>
                        <a:t>DO TRABALHO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495.056,09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FUNDO MUN. ASSIST. SOCIAIL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105.890,22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7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DESENVOLVIMENTO SOCIAL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2.593.949,58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EDUCAÇÃO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22.284.428,04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OBRAS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1.683.186,26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MEIO AMBIENTE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2.420.305,26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ESPORTES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607.973,23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DESENV. ECON E CULTURA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889.351,94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SECRETARIA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AGRUICULTURA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SECRETARIA DE SEGURANÇA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PÚBLICA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1.066.039,12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09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TOTAL </a:t>
                      </a:r>
                      <a:r>
                        <a:rPr lang="pt-BR" sz="1500" b="1" u="none" strike="noStrike" dirty="0" smtClean="0">
                          <a:effectLst/>
                        </a:rPr>
                        <a:t> GERAL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59.043.361,27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1224136" cy="6264696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RESULTADO  ORÇAMENTÁRIO </a:t>
            </a:r>
            <a:b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</a:br>
            <a:r>
              <a:rPr lang="pt-BR" sz="3100" cap="none" dirty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1</a:t>
            </a:r>
            <a: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º QUADRIMESTRE </a:t>
            </a:r>
            <a:r>
              <a:rPr lang="pt-BR" sz="36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/>
            </a:r>
            <a:br>
              <a:rPr lang="pt-BR" sz="36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</a:br>
            <a:r>
              <a:rPr lang="pt-BR" dirty="0" smtClean="0">
                <a:latin typeface="Rockwell" panose="02060603020205020403" pitchFamily="18" charset="0"/>
              </a:rPr>
              <a:t/>
            </a:r>
            <a:br>
              <a:rPr lang="pt-BR" dirty="0" smtClean="0">
                <a:latin typeface="Rockwell" panose="02060603020205020403" pitchFamily="18" charset="0"/>
              </a:rPr>
            </a:b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87625" y="548681"/>
            <a:ext cx="7307088" cy="5544616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82849"/>
              </p:ext>
            </p:extLst>
          </p:nvPr>
        </p:nvGraphicFramePr>
        <p:xfrm>
          <a:off x="1187624" y="692696"/>
          <a:ext cx="7704855" cy="540060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996821"/>
                <a:gridCol w="1854017"/>
                <a:gridCol w="1854017"/>
              </a:tblGrid>
              <a:tr h="299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pt-BR" sz="15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(JAN. A </a:t>
                      </a:r>
                      <a:r>
                        <a:rPr lang="pt-BR" sz="15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ABRIL)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85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PREVISTAS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REALIZADAS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CORRENTE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230.800.620,00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69.140.431,97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DEDUÇÃO P/ FORMAÇÃO DO FUNDEB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(23.605.720,00)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(7.393.969,57)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82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DE CAPITAL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4.805.100,00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3.309.435,89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 RECEITA 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65.055.898,29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DESPESAS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DESPESAS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53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FIXADAS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LIQUIDADAS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DESPESAS CORRENTES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199.089.950,00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53.819.640,69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89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DESPESA DE CAPITAL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10.790.050,00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5.223.720,58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9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RESERVA DE CONTINGÊNCIA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1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8. DESPESA 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59.043.361,27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297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sz="56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Gestão Fiscal </a:t>
            </a:r>
            <a:endParaRPr lang="pt-BR" sz="5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 smtClean="0">
                <a:latin typeface="Century Schoolbook" panose="02040604050505020304" pitchFamily="18" charset="0"/>
              </a:rPr>
              <a:t>Resultado Primário – $ 7.605.467,95</a:t>
            </a:r>
          </a:p>
          <a:p>
            <a:pPr marL="0" indent="0">
              <a:buNone/>
            </a:pPr>
            <a:endParaRPr lang="pt-BR" sz="3000" dirty="0" smtClean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 smtClean="0">
                <a:latin typeface="Century Schoolbook" panose="02040604050505020304" pitchFamily="18" charset="0"/>
              </a:rPr>
              <a:t>Restos a Pagar – quitados $ 7.295.263,52, cancelados $ 873.025,76</a:t>
            </a:r>
          </a:p>
          <a:p>
            <a:pPr marL="0" indent="0">
              <a:buNone/>
            </a:pPr>
            <a:endParaRPr lang="pt-BR" sz="3000" dirty="0" smtClean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 smtClean="0">
                <a:latin typeface="Century Schoolbook" panose="02040604050505020304" pitchFamily="18" charset="0"/>
              </a:rPr>
              <a:t>Dívida Consolidada - $ (30.640.094,23)</a:t>
            </a:r>
          </a:p>
          <a:p>
            <a:pPr marL="0" indent="0">
              <a:buNone/>
            </a:pPr>
            <a:r>
              <a:rPr lang="pt-BR" b="1" dirty="0" smtClean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pt-BR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152127"/>
          </a:xfrm>
        </p:spPr>
        <p:txBody>
          <a:bodyPr vert="horz"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08912" cy="4248472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solidFill>
                  <a:schemeClr val="tx1"/>
                </a:solidFill>
                <a:latin typeface="+mj-lt"/>
              </a:rPr>
              <a:t>O Governo não possui total liberdade no uso dos recursos públicos. A separação dos poderes, o equilíbrio orçamentário e o investimento vinculado em determinadas áreas fundamentais são limitadores da atuação governamental. Além dos limites fiscais previsto na LDO, como veremos a seguir há limites constitucionais e legais que a gestão precisa cumprir durante a aplicação dos recursos públicos.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4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693</Words>
  <Application>Microsoft Office PowerPoint</Application>
  <PresentationFormat>Apresentação na tela (4:3)</PresentationFormat>
  <Paragraphs>228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AUDIÊNCIA PÚBLICA 1º quadrimestre 2025</vt:lpstr>
      <vt:lpstr> APRESENTAÇÃO </vt:lpstr>
      <vt:lpstr> AVALIAÇÃO DAS METAS E RESULTADOS FISCAIS  1º QUADRIMESTRE DE 2025 </vt:lpstr>
      <vt:lpstr>Apresentação do PowerPoint</vt:lpstr>
      <vt:lpstr>Apresentação do PowerPoint</vt:lpstr>
      <vt:lpstr>Apresentação do PowerPoint</vt:lpstr>
      <vt:lpstr>RESULTADO  ORÇAMENTÁRIO  1º QUADRIMESTRE   </vt:lpstr>
      <vt:lpstr>  Gestão Fiscal </vt:lpstr>
      <vt:lpstr> ÍNDICES CONSTITUCIONAIS E LEGAIS </vt:lpstr>
      <vt:lpstr>DESPESA COM PESSOAL</vt:lpstr>
      <vt:lpstr> APLICAÇÃO EM SAÚDE </vt:lpstr>
      <vt:lpstr>CÁLCULO DOS INVESTIMENTOS EM AÇÕES DE SAÚDE PÚBLICA</vt:lpstr>
      <vt:lpstr>  APLICAÇÃO EM EDUCAÇÃO</vt:lpstr>
      <vt:lpstr>APLICAÇÃO DOS 25% EM EDUCAÇÃO</vt:lpstr>
      <vt:lpstr> APLICAÇÃO 70% DO FUNDEB</vt:lpstr>
      <vt:lpstr>  MUITO OBRIGADO PELA ATENÇÃO  FINANÇAS E ORÇAMENTO    DR. FRANCISCO DIAS MANÇANO JUNIOR PREFEITO MUNICIPAL REALIZADO POR:  FABIANA O. SOARES VIEIRA DANIEL LEONARDO DE SOUZA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 2022</dc:title>
  <dc:creator>Usuario</dc:creator>
  <cp:lastModifiedBy>Usuario</cp:lastModifiedBy>
  <cp:revision>87</cp:revision>
  <cp:lastPrinted>2025-05-27T17:09:21Z</cp:lastPrinted>
  <dcterms:created xsi:type="dcterms:W3CDTF">2023-02-09T18:42:34Z</dcterms:created>
  <dcterms:modified xsi:type="dcterms:W3CDTF">2025-06-02T13:41:23Z</dcterms:modified>
</cp:coreProperties>
</file>