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036445" y="868425"/>
            <a:ext cx="3712845" cy="678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PREFEITURA DO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MUNICÍPIO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GUARIBA </a:t>
            </a:r>
            <a:r>
              <a:rPr dirty="0" sz="1100" spc="-10">
                <a:latin typeface="Calibri"/>
                <a:cs typeface="Calibri"/>
              </a:rPr>
              <a:t>ESTADO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SÃO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PAULO</a:t>
            </a:r>
            <a:endParaRPr sz="1100">
              <a:latin typeface="Calibri"/>
              <a:cs typeface="Calibri"/>
            </a:endParaRPr>
          </a:p>
          <a:p>
            <a:pPr marL="1045844" marR="783590" indent="-375285">
              <a:lnSpc>
                <a:spcPct val="98100"/>
              </a:lnSpc>
              <a:spcBef>
                <a:spcPts val="50"/>
              </a:spcBef>
            </a:pPr>
            <a:r>
              <a:rPr dirty="0" sz="1100" b="1">
                <a:latin typeface="Calibri"/>
                <a:cs typeface="Calibri"/>
              </a:rPr>
              <a:t>AV.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EVARISTO</a:t>
            </a:r>
            <a:r>
              <a:rPr dirty="0" sz="1100" spc="-3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VAZ,</a:t>
            </a:r>
            <a:r>
              <a:rPr dirty="0" sz="1100" spc="-2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N°</a:t>
            </a:r>
            <a:r>
              <a:rPr dirty="0" sz="1100" spc="-2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1.190</a:t>
            </a:r>
            <a:r>
              <a:rPr dirty="0" sz="1100" spc="-3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–</a:t>
            </a:r>
            <a:r>
              <a:rPr dirty="0" sz="1100" spc="-5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CENTRO </a:t>
            </a:r>
            <a:r>
              <a:rPr dirty="0" sz="1000" b="1">
                <a:latin typeface="Times New Roman"/>
                <a:cs typeface="Times New Roman"/>
              </a:rPr>
              <a:t>FONE/FAX:</a:t>
            </a:r>
            <a:r>
              <a:rPr dirty="0" sz="1000" spc="-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(16)</a:t>
            </a:r>
            <a:r>
              <a:rPr dirty="0" sz="1000" spc="-20" b="1">
                <a:latin typeface="Times New Roman"/>
                <a:cs typeface="Times New Roman"/>
              </a:rPr>
              <a:t> </a:t>
            </a:r>
            <a:r>
              <a:rPr dirty="0" sz="1000" spc="-10" b="1">
                <a:latin typeface="Times New Roman"/>
                <a:cs typeface="Times New Roman"/>
              </a:rPr>
              <a:t>3251-</a:t>
            </a:r>
            <a:r>
              <a:rPr dirty="0" sz="1000" spc="-20" b="1">
                <a:latin typeface="Times New Roman"/>
                <a:cs typeface="Times New Roman"/>
              </a:rPr>
              <a:t>9422 </a:t>
            </a:r>
            <a:r>
              <a:rPr dirty="0" sz="1100" b="1">
                <a:latin typeface="Times New Roman"/>
                <a:cs typeface="Times New Roman"/>
              </a:rPr>
              <a:t>CNPJ:</a:t>
            </a:r>
            <a:r>
              <a:rPr dirty="0" sz="1100" spc="8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48.664.304/0001-</a:t>
            </a:r>
            <a:r>
              <a:rPr dirty="0" sz="1100" spc="-25" b="1">
                <a:latin typeface="Times New Roman"/>
                <a:cs typeface="Times New Roman"/>
              </a:rPr>
              <a:t>80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353436" y="3322319"/>
            <a:ext cx="2851785" cy="880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580" marR="5080" indent="-182880">
              <a:lnSpc>
                <a:spcPct val="116799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RELATÓRIO</a:t>
            </a:r>
            <a:r>
              <a:rPr dirty="0" sz="2400" spc="-3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ANUAL</a:t>
            </a:r>
            <a:r>
              <a:rPr dirty="0" sz="2400" spc="-35" b="1">
                <a:latin typeface="Calibri"/>
                <a:cs typeface="Calibri"/>
              </a:rPr>
              <a:t> </a:t>
            </a:r>
            <a:r>
              <a:rPr dirty="0" sz="2400" spc="-25" b="1">
                <a:latin typeface="Calibri"/>
                <a:cs typeface="Calibri"/>
              </a:rPr>
              <a:t>DE </a:t>
            </a:r>
            <a:r>
              <a:rPr dirty="0" sz="2400" b="1">
                <a:latin typeface="Calibri"/>
                <a:cs typeface="Calibri"/>
              </a:rPr>
              <a:t>ATIVIDADES</a:t>
            </a:r>
            <a:r>
              <a:rPr dirty="0" sz="2400" spc="-5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DO</a:t>
            </a:r>
            <a:r>
              <a:rPr dirty="0" sz="2400" spc="-60" b="1">
                <a:latin typeface="Calibri"/>
                <a:cs typeface="Calibri"/>
              </a:rPr>
              <a:t> </a:t>
            </a:r>
            <a:r>
              <a:rPr dirty="0" sz="2400" spc="-25" b="1">
                <a:latin typeface="Calibri"/>
                <a:cs typeface="Calibri"/>
              </a:rPr>
              <a:t>SIC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378200" y="5909513"/>
            <a:ext cx="808990" cy="60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8120" marR="5080" indent="-186055">
              <a:lnSpc>
                <a:spcPct val="118700"/>
              </a:lnSpc>
              <a:spcBef>
                <a:spcPts val="100"/>
              </a:spcBef>
            </a:pPr>
            <a:r>
              <a:rPr dirty="0" sz="1600" spc="-10">
                <a:latin typeface="Calibri"/>
                <a:cs typeface="Calibri"/>
              </a:rPr>
              <a:t>Exercício: </a:t>
            </a:r>
            <a:r>
              <a:rPr dirty="0" sz="1600" spc="-20">
                <a:latin typeface="Calibri"/>
                <a:cs typeface="Calibri"/>
              </a:rPr>
              <a:t>2024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112770" y="9059164"/>
            <a:ext cx="1510665" cy="5924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28930">
              <a:lnSpc>
                <a:spcPct val="116199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Guariba Fevereiro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2025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1580" y="889634"/>
            <a:ext cx="702309" cy="7080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53561" y="862329"/>
            <a:ext cx="863600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-10" b="1">
                <a:latin typeface="Calibri"/>
                <a:cs typeface="Calibri"/>
              </a:rPr>
              <a:t>SUMÁRIO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66596" y="1585087"/>
            <a:ext cx="3364229" cy="1135380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85725" indent="-73025">
              <a:lnSpc>
                <a:spcPct val="100000"/>
              </a:lnSpc>
              <a:spcBef>
                <a:spcPts val="840"/>
              </a:spcBef>
              <a:buAutoNum type="romanUcPeriod"/>
              <a:tabLst>
                <a:tab pos="85725" algn="l"/>
              </a:tabLst>
            </a:pPr>
            <a:r>
              <a:rPr dirty="0" sz="1200">
                <a:latin typeface="Calibri"/>
                <a:cs typeface="Calibri"/>
              </a:rPr>
              <a:t>–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DETALHAMENTO </a:t>
            </a:r>
            <a:r>
              <a:rPr dirty="0" sz="1200">
                <a:latin typeface="Calibri"/>
                <a:cs typeface="Calibri"/>
              </a:rPr>
              <a:t>DAS</a:t>
            </a:r>
            <a:r>
              <a:rPr dirty="0" sz="1200" spc="-10">
                <a:latin typeface="Calibri"/>
                <a:cs typeface="Calibri"/>
              </a:rPr>
              <a:t> MANIFESTAÇÕES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RECEBIDAS</a:t>
            </a:r>
            <a:endParaRPr sz="1200">
              <a:latin typeface="Calibri"/>
              <a:cs typeface="Calibri"/>
            </a:endParaRPr>
          </a:p>
          <a:p>
            <a:pPr marL="124460" indent="-111760">
              <a:lnSpc>
                <a:spcPct val="100000"/>
              </a:lnSpc>
              <a:spcBef>
                <a:spcPts val="745"/>
              </a:spcBef>
              <a:buAutoNum type="romanUcPeriod"/>
              <a:tabLst>
                <a:tab pos="124460" algn="l"/>
              </a:tabLst>
            </a:pPr>
            <a:r>
              <a:rPr dirty="0" sz="1200">
                <a:latin typeface="Calibri"/>
                <a:cs typeface="Calibri"/>
              </a:rPr>
              <a:t>–</a:t>
            </a:r>
            <a:r>
              <a:rPr dirty="0" sz="1200" spc="-10">
                <a:latin typeface="Calibri"/>
                <a:cs typeface="Calibri"/>
              </a:rPr>
              <a:t> MOTIVO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DAS</a:t>
            </a:r>
            <a:r>
              <a:rPr dirty="0" sz="1200" spc="-10">
                <a:latin typeface="Calibri"/>
                <a:cs typeface="Calibri"/>
              </a:rPr>
              <a:t> MANIFESTAÇÕES</a:t>
            </a:r>
            <a:endParaRPr sz="1200">
              <a:latin typeface="Calibri"/>
              <a:cs typeface="Calibri"/>
            </a:endParaRPr>
          </a:p>
          <a:p>
            <a:pPr marL="163830" indent="-151130">
              <a:lnSpc>
                <a:spcPct val="100000"/>
              </a:lnSpc>
              <a:spcBef>
                <a:spcPts val="745"/>
              </a:spcBef>
              <a:buAutoNum type="romanUcPeriod"/>
              <a:tabLst>
                <a:tab pos="163830" algn="l"/>
              </a:tabLst>
            </a:pPr>
            <a:r>
              <a:rPr dirty="0" sz="1200">
                <a:latin typeface="Calibri"/>
                <a:cs typeface="Calibri"/>
              </a:rPr>
              <a:t>–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ASSUNTOS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MAIS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FREQUENTES</a:t>
            </a:r>
            <a:endParaRPr sz="1200">
              <a:latin typeface="Calibri"/>
              <a:cs typeface="Calibri"/>
            </a:endParaRPr>
          </a:p>
          <a:p>
            <a:pPr marL="167640" indent="-154940">
              <a:lnSpc>
                <a:spcPct val="100000"/>
              </a:lnSpc>
              <a:spcBef>
                <a:spcPts val="745"/>
              </a:spcBef>
              <a:buAutoNum type="romanUcPeriod"/>
              <a:tabLst>
                <a:tab pos="167640" algn="l"/>
              </a:tabLst>
            </a:pPr>
            <a:r>
              <a:rPr dirty="0" sz="1200">
                <a:latin typeface="Calibri"/>
                <a:cs typeface="Calibri"/>
              </a:rPr>
              <a:t>–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CONCLUSÃO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66596" y="868426"/>
            <a:ext cx="5427345" cy="12236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I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–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DETALHAMENTO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DAS</a:t>
            </a:r>
            <a:r>
              <a:rPr dirty="0" sz="1200" spc="1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MANIFESTAÇÕES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RECEBIDAS</a:t>
            </a:r>
            <a:endParaRPr sz="1200">
              <a:latin typeface="Calibri"/>
              <a:cs typeface="Calibri"/>
            </a:endParaRPr>
          </a:p>
          <a:p>
            <a:pPr algn="just" marL="12700" marR="5080">
              <a:lnSpc>
                <a:spcPct val="117300"/>
              </a:lnSpc>
              <a:spcBef>
                <a:spcPts val="1235"/>
              </a:spcBef>
            </a:pPr>
            <a:r>
              <a:rPr dirty="0" sz="1200">
                <a:latin typeface="Calibri"/>
                <a:cs typeface="Calibri"/>
              </a:rPr>
              <a:t>Durante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período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janeiro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7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dezembro/2024,</a:t>
            </a:r>
            <a:r>
              <a:rPr dirty="0" sz="1200" spc="9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foram</a:t>
            </a:r>
            <a:r>
              <a:rPr dirty="0" sz="1200" spc="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protocoladas</a:t>
            </a:r>
            <a:r>
              <a:rPr dirty="0" sz="1200" spc="8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4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manifestações </a:t>
            </a:r>
            <a:r>
              <a:rPr dirty="0" sz="1200">
                <a:latin typeface="Calibri"/>
                <a:cs typeface="Calibri"/>
              </a:rPr>
              <a:t>no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SIC,</a:t>
            </a:r>
            <a:r>
              <a:rPr dirty="0" sz="1200" spc="11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sendo</a:t>
            </a:r>
            <a:r>
              <a:rPr dirty="0" sz="1200" spc="1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02</a:t>
            </a:r>
            <a:r>
              <a:rPr dirty="0" sz="1200" spc="11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destinada</a:t>
            </a:r>
            <a:r>
              <a:rPr dirty="0" sz="1200" spc="1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</a:t>
            </a:r>
            <a:r>
              <a:rPr dirty="0" sz="1200" spc="1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Ouvidoria,</a:t>
            </a:r>
            <a:r>
              <a:rPr dirty="0" sz="1200" spc="11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02</a:t>
            </a:r>
            <a:r>
              <a:rPr dirty="0" sz="1200" spc="11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destinadas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ao</a:t>
            </a:r>
            <a:r>
              <a:rPr dirty="0" sz="1200" spc="1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Departamento</a:t>
            </a:r>
            <a:r>
              <a:rPr dirty="0" sz="1200" spc="11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Técnico</a:t>
            </a:r>
            <a:r>
              <a:rPr dirty="0" sz="1200" spc="14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de </a:t>
            </a:r>
            <a:r>
              <a:rPr dirty="0" sz="1200">
                <a:latin typeface="Calibri"/>
                <a:cs typeface="Calibri"/>
              </a:rPr>
              <a:t>Recursos</a:t>
            </a:r>
            <a:r>
              <a:rPr dirty="0" sz="1200" spc="1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Humanos,</a:t>
            </a:r>
            <a:r>
              <a:rPr dirty="0" sz="1200" spc="1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01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destinada</a:t>
            </a:r>
            <a:r>
              <a:rPr dirty="0" sz="1200" spc="1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</a:t>
            </a:r>
            <a:r>
              <a:rPr dirty="0" sz="1200" spc="1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Secretaria</a:t>
            </a:r>
            <a:r>
              <a:rPr dirty="0" sz="1200" spc="1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da</a:t>
            </a:r>
            <a:r>
              <a:rPr dirty="0" sz="1200" spc="1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Educação,cujas</a:t>
            </a:r>
            <a:r>
              <a:rPr dirty="0" sz="1200" spc="1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respostas</a:t>
            </a:r>
            <a:r>
              <a:rPr dirty="0" sz="1200" spc="1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1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todas </a:t>
            </a:r>
            <a:r>
              <a:rPr dirty="0" sz="1200">
                <a:latin typeface="Calibri"/>
                <a:cs typeface="Calibri"/>
              </a:rPr>
              <a:t>foram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providenciadas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buscando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observar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cumprimento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do</a:t>
            </a:r>
            <a:r>
              <a:rPr dirty="0" sz="1200" spc="-10">
                <a:latin typeface="Calibri"/>
                <a:cs typeface="Calibri"/>
              </a:rPr>
              <a:t> prazo.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2236660" y="2678874"/>
            <a:ext cx="1943100" cy="2335530"/>
            <a:chOff x="2236660" y="2678874"/>
            <a:chExt cx="1943100" cy="2335530"/>
          </a:xfrm>
        </p:grpSpPr>
        <p:sp>
          <p:nvSpPr>
            <p:cNvPr id="4" name="object 4" descr=""/>
            <p:cNvSpPr/>
            <p:nvPr/>
          </p:nvSpPr>
          <p:spPr>
            <a:xfrm>
              <a:off x="2660904" y="2683636"/>
              <a:ext cx="1513840" cy="2285365"/>
            </a:xfrm>
            <a:custGeom>
              <a:avLst/>
              <a:gdLst/>
              <a:ahLst/>
              <a:cxnLst/>
              <a:rect l="l" t="t" r="r" b="b"/>
              <a:pathLst>
                <a:path w="1513839" h="2285365">
                  <a:moveTo>
                    <a:pt x="0" y="0"/>
                  </a:moveTo>
                  <a:lnTo>
                    <a:pt x="0" y="2285365"/>
                  </a:lnTo>
                </a:path>
                <a:path w="1513839" h="2285365">
                  <a:moveTo>
                    <a:pt x="377951" y="0"/>
                  </a:moveTo>
                  <a:lnTo>
                    <a:pt x="377951" y="2285365"/>
                  </a:lnTo>
                </a:path>
                <a:path w="1513839" h="2285365">
                  <a:moveTo>
                    <a:pt x="755904" y="0"/>
                  </a:moveTo>
                  <a:lnTo>
                    <a:pt x="755904" y="2285365"/>
                  </a:lnTo>
                </a:path>
                <a:path w="1513839" h="2285365">
                  <a:moveTo>
                    <a:pt x="1133856" y="0"/>
                  </a:moveTo>
                  <a:lnTo>
                    <a:pt x="1133856" y="2285365"/>
                  </a:lnTo>
                </a:path>
                <a:path w="1513839" h="2285365">
                  <a:moveTo>
                    <a:pt x="1513585" y="0"/>
                  </a:moveTo>
                  <a:lnTo>
                    <a:pt x="1513585" y="2285365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79904" y="4785359"/>
              <a:ext cx="802385" cy="180594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79904" y="4556759"/>
              <a:ext cx="802385" cy="180594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79904" y="4328159"/>
              <a:ext cx="1558290" cy="180594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79904" y="4800599"/>
              <a:ext cx="763524" cy="105155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79904" y="4571999"/>
              <a:ext cx="763524" cy="105155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79904" y="4343399"/>
              <a:ext cx="1522475" cy="105155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2241423" y="2683636"/>
              <a:ext cx="1933575" cy="2326005"/>
            </a:xfrm>
            <a:custGeom>
              <a:avLst/>
              <a:gdLst/>
              <a:ahLst/>
              <a:cxnLst/>
              <a:rect l="l" t="t" r="r" b="b"/>
              <a:pathLst>
                <a:path w="1933575" h="2326004">
                  <a:moveTo>
                    <a:pt x="40258" y="2285365"/>
                  </a:moveTo>
                  <a:lnTo>
                    <a:pt x="1933066" y="2285365"/>
                  </a:lnTo>
                </a:path>
                <a:path w="1933575" h="2326004">
                  <a:moveTo>
                    <a:pt x="40258" y="2285365"/>
                  </a:moveTo>
                  <a:lnTo>
                    <a:pt x="40258" y="2325624"/>
                  </a:lnTo>
                </a:path>
                <a:path w="1933575" h="2326004">
                  <a:moveTo>
                    <a:pt x="419481" y="2285365"/>
                  </a:moveTo>
                  <a:lnTo>
                    <a:pt x="419481" y="2325624"/>
                  </a:lnTo>
                </a:path>
                <a:path w="1933575" h="2326004">
                  <a:moveTo>
                    <a:pt x="797432" y="2285365"/>
                  </a:moveTo>
                  <a:lnTo>
                    <a:pt x="797432" y="2325624"/>
                  </a:lnTo>
                </a:path>
                <a:path w="1933575" h="2326004">
                  <a:moveTo>
                    <a:pt x="1175385" y="2285365"/>
                  </a:moveTo>
                  <a:lnTo>
                    <a:pt x="1175385" y="2325624"/>
                  </a:lnTo>
                </a:path>
                <a:path w="1933575" h="2326004">
                  <a:moveTo>
                    <a:pt x="1553337" y="2285365"/>
                  </a:moveTo>
                  <a:lnTo>
                    <a:pt x="1553337" y="2325624"/>
                  </a:lnTo>
                </a:path>
                <a:path w="1933575" h="2326004">
                  <a:moveTo>
                    <a:pt x="1933066" y="2285365"/>
                  </a:moveTo>
                  <a:lnTo>
                    <a:pt x="1933066" y="2325624"/>
                  </a:lnTo>
                </a:path>
                <a:path w="1933575" h="2326004">
                  <a:moveTo>
                    <a:pt x="40258" y="2285365"/>
                  </a:moveTo>
                  <a:lnTo>
                    <a:pt x="40258" y="0"/>
                  </a:lnTo>
                </a:path>
                <a:path w="1933575" h="2326004">
                  <a:moveTo>
                    <a:pt x="0" y="2285365"/>
                  </a:moveTo>
                  <a:lnTo>
                    <a:pt x="40258" y="2285365"/>
                  </a:lnTo>
                </a:path>
                <a:path w="1933575" h="2326004">
                  <a:moveTo>
                    <a:pt x="0" y="2056002"/>
                  </a:moveTo>
                  <a:lnTo>
                    <a:pt x="40258" y="2056002"/>
                  </a:lnTo>
                </a:path>
                <a:path w="1933575" h="2326004">
                  <a:moveTo>
                    <a:pt x="0" y="1827402"/>
                  </a:moveTo>
                  <a:lnTo>
                    <a:pt x="40258" y="1827402"/>
                  </a:lnTo>
                </a:path>
                <a:path w="1933575" h="2326004">
                  <a:moveTo>
                    <a:pt x="0" y="1598802"/>
                  </a:moveTo>
                  <a:lnTo>
                    <a:pt x="40258" y="1598802"/>
                  </a:lnTo>
                </a:path>
                <a:path w="1933575" h="2326004">
                  <a:moveTo>
                    <a:pt x="0" y="1370202"/>
                  </a:moveTo>
                  <a:lnTo>
                    <a:pt x="40258" y="1370202"/>
                  </a:lnTo>
                </a:path>
                <a:path w="1933575" h="2326004">
                  <a:moveTo>
                    <a:pt x="0" y="1141602"/>
                  </a:moveTo>
                  <a:lnTo>
                    <a:pt x="40258" y="1141602"/>
                  </a:lnTo>
                </a:path>
                <a:path w="1933575" h="2326004">
                  <a:moveTo>
                    <a:pt x="0" y="913002"/>
                  </a:moveTo>
                  <a:lnTo>
                    <a:pt x="40258" y="913002"/>
                  </a:lnTo>
                </a:path>
                <a:path w="1933575" h="2326004">
                  <a:moveTo>
                    <a:pt x="0" y="684402"/>
                  </a:moveTo>
                  <a:lnTo>
                    <a:pt x="40258" y="684402"/>
                  </a:lnTo>
                </a:path>
                <a:path w="1933575" h="2326004">
                  <a:moveTo>
                    <a:pt x="0" y="455802"/>
                  </a:moveTo>
                  <a:lnTo>
                    <a:pt x="40258" y="455802"/>
                  </a:lnTo>
                </a:path>
                <a:path w="1933575" h="2326004">
                  <a:moveTo>
                    <a:pt x="0" y="227202"/>
                  </a:moveTo>
                  <a:lnTo>
                    <a:pt x="40258" y="227202"/>
                  </a:lnTo>
                </a:path>
                <a:path w="1933575" h="2326004">
                  <a:moveTo>
                    <a:pt x="0" y="0"/>
                  </a:moveTo>
                  <a:lnTo>
                    <a:pt x="40258" y="0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2250313" y="5032375"/>
            <a:ext cx="781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5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580767" y="5032375"/>
            <a:ext cx="17526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25">
                <a:latin typeface="Calibri"/>
                <a:cs typeface="Calibri"/>
              </a:rPr>
              <a:t>0.5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007741" y="5032375"/>
            <a:ext cx="781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50">
                <a:latin typeface="Calibri"/>
                <a:cs typeface="Calibri"/>
              </a:rPr>
              <a:t>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338195" y="5032375"/>
            <a:ext cx="17526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25">
                <a:latin typeface="Calibri"/>
                <a:cs typeface="Calibri"/>
              </a:rPr>
              <a:t>1.5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765169" y="5032375"/>
            <a:ext cx="781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50"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095622" y="5032375"/>
            <a:ext cx="17526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25">
                <a:latin typeface="Calibri"/>
                <a:cs typeface="Calibri"/>
              </a:rPr>
              <a:t>2.5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181100" y="4220666"/>
            <a:ext cx="996950" cy="711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R="5080" indent="478155">
              <a:lnSpc>
                <a:spcPct val="15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Ouvidoria </a:t>
            </a:r>
            <a:r>
              <a:rPr dirty="0" sz="1000">
                <a:latin typeface="Calibri"/>
                <a:cs typeface="Calibri"/>
              </a:rPr>
              <a:t>Recursos</a:t>
            </a:r>
            <a:r>
              <a:rPr dirty="0" sz="1000" spc="-4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Humanos</a:t>
            </a:r>
            <a:endParaRPr sz="1000">
              <a:latin typeface="Calibri"/>
              <a:cs typeface="Calibri"/>
            </a:endParaRPr>
          </a:p>
          <a:p>
            <a:pPr marL="491490">
              <a:lnSpc>
                <a:spcPct val="100000"/>
              </a:lnSpc>
              <a:spcBef>
                <a:spcPts val="600"/>
              </a:spcBef>
            </a:pPr>
            <a:r>
              <a:rPr dirty="0" sz="1000" spc="-10">
                <a:latin typeface="Calibri"/>
                <a:cs typeface="Calibri"/>
              </a:rPr>
              <a:t>Educação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4454736" y="2845392"/>
            <a:ext cx="74930" cy="532130"/>
            <a:chOff x="4454736" y="2845392"/>
            <a:chExt cx="74930" cy="532130"/>
          </a:xfrm>
        </p:grpSpPr>
        <p:pic>
          <p:nvPicPr>
            <p:cNvPr id="20" name="object 2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454736" y="2845392"/>
              <a:ext cx="74506" cy="74506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454736" y="3073992"/>
              <a:ext cx="74506" cy="74506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454736" y="3302592"/>
              <a:ext cx="74506" cy="74506"/>
            </a:xfrm>
            <a:prstGeom prst="rect">
              <a:avLst/>
            </a:prstGeom>
          </p:spPr>
        </p:pic>
      </p:grpSp>
      <p:sp>
        <p:nvSpPr>
          <p:cNvPr id="23" name="object 23" descr=""/>
          <p:cNvSpPr txBox="1"/>
          <p:nvPr/>
        </p:nvSpPr>
        <p:spPr>
          <a:xfrm>
            <a:off x="4559808" y="2703271"/>
            <a:ext cx="995680" cy="7150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R="5080">
              <a:lnSpc>
                <a:spcPct val="1508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Educação</a:t>
            </a:r>
            <a:r>
              <a:rPr dirty="0" sz="1000" spc="5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Recursos</a:t>
            </a:r>
            <a:r>
              <a:rPr dirty="0" sz="1000" spc="-4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Humanos Ouvidoria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1093152" y="2539174"/>
            <a:ext cx="4581525" cy="2752725"/>
            <a:chOff x="1093152" y="2539174"/>
            <a:chExt cx="4581525" cy="2752725"/>
          </a:xfrm>
        </p:grpSpPr>
        <p:pic>
          <p:nvPicPr>
            <p:cNvPr id="25" name="object 25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454736" y="3534240"/>
              <a:ext cx="74506" cy="74506"/>
            </a:xfrm>
            <a:prstGeom prst="rect">
              <a:avLst/>
            </a:prstGeom>
          </p:spPr>
        </p:pic>
        <p:pic>
          <p:nvPicPr>
            <p:cNvPr id="26" name="object 26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454736" y="3762840"/>
              <a:ext cx="74506" cy="74506"/>
            </a:xfrm>
            <a:prstGeom prst="rect">
              <a:avLst/>
            </a:prstGeom>
          </p:spPr>
        </p:pic>
        <p:pic>
          <p:nvPicPr>
            <p:cNvPr id="27" name="object 27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454736" y="3991440"/>
              <a:ext cx="74506" cy="74506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454736" y="4223088"/>
              <a:ext cx="74506" cy="74506"/>
            </a:xfrm>
            <a:prstGeom prst="rect">
              <a:avLst/>
            </a:prstGeom>
          </p:spPr>
        </p:pic>
        <p:pic>
          <p:nvPicPr>
            <p:cNvPr id="29" name="object 29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454736" y="4451688"/>
              <a:ext cx="74506" cy="74506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454736" y="4680288"/>
              <a:ext cx="74506" cy="74506"/>
            </a:xfrm>
            <a:prstGeom prst="rect">
              <a:avLst/>
            </a:prstGeom>
          </p:spPr>
        </p:pic>
        <p:pic>
          <p:nvPicPr>
            <p:cNvPr id="31" name="object 31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454736" y="4911936"/>
              <a:ext cx="74506" cy="74506"/>
            </a:xfrm>
            <a:prstGeom prst="rect">
              <a:avLst/>
            </a:prstGeom>
          </p:spPr>
        </p:pic>
        <p:sp>
          <p:nvSpPr>
            <p:cNvPr id="32" name="object 32" descr=""/>
            <p:cNvSpPr/>
            <p:nvPr/>
          </p:nvSpPr>
          <p:spPr>
            <a:xfrm>
              <a:off x="1097914" y="2543936"/>
              <a:ext cx="4572000" cy="2743200"/>
            </a:xfrm>
            <a:custGeom>
              <a:avLst/>
              <a:gdLst/>
              <a:ahLst/>
              <a:cxnLst/>
              <a:rect l="l" t="t" r="r" b="b"/>
              <a:pathLst>
                <a:path w="4572000" h="2743200">
                  <a:moveTo>
                    <a:pt x="0" y="2743200"/>
                  </a:moveTo>
                  <a:lnTo>
                    <a:pt x="4572000" y="27432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743200"/>
                  </a:lnTo>
                  <a:close/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26840" y="684445"/>
            <a:ext cx="1810385" cy="175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50" b="1">
                <a:latin typeface="Calibri"/>
                <a:cs typeface="Calibri"/>
              </a:rPr>
              <a:t>II</a:t>
            </a:r>
            <a:r>
              <a:rPr dirty="0" sz="950" spc="40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–</a:t>
            </a:r>
            <a:r>
              <a:rPr dirty="0" sz="950" spc="80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MOTIVO</a:t>
            </a:r>
            <a:r>
              <a:rPr dirty="0" sz="950" spc="70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DAS</a:t>
            </a:r>
            <a:r>
              <a:rPr dirty="0" sz="950" spc="80" b="1">
                <a:latin typeface="Calibri"/>
                <a:cs typeface="Calibri"/>
              </a:rPr>
              <a:t> </a:t>
            </a:r>
            <a:r>
              <a:rPr dirty="0" sz="950" spc="-10" b="1">
                <a:latin typeface="Calibri"/>
                <a:cs typeface="Calibri"/>
              </a:rPr>
              <a:t>MANIFESTAÇÕES</a:t>
            </a:r>
            <a:endParaRPr sz="95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812850" y="972939"/>
          <a:ext cx="5825490" cy="908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5455"/>
                <a:gridCol w="471805"/>
                <a:gridCol w="395605"/>
                <a:gridCol w="342264"/>
                <a:gridCol w="607694"/>
                <a:gridCol w="605154"/>
                <a:gridCol w="563879"/>
                <a:gridCol w="473075"/>
                <a:gridCol w="253364"/>
                <a:gridCol w="290195"/>
              </a:tblGrid>
              <a:tr h="112395">
                <a:tc>
                  <a:txBody>
                    <a:bodyPr/>
                    <a:lstStyle/>
                    <a:p>
                      <a:pPr algn="ctr">
                        <a:lnSpc>
                          <a:spcPts val="750"/>
                        </a:lnSpc>
                      </a:pPr>
                      <a:r>
                        <a:rPr dirty="0" sz="650" spc="-10" b="1">
                          <a:latin typeface="Calibri"/>
                          <a:cs typeface="Calibri"/>
                        </a:rPr>
                        <a:t>ASSUNTOS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750"/>
                        </a:lnSpc>
                      </a:pPr>
                      <a:r>
                        <a:rPr dirty="0" sz="650" spc="-10" b="1">
                          <a:latin typeface="Calibri"/>
                          <a:cs typeface="Calibri"/>
                        </a:rPr>
                        <a:t>DENÚNCIA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750"/>
                        </a:lnSpc>
                      </a:pPr>
                      <a:r>
                        <a:rPr dirty="0" sz="650" spc="-10" b="1">
                          <a:latin typeface="Calibri"/>
                          <a:cs typeface="Calibri"/>
                        </a:rPr>
                        <a:t>DOAÇÃO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750"/>
                        </a:lnSpc>
                      </a:pPr>
                      <a:r>
                        <a:rPr dirty="0" sz="650" spc="-10" b="1">
                          <a:latin typeface="Calibri"/>
                          <a:cs typeface="Calibri"/>
                        </a:rPr>
                        <a:t>ELOGIO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ts val="750"/>
                        </a:lnSpc>
                      </a:pPr>
                      <a:r>
                        <a:rPr dirty="0" sz="650" spc="-10" b="1">
                          <a:latin typeface="Calibri"/>
                          <a:cs typeface="Calibri"/>
                        </a:rPr>
                        <a:t>INFORMAÇÃO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750"/>
                        </a:lnSpc>
                      </a:pPr>
                      <a:r>
                        <a:rPr dirty="0" sz="650" spc="-10" b="1">
                          <a:latin typeface="Calibri"/>
                          <a:cs typeface="Calibri"/>
                        </a:rPr>
                        <a:t>RECLAMAÇÃO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750"/>
                        </a:lnSpc>
                      </a:pPr>
                      <a:r>
                        <a:rPr dirty="0" sz="650" spc="-10" b="1">
                          <a:latin typeface="Calibri"/>
                          <a:cs typeface="Calibri"/>
                        </a:rPr>
                        <a:t>SOLICITAÇÃO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750"/>
                        </a:lnSpc>
                      </a:pPr>
                      <a:r>
                        <a:rPr dirty="0" sz="650" spc="-10" b="1">
                          <a:latin typeface="Calibri"/>
                          <a:cs typeface="Calibri"/>
                        </a:rPr>
                        <a:t>SUGESTÃO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750"/>
                        </a:lnSpc>
                      </a:pPr>
                      <a:r>
                        <a:rPr dirty="0" sz="650" spc="-25" b="1">
                          <a:latin typeface="Calibri"/>
                          <a:cs typeface="Calibri"/>
                        </a:rPr>
                        <a:t>SIC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750"/>
                        </a:lnSpc>
                      </a:pPr>
                      <a:r>
                        <a:rPr dirty="0" sz="650" spc="-10" b="1">
                          <a:latin typeface="Calibri"/>
                          <a:cs typeface="Calibri"/>
                        </a:rPr>
                        <a:t>TOTAL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115570">
                <a:tc>
                  <a:txBody>
                    <a:bodyPr/>
                    <a:lstStyle/>
                    <a:p>
                      <a:pPr marL="22225">
                        <a:lnSpc>
                          <a:spcPts val="750"/>
                        </a:lnSpc>
                      </a:pPr>
                      <a:r>
                        <a:rPr dirty="0" sz="650">
                          <a:latin typeface="Calibri"/>
                          <a:cs typeface="Calibri"/>
                        </a:rPr>
                        <a:t>Resposta</a:t>
                      </a:r>
                      <a:r>
                        <a:rPr dirty="0" sz="65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50" spc="-10">
                          <a:latin typeface="Calibri"/>
                          <a:cs typeface="Calibri"/>
                        </a:rPr>
                        <a:t>Protocolo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750"/>
                        </a:lnSpc>
                      </a:pPr>
                      <a:r>
                        <a:rPr dirty="0" sz="650" spc="-50">
                          <a:latin typeface="Calibri"/>
                          <a:cs typeface="Calibri"/>
                        </a:rPr>
                        <a:t>1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750"/>
                        </a:lnSpc>
                      </a:pPr>
                      <a:r>
                        <a:rPr dirty="0" sz="650" spc="-50" b="1">
                          <a:latin typeface="Calibri"/>
                          <a:cs typeface="Calibri"/>
                        </a:rPr>
                        <a:t>1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112395">
                <a:tc>
                  <a:txBody>
                    <a:bodyPr/>
                    <a:lstStyle/>
                    <a:p>
                      <a:pPr marL="22225">
                        <a:lnSpc>
                          <a:spcPts val="750"/>
                        </a:lnSpc>
                      </a:pPr>
                      <a:r>
                        <a:rPr dirty="0" sz="650">
                          <a:latin typeface="Calibri"/>
                          <a:cs typeface="Calibri"/>
                        </a:rPr>
                        <a:t>Limpeza</a:t>
                      </a:r>
                      <a:r>
                        <a:rPr dirty="0" sz="65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5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65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50">
                          <a:latin typeface="Calibri"/>
                          <a:cs typeface="Calibri"/>
                        </a:rPr>
                        <a:t>Terreno</a:t>
                      </a:r>
                      <a:r>
                        <a:rPr dirty="0" sz="65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50" spc="-10">
                          <a:latin typeface="Calibri"/>
                          <a:cs typeface="Calibri"/>
                        </a:rPr>
                        <a:t>Particular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750"/>
                        </a:lnSpc>
                      </a:pPr>
                      <a:r>
                        <a:rPr dirty="0" sz="650" spc="-50">
                          <a:latin typeface="Calibri"/>
                          <a:cs typeface="Calibri"/>
                        </a:rPr>
                        <a:t>1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750"/>
                        </a:lnSpc>
                      </a:pPr>
                      <a:r>
                        <a:rPr dirty="0" sz="650" spc="-50" b="1">
                          <a:latin typeface="Calibri"/>
                          <a:cs typeface="Calibri"/>
                        </a:rPr>
                        <a:t>1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112395">
                <a:tc>
                  <a:txBody>
                    <a:bodyPr/>
                    <a:lstStyle/>
                    <a:p>
                      <a:pPr marL="22225">
                        <a:lnSpc>
                          <a:spcPts val="750"/>
                        </a:lnSpc>
                      </a:pPr>
                      <a:r>
                        <a:rPr dirty="0" sz="650">
                          <a:latin typeface="Calibri"/>
                          <a:cs typeface="Calibri"/>
                        </a:rPr>
                        <a:t>Empréstimo</a:t>
                      </a:r>
                      <a:r>
                        <a:rPr dirty="0" sz="65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50" spc="-10">
                          <a:latin typeface="Calibri"/>
                          <a:cs typeface="Calibri"/>
                        </a:rPr>
                        <a:t>Consignado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750"/>
                        </a:lnSpc>
                      </a:pPr>
                      <a:r>
                        <a:rPr dirty="0" sz="650" spc="-50">
                          <a:latin typeface="Calibri"/>
                          <a:cs typeface="Calibri"/>
                        </a:rPr>
                        <a:t>1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750"/>
                        </a:lnSpc>
                      </a:pPr>
                      <a:r>
                        <a:rPr dirty="0" sz="650" spc="-50" b="1">
                          <a:latin typeface="Calibri"/>
                          <a:cs typeface="Calibri"/>
                        </a:rPr>
                        <a:t>1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115570">
                <a:tc>
                  <a:txBody>
                    <a:bodyPr/>
                    <a:lstStyle/>
                    <a:p>
                      <a:pPr marL="22225">
                        <a:lnSpc>
                          <a:spcPts val="750"/>
                        </a:lnSpc>
                      </a:pPr>
                      <a:r>
                        <a:rPr dirty="0" sz="650" spc="-10">
                          <a:latin typeface="Calibri"/>
                          <a:cs typeface="Calibri"/>
                        </a:rPr>
                        <a:t>Outros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750"/>
                        </a:lnSpc>
                      </a:pPr>
                      <a:r>
                        <a:rPr dirty="0" sz="650" spc="-50">
                          <a:latin typeface="Calibri"/>
                          <a:cs typeface="Calibri"/>
                        </a:rPr>
                        <a:t>1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750"/>
                        </a:lnSpc>
                      </a:pPr>
                      <a:r>
                        <a:rPr dirty="0" sz="650" spc="-50" b="1">
                          <a:latin typeface="Calibri"/>
                          <a:cs typeface="Calibri"/>
                        </a:rPr>
                        <a:t>1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112395">
                <a:tc>
                  <a:txBody>
                    <a:bodyPr/>
                    <a:lstStyle/>
                    <a:p>
                      <a:pPr algn="ctr" marL="12065">
                        <a:lnSpc>
                          <a:spcPts val="750"/>
                        </a:lnSpc>
                      </a:pPr>
                      <a:r>
                        <a:rPr dirty="0" sz="650" spc="-10" b="1">
                          <a:latin typeface="Calibri"/>
                          <a:cs typeface="Calibri"/>
                        </a:rPr>
                        <a:t>TOTAL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750"/>
                        </a:lnSpc>
                      </a:pPr>
                      <a:r>
                        <a:rPr dirty="0" sz="650" spc="-50" b="1">
                          <a:latin typeface="Calibri"/>
                          <a:cs typeface="Calibri"/>
                        </a:rPr>
                        <a:t>0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750"/>
                        </a:lnSpc>
                      </a:pPr>
                      <a:r>
                        <a:rPr dirty="0" sz="650" spc="-50" b="1">
                          <a:latin typeface="Calibri"/>
                          <a:cs typeface="Calibri"/>
                        </a:rPr>
                        <a:t>0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750"/>
                        </a:lnSpc>
                      </a:pPr>
                      <a:r>
                        <a:rPr dirty="0" sz="650" spc="-50" b="1">
                          <a:latin typeface="Calibri"/>
                          <a:cs typeface="Calibri"/>
                        </a:rPr>
                        <a:t>0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750"/>
                        </a:lnSpc>
                      </a:pPr>
                      <a:r>
                        <a:rPr dirty="0" sz="650" spc="-50" b="1">
                          <a:latin typeface="Calibri"/>
                          <a:cs typeface="Calibri"/>
                        </a:rPr>
                        <a:t>0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750"/>
                        </a:lnSpc>
                      </a:pPr>
                      <a:r>
                        <a:rPr dirty="0" sz="650" spc="-50" b="1">
                          <a:latin typeface="Calibri"/>
                          <a:cs typeface="Calibri"/>
                        </a:rPr>
                        <a:t>0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750"/>
                        </a:lnSpc>
                      </a:pPr>
                      <a:r>
                        <a:rPr dirty="0" sz="650" spc="-50" b="1">
                          <a:latin typeface="Calibri"/>
                          <a:cs typeface="Calibri"/>
                        </a:rPr>
                        <a:t>0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750"/>
                        </a:lnSpc>
                      </a:pPr>
                      <a:r>
                        <a:rPr dirty="0" sz="650" spc="-50" b="1">
                          <a:latin typeface="Calibri"/>
                          <a:cs typeface="Calibri"/>
                        </a:rPr>
                        <a:t>0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4130">
                        <a:lnSpc>
                          <a:spcPts val="750"/>
                        </a:lnSpc>
                      </a:pPr>
                      <a:r>
                        <a:rPr dirty="0" sz="650" spc="-50" b="1">
                          <a:latin typeface="Calibri"/>
                          <a:cs typeface="Calibri"/>
                        </a:rPr>
                        <a:t>4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112395">
                <a:tc gridSpan="9">
                  <a:txBody>
                    <a:bodyPr/>
                    <a:lstStyle/>
                    <a:p>
                      <a:pPr algn="ctr" marL="9525">
                        <a:lnSpc>
                          <a:spcPts val="750"/>
                        </a:lnSpc>
                      </a:pPr>
                      <a:r>
                        <a:rPr dirty="0" sz="65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650" spc="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5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650" spc="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50" b="1">
                          <a:latin typeface="Calibri"/>
                          <a:cs typeface="Calibri"/>
                        </a:rPr>
                        <a:t>MANIFESTAÇÕES</a:t>
                      </a:r>
                      <a:r>
                        <a:rPr dirty="0" sz="650" spc="1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50" b="1">
                          <a:latin typeface="Calibri"/>
                          <a:cs typeface="Calibri"/>
                        </a:rPr>
                        <a:t>REGISTRADAS</a:t>
                      </a:r>
                      <a:r>
                        <a:rPr dirty="0" sz="650" spc="8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50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650" spc="10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50" spc="-10" b="1">
                          <a:latin typeface="Calibri"/>
                          <a:cs typeface="Calibri"/>
                        </a:rPr>
                        <a:t>OUVIDORIA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750"/>
                        </a:lnSpc>
                      </a:pPr>
                      <a:r>
                        <a:rPr dirty="0" sz="650" spc="-50" b="1">
                          <a:latin typeface="Calibri"/>
                          <a:cs typeface="Calibri"/>
                        </a:rPr>
                        <a:t>0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115570">
                <a:tc gridSpan="9">
                  <a:txBody>
                    <a:bodyPr/>
                    <a:lstStyle/>
                    <a:p>
                      <a:pPr algn="ctr" marL="13335">
                        <a:lnSpc>
                          <a:spcPts val="750"/>
                        </a:lnSpc>
                      </a:pPr>
                      <a:r>
                        <a:rPr dirty="0" sz="65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650" spc="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5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650" spc="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50" b="1">
                          <a:latin typeface="Calibri"/>
                          <a:cs typeface="Calibri"/>
                        </a:rPr>
                        <a:t>MANIFESTAÇÕES</a:t>
                      </a:r>
                      <a:r>
                        <a:rPr dirty="0" sz="650" spc="9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50" b="1">
                          <a:latin typeface="Calibri"/>
                          <a:cs typeface="Calibri"/>
                        </a:rPr>
                        <a:t>REGISTRADAS</a:t>
                      </a:r>
                      <a:r>
                        <a:rPr dirty="0" sz="650" spc="9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50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650" spc="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50" spc="-25" b="1">
                          <a:latin typeface="Calibri"/>
                          <a:cs typeface="Calibri"/>
                        </a:rPr>
                        <a:t>SIC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750"/>
                        </a:lnSpc>
                      </a:pPr>
                      <a:r>
                        <a:rPr dirty="0" sz="650" spc="-50" b="1">
                          <a:latin typeface="Calibri"/>
                          <a:cs typeface="Calibri"/>
                        </a:rPr>
                        <a:t>4</a:t>
                      </a:r>
                      <a:endParaRPr sz="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63548" y="868426"/>
            <a:ext cx="22136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III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–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ASSUNTOS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MAIS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FREQUENTES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006144" y="1625218"/>
          <a:ext cx="5577840" cy="958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1525"/>
                <a:gridCol w="2183129"/>
              </a:tblGrid>
              <a:tr h="191770">
                <a:tc>
                  <a:txBody>
                    <a:bodyPr/>
                    <a:lstStyle/>
                    <a:p>
                      <a:pPr algn="ctr" marL="1270">
                        <a:lnSpc>
                          <a:spcPts val="1370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SITUAÇÃO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370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QUANTIDADE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1770">
                <a:tc>
                  <a:txBody>
                    <a:bodyPr/>
                    <a:lstStyle/>
                    <a:p>
                      <a:pPr marL="2540">
                        <a:lnSpc>
                          <a:spcPts val="1370"/>
                        </a:lnSpc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Resposta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Protocolo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1370"/>
                        </a:lnSpc>
                      </a:pPr>
                      <a:r>
                        <a:rPr dirty="0" sz="1200" spc="-5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1770">
                <a:tc>
                  <a:txBody>
                    <a:bodyPr/>
                    <a:lstStyle/>
                    <a:p>
                      <a:pPr marL="2540">
                        <a:lnSpc>
                          <a:spcPts val="137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Limpeza</a:t>
                      </a:r>
                      <a:r>
                        <a:rPr dirty="0" sz="12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Terreno</a:t>
                      </a:r>
                      <a:r>
                        <a:rPr dirty="0" sz="12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Particular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1370"/>
                        </a:lnSpc>
                      </a:pPr>
                      <a:r>
                        <a:rPr dirty="0" sz="1200" spc="-5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1770">
                <a:tc>
                  <a:txBody>
                    <a:bodyPr/>
                    <a:lstStyle/>
                    <a:p>
                      <a:pPr marL="2540">
                        <a:lnSpc>
                          <a:spcPts val="1370"/>
                        </a:lnSpc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Empréstimo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Consignado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1370"/>
                        </a:lnSpc>
                      </a:pPr>
                      <a:r>
                        <a:rPr dirty="0" sz="1200" spc="-5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1770">
                <a:tc>
                  <a:txBody>
                    <a:bodyPr/>
                    <a:lstStyle/>
                    <a:p>
                      <a:pPr marL="2540">
                        <a:lnSpc>
                          <a:spcPts val="1370"/>
                        </a:lnSpc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Outros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1370"/>
                        </a:lnSpc>
                      </a:pPr>
                      <a:r>
                        <a:rPr dirty="0" sz="1200" spc="-5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1066596" y="2758820"/>
            <a:ext cx="5429250" cy="194945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z="1200" b="1">
                <a:latin typeface="Calibri"/>
                <a:cs typeface="Calibri"/>
              </a:rPr>
              <a:t>Análise</a:t>
            </a:r>
            <a:r>
              <a:rPr dirty="0" sz="1200" spc="155" b="1">
                <a:latin typeface="Calibri"/>
                <a:cs typeface="Calibri"/>
              </a:rPr>
              <a:t>  </a:t>
            </a:r>
            <a:r>
              <a:rPr dirty="0" sz="1200" b="1">
                <a:latin typeface="Calibri"/>
                <a:cs typeface="Calibri"/>
              </a:rPr>
              <a:t>dos</a:t>
            </a:r>
            <a:r>
              <a:rPr dirty="0" sz="1200" spc="155" b="1">
                <a:latin typeface="Calibri"/>
                <a:cs typeface="Calibri"/>
              </a:rPr>
              <a:t>  </a:t>
            </a:r>
            <a:r>
              <a:rPr dirty="0" sz="1200" b="1">
                <a:latin typeface="Calibri"/>
                <a:cs typeface="Calibri"/>
              </a:rPr>
              <a:t>pontos</a:t>
            </a:r>
            <a:r>
              <a:rPr dirty="0" sz="1200" spc="160" b="1">
                <a:latin typeface="Calibri"/>
                <a:cs typeface="Calibri"/>
              </a:rPr>
              <a:t>  </a:t>
            </a:r>
            <a:r>
              <a:rPr dirty="0" sz="1200" b="1">
                <a:latin typeface="Calibri"/>
                <a:cs typeface="Calibri"/>
              </a:rPr>
              <a:t>recorrentes</a:t>
            </a:r>
            <a:r>
              <a:rPr dirty="0" sz="1200" spc="160" b="1">
                <a:latin typeface="Calibri"/>
                <a:cs typeface="Calibri"/>
              </a:rPr>
              <a:t>  </a:t>
            </a:r>
            <a:r>
              <a:rPr dirty="0" sz="1200" b="1">
                <a:latin typeface="Calibri"/>
                <a:cs typeface="Calibri"/>
              </a:rPr>
              <a:t>e</a:t>
            </a:r>
            <a:r>
              <a:rPr dirty="0" sz="1200" spc="155" b="1">
                <a:latin typeface="Calibri"/>
                <a:cs typeface="Calibri"/>
              </a:rPr>
              <a:t>  </a:t>
            </a:r>
            <a:r>
              <a:rPr dirty="0" sz="1200" b="1">
                <a:latin typeface="Calibri"/>
                <a:cs typeface="Calibri"/>
              </a:rPr>
              <a:t>providências</a:t>
            </a:r>
            <a:r>
              <a:rPr dirty="0" sz="1200" spc="160" b="1">
                <a:latin typeface="Calibri"/>
                <a:cs typeface="Calibri"/>
              </a:rPr>
              <a:t>  </a:t>
            </a:r>
            <a:r>
              <a:rPr dirty="0" sz="1200" b="1">
                <a:latin typeface="Calibri"/>
                <a:cs typeface="Calibri"/>
              </a:rPr>
              <a:t>adotadas:</a:t>
            </a:r>
            <a:r>
              <a:rPr dirty="0" sz="1200" spc="160" b="1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As</a:t>
            </a:r>
            <a:r>
              <a:rPr dirty="0" sz="1200" spc="15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solicitações</a:t>
            </a:r>
            <a:r>
              <a:rPr dirty="0" sz="1200" spc="150">
                <a:latin typeface="Calibri"/>
                <a:cs typeface="Calibri"/>
              </a:rPr>
              <a:t>  </a:t>
            </a:r>
            <a:r>
              <a:rPr dirty="0" sz="1200" spc="-25">
                <a:latin typeface="Calibri"/>
                <a:cs typeface="Calibri"/>
              </a:rPr>
              <a:t>de </a:t>
            </a:r>
            <a:r>
              <a:rPr dirty="0" sz="1200">
                <a:latin typeface="Calibri"/>
                <a:cs typeface="Calibri"/>
              </a:rPr>
              <a:t>informações</a:t>
            </a:r>
            <a:r>
              <a:rPr dirty="0" sz="1200" spc="11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são</a:t>
            </a:r>
            <a:r>
              <a:rPr dirty="0" sz="1200" spc="48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encaminhadas</a:t>
            </a:r>
            <a:r>
              <a:rPr dirty="0" sz="1200" spc="49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às</a:t>
            </a:r>
            <a:r>
              <a:rPr dirty="0" sz="1200" spc="49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Secretarias/Departamentos</a:t>
            </a:r>
            <a:r>
              <a:rPr dirty="0" sz="1200" spc="114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competentes</a:t>
            </a:r>
            <a:r>
              <a:rPr dirty="0" sz="1200" spc="110">
                <a:latin typeface="Calibri"/>
                <a:cs typeface="Calibri"/>
              </a:rPr>
              <a:t>  </a:t>
            </a:r>
            <a:r>
              <a:rPr dirty="0" sz="1200" spc="-25">
                <a:latin typeface="Calibri"/>
                <a:cs typeface="Calibri"/>
              </a:rPr>
              <a:t>que </a:t>
            </a:r>
            <a:r>
              <a:rPr dirty="0" sz="1200">
                <a:latin typeface="Calibri"/>
                <a:cs typeface="Calibri"/>
              </a:rPr>
              <a:t>enviam</a:t>
            </a:r>
            <a:r>
              <a:rPr dirty="0" sz="1200" spc="4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ao</a:t>
            </a:r>
            <a:r>
              <a:rPr dirty="0" sz="1200" spc="4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requerente</a:t>
            </a:r>
            <a:r>
              <a:rPr dirty="0" sz="1200" spc="4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os</a:t>
            </a:r>
            <a:r>
              <a:rPr dirty="0" sz="1200" spc="459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dados</a:t>
            </a:r>
            <a:r>
              <a:rPr dirty="0" sz="1200" spc="4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solicitados,</a:t>
            </a:r>
            <a:r>
              <a:rPr dirty="0" sz="1200" spc="49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orientam</a:t>
            </a:r>
            <a:r>
              <a:rPr dirty="0" sz="1200" spc="4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quanto</a:t>
            </a:r>
            <a:r>
              <a:rPr dirty="0" sz="1200" spc="4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ao</a:t>
            </a:r>
            <a:r>
              <a:rPr dirty="0" sz="1200" spc="43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local</a:t>
            </a:r>
            <a:r>
              <a:rPr dirty="0" sz="1200" spc="4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onde</a:t>
            </a:r>
            <a:r>
              <a:rPr dirty="0" sz="1200" spc="450">
                <a:latin typeface="Calibri"/>
                <a:cs typeface="Calibri"/>
              </a:rPr>
              <a:t> </a:t>
            </a:r>
            <a:r>
              <a:rPr dirty="0" sz="1200" spc="-50">
                <a:latin typeface="Calibri"/>
                <a:cs typeface="Calibri"/>
              </a:rPr>
              <a:t>a </a:t>
            </a:r>
            <a:r>
              <a:rPr dirty="0" sz="1200" spc="-10">
                <a:latin typeface="Calibri"/>
                <a:cs typeface="Calibri"/>
              </a:rPr>
              <a:t>informação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está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disponibilizada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quanto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ao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canal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adequado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para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solicitação.</a:t>
            </a:r>
            <a:endParaRPr sz="1200">
              <a:latin typeface="Calibri"/>
              <a:cs typeface="Calibri"/>
            </a:endParaRPr>
          </a:p>
          <a:p>
            <a:pPr algn="just" marL="12700" marR="9525">
              <a:lnSpc>
                <a:spcPct val="101699"/>
              </a:lnSpc>
              <a:spcBef>
                <a:spcPts val="265"/>
              </a:spcBef>
            </a:pP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2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pedido</a:t>
            </a:r>
            <a:r>
              <a:rPr dirty="0" sz="1200" spc="2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2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informação</a:t>
            </a:r>
            <a:r>
              <a:rPr dirty="0" sz="1200" spc="2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referente</a:t>
            </a:r>
            <a:r>
              <a:rPr dirty="0" sz="1200" spc="25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ao</a:t>
            </a:r>
            <a:r>
              <a:rPr dirty="0" sz="1200" spc="2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emprestimo</a:t>
            </a:r>
            <a:r>
              <a:rPr dirty="0" sz="1200" spc="2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consignado,</a:t>
            </a:r>
            <a:r>
              <a:rPr dirty="0" sz="1200" spc="2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foi</a:t>
            </a:r>
            <a:r>
              <a:rPr dirty="0" sz="1200" spc="2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protocolado</a:t>
            </a:r>
            <a:r>
              <a:rPr dirty="0" sz="1200" spc="24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no </a:t>
            </a:r>
            <a:r>
              <a:rPr dirty="0" sz="1200">
                <a:latin typeface="Calibri"/>
                <a:cs typeface="Calibri"/>
              </a:rPr>
              <a:t>departamento</a:t>
            </a:r>
            <a:r>
              <a:rPr dirty="0" sz="1200" spc="2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responsável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28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será</a:t>
            </a:r>
            <a:r>
              <a:rPr dirty="0" sz="1200" spc="2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submetido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29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apreciação</a:t>
            </a:r>
            <a:r>
              <a:rPr dirty="0" sz="1200" spc="28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da</a:t>
            </a:r>
            <a:r>
              <a:rPr dirty="0" sz="1200" spc="2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Administração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295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da </a:t>
            </a:r>
            <a:r>
              <a:rPr dirty="0" sz="1200">
                <a:latin typeface="Calibri"/>
                <a:cs typeface="Calibri"/>
              </a:rPr>
              <a:t>Procuradoria</a:t>
            </a:r>
            <a:r>
              <a:rPr dirty="0" sz="1200" spc="25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do</a:t>
            </a:r>
            <a:r>
              <a:rPr dirty="0" sz="1200" spc="25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Município,</a:t>
            </a:r>
            <a:r>
              <a:rPr dirty="0" sz="1200" spc="25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após</a:t>
            </a:r>
            <a:r>
              <a:rPr dirty="0" sz="1200" spc="254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análise</a:t>
            </a:r>
            <a:r>
              <a:rPr dirty="0" sz="1200" spc="26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265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homologação</a:t>
            </a:r>
            <a:r>
              <a:rPr dirty="0" sz="1200" spc="25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do</a:t>
            </a:r>
            <a:r>
              <a:rPr dirty="0" sz="1200" spc="245">
                <a:latin typeface="Calibri"/>
                <a:cs typeface="Calibri"/>
              </a:rPr>
              <a:t>  </a:t>
            </a:r>
            <a:r>
              <a:rPr dirty="0" sz="1200" spc="-10">
                <a:latin typeface="Calibri"/>
                <a:cs typeface="Calibri"/>
              </a:rPr>
              <a:t>procedimento administrativo,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será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informado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acerca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do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deferimento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indeferimento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do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requerido.</a:t>
            </a:r>
            <a:endParaRPr sz="1200">
              <a:latin typeface="Calibri"/>
              <a:cs typeface="Calibri"/>
            </a:endParaRPr>
          </a:p>
          <a:p>
            <a:pPr algn="just" marL="12700" marR="6350">
              <a:lnSpc>
                <a:spcPct val="101699"/>
              </a:lnSpc>
              <a:spcBef>
                <a:spcPts val="260"/>
              </a:spcBef>
            </a:pPr>
            <a:r>
              <a:rPr dirty="0" sz="1200">
                <a:latin typeface="Calibri"/>
                <a:cs typeface="Calibri"/>
              </a:rPr>
              <a:t>No</a:t>
            </a:r>
            <a:r>
              <a:rPr dirty="0" sz="1200" spc="3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caso</a:t>
            </a:r>
            <a:r>
              <a:rPr dirty="0" sz="1200" spc="3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em</a:t>
            </a:r>
            <a:r>
              <a:rPr dirty="0" sz="1200" spc="3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questão,</a:t>
            </a:r>
            <a:r>
              <a:rPr dirty="0" sz="1200" spc="3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assunto</a:t>
            </a:r>
            <a:r>
              <a:rPr dirty="0" sz="1200" spc="3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“Outros”</a:t>
            </a:r>
            <a:r>
              <a:rPr dirty="0" sz="1200" spc="3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tratou</a:t>
            </a:r>
            <a:r>
              <a:rPr dirty="0" sz="1200" spc="3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3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registro</a:t>
            </a:r>
            <a:r>
              <a:rPr dirty="0" sz="1200" spc="3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equivocaado,</a:t>
            </a:r>
            <a:r>
              <a:rPr dirty="0" sz="1200" spc="36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assunto </a:t>
            </a:r>
            <a:r>
              <a:rPr dirty="0" sz="1200">
                <a:latin typeface="Calibri"/>
                <a:cs typeface="Calibri"/>
              </a:rPr>
              <a:t>referente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ouvidoria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foi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devidamente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registrado.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009014" y="1262379"/>
            <a:ext cx="5492115" cy="19240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440"/>
              </a:lnSpc>
            </a:pPr>
            <a:r>
              <a:rPr dirty="0" sz="1200" b="1">
                <a:latin typeface="Calibri"/>
                <a:cs typeface="Calibri"/>
              </a:rPr>
              <a:t>SIC</a:t>
            </a:r>
            <a:r>
              <a:rPr dirty="0" sz="1200" spc="-6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(Serviço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de</a:t>
            </a:r>
            <a:r>
              <a:rPr dirty="0" sz="1200" spc="-5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Informação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ao</a:t>
            </a:r>
            <a:r>
              <a:rPr dirty="0" sz="1200" spc="-4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Cidadão)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63548" y="868426"/>
            <a:ext cx="5434965" cy="43065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IV</a:t>
            </a:r>
            <a:r>
              <a:rPr dirty="0" sz="1200" spc="1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–</a:t>
            </a:r>
            <a:r>
              <a:rPr dirty="0" sz="1200" spc="-4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CONCLUSÃO</a:t>
            </a:r>
            <a:endParaRPr sz="1200">
              <a:latin typeface="Calibri"/>
              <a:cs typeface="Calibri"/>
            </a:endParaRPr>
          </a:p>
          <a:p>
            <a:pPr algn="just" marL="15240" marR="10160">
              <a:lnSpc>
                <a:spcPct val="101699"/>
              </a:lnSpc>
              <a:spcBef>
                <a:spcPts val="20"/>
              </a:spcBef>
            </a:pPr>
            <a:r>
              <a:rPr dirty="0" sz="1200">
                <a:latin typeface="Calibri"/>
                <a:cs typeface="Calibri"/>
              </a:rPr>
              <a:t>Através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desse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relatório,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Ouvidoria</a:t>
            </a:r>
            <a:r>
              <a:rPr dirty="0" sz="1200" spc="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Municipal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Guariba</a:t>
            </a:r>
            <a:r>
              <a:rPr dirty="0" sz="1200" spc="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demonstrou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sua</a:t>
            </a:r>
            <a:r>
              <a:rPr dirty="0" sz="1200" spc="8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atuação </a:t>
            </a:r>
            <a:r>
              <a:rPr dirty="0" sz="1200">
                <a:latin typeface="Calibri"/>
                <a:cs typeface="Calibri"/>
              </a:rPr>
              <a:t>exercendo</a:t>
            </a:r>
            <a:r>
              <a:rPr dirty="0" sz="1200" spc="29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29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canal</a:t>
            </a:r>
            <a:r>
              <a:rPr dirty="0" sz="1200" spc="29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30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comunicação</a:t>
            </a:r>
            <a:r>
              <a:rPr dirty="0" sz="1200" spc="27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entre</a:t>
            </a:r>
            <a:r>
              <a:rPr dirty="0" sz="1200" spc="28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30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população</a:t>
            </a:r>
            <a:r>
              <a:rPr dirty="0" sz="1200" spc="2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30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30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Administração</a:t>
            </a:r>
            <a:r>
              <a:rPr dirty="0" sz="1200" spc="29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Pública </a:t>
            </a:r>
            <a:r>
              <a:rPr dirty="0" sz="1200">
                <a:latin typeface="Calibri"/>
                <a:cs typeface="Calibri"/>
              </a:rPr>
              <a:t>Municipal,</a:t>
            </a:r>
            <a:r>
              <a:rPr dirty="0" sz="1200" spc="165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recebendo</a:t>
            </a:r>
            <a:r>
              <a:rPr dirty="0" sz="1200" spc="17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os</a:t>
            </a:r>
            <a:r>
              <a:rPr dirty="0" sz="1200" spc="18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pedidos</a:t>
            </a:r>
            <a:r>
              <a:rPr dirty="0" sz="1200" spc="175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do</a:t>
            </a:r>
            <a:r>
              <a:rPr dirty="0" sz="1200" spc="165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SIC</a:t>
            </a:r>
            <a:r>
              <a:rPr dirty="0" sz="1200" spc="18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17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direcionando</a:t>
            </a:r>
            <a:r>
              <a:rPr dirty="0" sz="1200" spc="17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aos</a:t>
            </a:r>
            <a:r>
              <a:rPr dirty="0" sz="1200" spc="180">
                <a:latin typeface="Calibri"/>
                <a:cs typeface="Calibri"/>
              </a:rPr>
              <a:t>  </a:t>
            </a:r>
            <a:r>
              <a:rPr dirty="0" sz="1200" spc="-10">
                <a:latin typeface="Calibri"/>
                <a:cs typeface="Calibri"/>
              </a:rPr>
              <a:t>departamentos responsáveis.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algn="just" marL="15240" marR="12065">
              <a:lnSpc>
                <a:spcPct val="101699"/>
              </a:lnSpc>
            </a:pPr>
            <a:r>
              <a:rPr dirty="0" sz="1200">
                <a:latin typeface="Calibri"/>
                <a:cs typeface="Calibri"/>
              </a:rPr>
              <a:t>Foi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possível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observar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que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constituição</a:t>
            </a:r>
            <a:r>
              <a:rPr dirty="0" sz="1200" spc="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consolidação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da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Ouvidoria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Municipal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só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foi </a:t>
            </a:r>
            <a:r>
              <a:rPr dirty="0" sz="1200">
                <a:latin typeface="Calibri"/>
                <a:cs typeface="Calibri"/>
              </a:rPr>
              <a:t>possível</a:t>
            </a:r>
            <a:r>
              <a:rPr dirty="0" sz="1200" spc="11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dada</a:t>
            </a:r>
            <a:r>
              <a:rPr dirty="0" sz="1200" spc="1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1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autonomia</a:t>
            </a:r>
            <a:r>
              <a:rPr dirty="0" sz="1200" spc="1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dos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trabalhos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do</a:t>
            </a:r>
            <a:r>
              <a:rPr dirty="0" sz="1200" spc="1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ouvidor</a:t>
            </a:r>
            <a:r>
              <a:rPr dirty="0" sz="1200" spc="11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1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aderência</a:t>
            </a:r>
            <a:r>
              <a:rPr dirty="0" sz="1200" spc="1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dos</a:t>
            </a:r>
            <a:r>
              <a:rPr dirty="0" sz="1200" spc="1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servidores</a:t>
            </a:r>
            <a:r>
              <a:rPr dirty="0" sz="1200" spc="145">
                <a:latin typeface="Calibri"/>
                <a:cs typeface="Calibri"/>
              </a:rPr>
              <a:t> </a:t>
            </a:r>
            <a:r>
              <a:rPr dirty="0" sz="1200" spc="-50">
                <a:latin typeface="Calibri"/>
                <a:cs typeface="Calibri"/>
              </a:rPr>
              <a:t>e </a:t>
            </a:r>
            <a:r>
              <a:rPr dirty="0" sz="1200" spc="-10">
                <a:latin typeface="Calibri"/>
                <a:cs typeface="Calibri"/>
              </a:rPr>
              <a:t>colaboradores </a:t>
            </a:r>
            <a:r>
              <a:rPr dirty="0" sz="1200">
                <a:latin typeface="Calibri"/>
                <a:cs typeface="Calibri"/>
              </a:rPr>
              <a:t>aos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seus</a:t>
            </a:r>
            <a:r>
              <a:rPr dirty="0" sz="1200" spc="-10">
                <a:latin typeface="Calibri"/>
                <a:cs typeface="Calibri"/>
              </a:rPr>
              <a:t> trabalhos.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Calibri"/>
              <a:cs typeface="Calibri"/>
            </a:endParaRPr>
          </a:p>
          <a:p>
            <a:pPr algn="just" marL="15240" marR="6350">
              <a:lnSpc>
                <a:spcPct val="101699"/>
              </a:lnSpc>
            </a:pP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20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Ouvidoria</a:t>
            </a:r>
            <a:r>
              <a:rPr dirty="0" sz="1200" spc="229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possui</a:t>
            </a:r>
            <a:r>
              <a:rPr dirty="0" sz="1200" spc="19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elevada</a:t>
            </a:r>
            <a:r>
              <a:rPr dirty="0" sz="1200" spc="20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efetividade</a:t>
            </a:r>
            <a:r>
              <a:rPr dirty="0" sz="1200" spc="20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por</a:t>
            </a:r>
            <a:r>
              <a:rPr dirty="0" sz="1200" spc="19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ter</a:t>
            </a:r>
            <a:r>
              <a:rPr dirty="0" sz="1200" spc="2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conduzido</a:t>
            </a:r>
            <a:r>
              <a:rPr dirty="0" sz="1200" spc="19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seus</a:t>
            </a:r>
            <a:r>
              <a:rPr dirty="0" sz="1200" spc="2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trabalhos</a:t>
            </a:r>
            <a:r>
              <a:rPr dirty="0" sz="1200" spc="2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2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forma </a:t>
            </a:r>
            <a:r>
              <a:rPr dirty="0" sz="1200">
                <a:latin typeface="Calibri"/>
                <a:cs typeface="Calibri"/>
              </a:rPr>
              <a:t>flexível</a:t>
            </a:r>
            <a:r>
              <a:rPr dirty="0" sz="1200" spc="10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ágil,</a:t>
            </a:r>
            <a:r>
              <a:rPr dirty="0" sz="1200" spc="1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ancorando</a:t>
            </a:r>
            <a:r>
              <a:rPr dirty="0" sz="1200" spc="10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suas</a:t>
            </a:r>
            <a:r>
              <a:rPr dirty="0" sz="1200" spc="1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ações</a:t>
            </a:r>
            <a:r>
              <a:rPr dirty="0" sz="1200" spc="1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na</a:t>
            </a:r>
            <a:r>
              <a:rPr dirty="0" sz="1200" spc="1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equidade</a:t>
            </a:r>
            <a:r>
              <a:rPr dirty="0" sz="1200" spc="11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social,</a:t>
            </a:r>
            <a:r>
              <a:rPr dirty="0" sz="1200" spc="10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atendo-se</a:t>
            </a:r>
            <a:r>
              <a:rPr dirty="0" sz="1200" spc="1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aos</a:t>
            </a:r>
            <a:r>
              <a:rPr dirty="0" sz="1200" spc="1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princípios</a:t>
            </a:r>
            <a:r>
              <a:rPr dirty="0" sz="1200" spc="14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da </a:t>
            </a:r>
            <a:r>
              <a:rPr dirty="0" sz="1200">
                <a:latin typeface="Calibri"/>
                <a:cs typeface="Calibri"/>
              </a:rPr>
              <a:t>moralidade,</a:t>
            </a:r>
            <a:r>
              <a:rPr dirty="0" sz="1200" spc="13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13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da</a:t>
            </a:r>
            <a:r>
              <a:rPr dirty="0" sz="1200" spc="135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economicidade,</a:t>
            </a:r>
            <a:r>
              <a:rPr dirty="0" sz="1200" spc="125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ou</a:t>
            </a:r>
            <a:r>
              <a:rPr dirty="0" sz="1200" spc="12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seja,</a:t>
            </a:r>
            <a:r>
              <a:rPr dirty="0" sz="1200" spc="12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guiadas</a:t>
            </a:r>
            <a:r>
              <a:rPr dirty="0" sz="1200" spc="13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por</a:t>
            </a:r>
            <a:r>
              <a:rPr dirty="0" sz="1200" spc="12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valores</a:t>
            </a:r>
            <a:r>
              <a:rPr dirty="0" sz="1200" spc="130">
                <a:latin typeface="Calibri"/>
                <a:cs typeface="Calibri"/>
              </a:rPr>
              <a:t>  </a:t>
            </a:r>
            <a:r>
              <a:rPr dirty="0" sz="1200" spc="-10">
                <a:latin typeface="Calibri"/>
                <a:cs typeface="Calibri"/>
              </a:rPr>
              <a:t>constitucionais norteadores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administração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pública.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algn="just" marL="15240" marR="5080">
              <a:lnSpc>
                <a:spcPct val="101699"/>
              </a:lnSpc>
            </a:pPr>
            <a:r>
              <a:rPr dirty="0" sz="1200">
                <a:latin typeface="Calibri"/>
                <a:cs typeface="Calibri"/>
              </a:rPr>
              <a:t>Por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fim,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podemos</a:t>
            </a:r>
            <a:r>
              <a:rPr dirty="0" sz="1200" spc="8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concluir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que</a:t>
            </a:r>
            <a:r>
              <a:rPr dirty="0" sz="1200" spc="7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7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Ouvidoria</a:t>
            </a:r>
            <a:r>
              <a:rPr dirty="0" sz="1200" spc="7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Municipal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trabalhou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intensamente</a:t>
            </a:r>
            <a:r>
              <a:rPr dirty="0" sz="1200" spc="7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para</a:t>
            </a:r>
            <a:r>
              <a:rPr dirty="0" sz="1200" spc="75">
                <a:latin typeface="Calibri"/>
                <a:cs typeface="Calibri"/>
              </a:rPr>
              <a:t> </a:t>
            </a:r>
            <a:r>
              <a:rPr dirty="0" sz="1200" spc="-50">
                <a:latin typeface="Calibri"/>
                <a:cs typeface="Calibri"/>
              </a:rPr>
              <a:t>o </a:t>
            </a:r>
            <a:r>
              <a:rPr dirty="0" sz="1200">
                <a:latin typeface="Calibri"/>
                <a:cs typeface="Calibri"/>
              </a:rPr>
              <a:t>bom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funcionamento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dos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serviços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públicos,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por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meio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atendimento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ao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munícipe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em </a:t>
            </a:r>
            <a:r>
              <a:rPr dirty="0" sz="1200">
                <a:latin typeface="Calibri"/>
                <a:cs typeface="Calibri"/>
              </a:rPr>
              <a:t>parceria</a:t>
            </a:r>
            <a:r>
              <a:rPr dirty="0" sz="1200" spc="17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com</a:t>
            </a:r>
            <a:r>
              <a:rPr dirty="0" sz="1200" spc="17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as</a:t>
            </a:r>
            <a:r>
              <a:rPr dirty="0" sz="1200" spc="175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secretarias,</a:t>
            </a:r>
            <a:r>
              <a:rPr dirty="0" sz="1200" spc="18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com</a:t>
            </a:r>
            <a:r>
              <a:rPr dirty="0" sz="1200" spc="185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18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finalidade</a:t>
            </a:r>
            <a:r>
              <a:rPr dirty="0" sz="1200" spc="175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17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suprir</a:t>
            </a:r>
            <a:r>
              <a:rPr dirty="0" sz="1200" spc="165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as</a:t>
            </a:r>
            <a:r>
              <a:rPr dirty="0" sz="1200" spc="190">
                <a:latin typeface="Calibri"/>
                <a:cs typeface="Calibri"/>
              </a:rPr>
              <a:t>  </a:t>
            </a:r>
            <a:r>
              <a:rPr dirty="0" sz="1200">
                <a:latin typeface="Calibri"/>
                <a:cs typeface="Calibri"/>
              </a:rPr>
              <a:t>necessidades</a:t>
            </a:r>
            <a:r>
              <a:rPr dirty="0" sz="1200" spc="180">
                <a:latin typeface="Calibri"/>
                <a:cs typeface="Calibri"/>
              </a:rPr>
              <a:t>  </a:t>
            </a:r>
            <a:r>
              <a:rPr dirty="0" sz="1200" spc="-50">
                <a:latin typeface="Calibri"/>
                <a:cs typeface="Calibri"/>
              </a:rPr>
              <a:t>e </a:t>
            </a:r>
            <a:r>
              <a:rPr dirty="0" sz="1200">
                <a:latin typeface="Calibri"/>
                <a:cs typeface="Calibri"/>
              </a:rPr>
              <a:t>principalmente,</a:t>
            </a:r>
            <a:r>
              <a:rPr dirty="0" sz="1200" spc="2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sanar</a:t>
            </a:r>
            <a:r>
              <a:rPr dirty="0" sz="1200" spc="2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grande</a:t>
            </a:r>
            <a:r>
              <a:rPr dirty="0" sz="1200" spc="2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parte</a:t>
            </a:r>
            <a:r>
              <a:rPr dirty="0" sz="1200" spc="25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dos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problemas</a:t>
            </a:r>
            <a:r>
              <a:rPr dirty="0" sz="1200" spc="2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que</a:t>
            </a:r>
            <a:r>
              <a:rPr dirty="0" sz="1200" spc="2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ocorreram</a:t>
            </a:r>
            <a:r>
              <a:rPr dirty="0" sz="1200" spc="2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durante</a:t>
            </a:r>
            <a:r>
              <a:rPr dirty="0" sz="1200" spc="25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24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ano, </a:t>
            </a:r>
            <a:r>
              <a:rPr dirty="0" sz="1200">
                <a:latin typeface="Calibri"/>
                <a:cs typeface="Calibri"/>
              </a:rPr>
              <a:t>sempre</a:t>
            </a:r>
            <a:r>
              <a:rPr dirty="0" sz="1200" spc="1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respeitando</a:t>
            </a:r>
            <a:r>
              <a:rPr dirty="0" sz="1200" spc="17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20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cumprindo</a:t>
            </a:r>
            <a:r>
              <a:rPr dirty="0" sz="1200" spc="1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20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Lei</a:t>
            </a:r>
            <a:r>
              <a:rPr dirty="0" sz="1200" spc="1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Municipal</a:t>
            </a:r>
            <a:r>
              <a:rPr dirty="0" sz="1200" spc="1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nº</a:t>
            </a:r>
            <a:r>
              <a:rPr dirty="0" sz="1200" spc="18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3.088,</a:t>
            </a:r>
            <a:r>
              <a:rPr dirty="0" sz="1200" spc="17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20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08</a:t>
            </a:r>
            <a:r>
              <a:rPr dirty="0" sz="1200" spc="1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3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dezembro</a:t>
            </a:r>
            <a:r>
              <a:rPr dirty="0" sz="1200" spc="18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de </a:t>
            </a:r>
            <a:r>
              <a:rPr dirty="0" sz="1200">
                <a:latin typeface="Calibri"/>
                <a:cs typeface="Calibri"/>
              </a:rPr>
              <a:t>2017,</a:t>
            </a:r>
            <a:r>
              <a:rPr dirty="0" sz="1200" spc="30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que</a:t>
            </a:r>
            <a:r>
              <a:rPr dirty="0" sz="1200" spc="3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estabeleceu</a:t>
            </a:r>
            <a:r>
              <a:rPr dirty="0" sz="1200" spc="30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os</a:t>
            </a:r>
            <a:r>
              <a:rPr dirty="0" sz="1200" spc="3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procedimentos</a:t>
            </a:r>
            <a:r>
              <a:rPr dirty="0" sz="1200" spc="3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relativos</a:t>
            </a:r>
            <a:r>
              <a:rPr dirty="0" sz="1200" spc="30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às</a:t>
            </a:r>
            <a:r>
              <a:rPr dirty="0" sz="1200" spc="30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atividades</a:t>
            </a:r>
            <a:r>
              <a:rPr dirty="0" sz="1200" spc="3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29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Ouvidoria</a:t>
            </a:r>
            <a:r>
              <a:rPr dirty="0" sz="1200" spc="325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no </a:t>
            </a:r>
            <a:r>
              <a:rPr dirty="0" sz="1200">
                <a:latin typeface="Calibri"/>
                <a:cs typeface="Calibri"/>
              </a:rPr>
              <a:t>âmbito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do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órgão,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com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intuito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propiciar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ao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cidadão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um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instrumento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defesa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de </a:t>
            </a:r>
            <a:r>
              <a:rPr dirty="0" sz="1200">
                <a:latin typeface="Calibri"/>
                <a:cs typeface="Calibri"/>
              </a:rPr>
              <a:t>seus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direitos,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por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meio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um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canal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direto de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comunicação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com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núcleo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gestor.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2025-05-27T21:39:28Z</dcterms:created>
  <dcterms:modified xsi:type="dcterms:W3CDTF">2025-05-27T21:39:28Z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2025-05-27T00:00:00Z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2025-05-27T00:00:00Z</vt:filetime>
  </property>
  <property fmtid="{D5CDD505-2E9C-101B-9397-08002B2CF9AE}" pid="5" name="Producer">
    <vt:lpwstr>www.ilovepdf.com</vt:lpwstr>
  </property>
</Properties>
</file>