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94" r:id="rId3"/>
    <p:sldId id="258" r:id="rId4"/>
    <p:sldId id="259" r:id="rId5"/>
    <p:sldId id="264" r:id="rId6"/>
    <p:sldId id="266" r:id="rId7"/>
    <p:sldId id="270" r:id="rId8"/>
    <p:sldId id="273" r:id="rId9"/>
    <p:sldId id="272" r:id="rId10"/>
    <p:sldId id="276" r:id="rId11"/>
    <p:sldId id="278" r:id="rId12"/>
    <p:sldId id="280" r:id="rId13"/>
    <p:sldId id="290" r:id="rId14"/>
    <p:sldId id="291" r:id="rId15"/>
    <p:sldId id="292" r:id="rId16"/>
    <p:sldId id="281" r:id="rId17"/>
    <p:sldId id="284" r:id="rId18"/>
    <p:sldId id="286" r:id="rId19"/>
    <p:sldId id="261" r:id="rId20"/>
    <p:sldId id="262" r:id="rId21"/>
    <p:sldId id="263" r:id="rId22"/>
    <p:sldId id="265" r:id="rId23"/>
    <p:sldId id="267" r:id="rId24"/>
    <p:sldId id="268" r:id="rId25"/>
    <p:sldId id="269" r:id="rId26"/>
    <p:sldId id="271" r:id="rId27"/>
    <p:sldId id="274" r:id="rId28"/>
    <p:sldId id="288" r:id="rId29"/>
    <p:sldId id="275" r:id="rId30"/>
    <p:sldId id="277" r:id="rId31"/>
    <p:sldId id="279" r:id="rId32"/>
    <p:sldId id="282" r:id="rId33"/>
    <p:sldId id="289" r:id="rId34"/>
    <p:sldId id="283" r:id="rId35"/>
    <p:sldId id="285" r:id="rId36"/>
    <p:sldId id="287" r:id="rId37"/>
    <p:sldId id="293" r:id="rId38"/>
  </p:sldIdLst>
  <p:sldSz cx="9144000" cy="6858000" type="screen4x3"/>
  <p:notesSz cx="6735763" cy="98663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32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71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04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28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8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672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29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17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97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0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138AC-1298-443B-A091-ABBD5E7C1432}" type="datetimeFigureOut">
              <a:rPr lang="pt-BR" smtClean="0"/>
              <a:t>24/04/2025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0A23A-2FCF-4C99-A4EE-D45665E3A1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75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844824"/>
            <a:ext cx="4594344" cy="2592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2024</a:t>
            </a:r>
          </a:p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Relatório De Atividades</a:t>
            </a:r>
          </a:p>
          <a:p>
            <a:r>
              <a:rPr lang="pt-BR" sz="27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Prefeitura Municipal de Guariba</a:t>
            </a:r>
            <a:endParaRPr lang="pt-BR" sz="2700" b="1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d:\Users\Usuario\Desktop\277670472_353099016860202_6869222750039095876_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9640" y="5877272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Usuario\Desktop\306664764_611390840501861_4026745017638752669_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348880"/>
            <a:ext cx="360141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42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Esportes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43970"/>
              </p:ext>
            </p:extLst>
          </p:nvPr>
        </p:nvGraphicFramePr>
        <p:xfrm>
          <a:off x="323528" y="1556792"/>
          <a:ext cx="8496944" cy="439248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39859"/>
                <a:gridCol w="2875370"/>
                <a:gridCol w="1033336"/>
                <a:gridCol w="1347830"/>
                <a:gridCol w="1600549"/>
              </a:tblGrid>
              <a:tr h="6422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Academia Municipal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145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Emagrecer Correndo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Futebol de Salão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Jazz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140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Ginástica Localizada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489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Condicionamento Físico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60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Ballet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150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Basquete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Vôlei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110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Atletismo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115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Futebol de Campo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0012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kung Fú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70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7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Meio Ambiente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896969"/>
              </p:ext>
            </p:extLst>
          </p:nvPr>
        </p:nvGraphicFramePr>
        <p:xfrm>
          <a:off x="251520" y="1484782"/>
          <a:ext cx="8712970" cy="489654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1152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Cargos em Comissão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Nº De Funcionários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Leves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7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Reparo de Praças Públicas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Praças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97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Maquinas Para Manejo de Residuos Solidos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Maquinas 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52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Coleta de Residuos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Domicílios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7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Coleta de Residuos da Saúde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kg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7.410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7.411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69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da Saúde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555454"/>
              </p:ext>
            </p:extLst>
          </p:nvPr>
        </p:nvGraphicFramePr>
        <p:xfrm>
          <a:off x="251519" y="1484784"/>
          <a:ext cx="8640960" cy="453650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>
                          <a:effectLst/>
                        </a:rPr>
                        <a:t>Unidade de Medida</a:t>
                      </a:r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>
                          <a:effectLst/>
                        </a:rPr>
                        <a:t>Estimado</a:t>
                      </a:r>
                      <a:endParaRPr lang="pt-BR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818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818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Unidades de Saúde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6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Consultas em Clinica Gerais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Consultas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23.000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24.934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Imunização da População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6.440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da Saúde de Nivel Tecnico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142.913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6979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Visita dos Agentes Comunitarios de Saúde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10.443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Fisicas na Comunidade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10.269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975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 Educativa na Comunidade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2.552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3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788983"/>
              </p:ext>
            </p:extLst>
          </p:nvPr>
        </p:nvGraphicFramePr>
        <p:xfrm>
          <a:off x="251521" y="476673"/>
          <a:ext cx="8712968" cy="576064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45660"/>
                <a:gridCol w="2041827"/>
                <a:gridCol w="2041827"/>
                <a:gridCol w="2041827"/>
                <a:gridCol w="2041827"/>
              </a:tblGrid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Dispensação </a:t>
                      </a:r>
                      <a:r>
                        <a:rPr lang="pt-BR" sz="1500" u="none" strike="noStrike" dirty="0">
                          <a:effectLst/>
                        </a:rPr>
                        <a:t>de Medicamentos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Medicamentos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109.633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Capacitação de Recursos Humanos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Funcionários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Manutenção das UBS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Funcionários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Atendimentos da Saúde de </a:t>
                      </a:r>
                      <a:r>
                        <a:rPr lang="pt-BR" sz="1500" u="none" strike="noStrike" dirty="0" smtClean="0">
                          <a:effectLst/>
                        </a:rPr>
                        <a:t>Nível Técnico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24.641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da Saúde de Nivel Superior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19.000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20.438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SAMU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1.511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9245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Atendimentos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45.000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58.851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6222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Cirurgias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93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809409"/>
              </p:ext>
            </p:extLst>
          </p:nvPr>
        </p:nvGraphicFramePr>
        <p:xfrm>
          <a:off x="251520" y="260646"/>
          <a:ext cx="8640960" cy="640871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Internações Através da Contratualização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1.300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2.884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Procedimentos Finalidade de Diagnostico </a:t>
                      </a:r>
                      <a:r>
                        <a:rPr lang="pt-BR" sz="1500" u="none" strike="noStrike" dirty="0" err="1">
                          <a:effectLst/>
                        </a:rPr>
                        <a:t>Contratualização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23.000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62.708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7678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Ambulatório de Especialidades em Funcionamento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Unidade de Assistência Psicossocial em Funcionamento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0188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Unidade de Assistencia Odontológica Especializada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Consultas Clinicas Especializadas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38.003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 Municipal de Infectologia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400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668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 de Ultrassonografia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5.952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516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Serviços de Proteses Dentarias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260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7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18157"/>
              </p:ext>
            </p:extLst>
          </p:nvPr>
        </p:nvGraphicFramePr>
        <p:xfrm>
          <a:off x="107505" y="404662"/>
          <a:ext cx="8712965" cy="590465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3"/>
                <a:gridCol w="1742593"/>
                <a:gridCol w="1742593"/>
                <a:gridCol w="1742593"/>
                <a:gridCol w="1742593"/>
              </a:tblGrid>
              <a:tr h="4940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Serviço de Nutrição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1.600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5.827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2232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Serviços com Finalidade de Diagnosticos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</a:t>
                      </a:r>
                      <a:r>
                        <a:rPr lang="pt-BR" sz="1500" u="none" strike="noStrike" dirty="0" smtClean="0">
                          <a:effectLst/>
                        </a:rPr>
                        <a:t>   </a:t>
                      </a:r>
                      <a:r>
                        <a:rPr lang="pt-BR" sz="1500" u="none" strike="noStrike" dirty="0">
                          <a:effectLst/>
                        </a:rPr>
                        <a:t>90.000 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109.099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9401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39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Hidroterapia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70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Dispensaçao de Medicamentos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Medicamentos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12.000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13.761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2232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da Vigilancia Epidemiológica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Domicilios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60.000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113.246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da Vigilância Sanitária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4.636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82335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Atividades do Centro de Zoonoses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1.500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435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3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Desenvolvimento Econômico e Departamento de  Cultura</a:t>
            </a:r>
            <a:br>
              <a:rPr lang="pt-BR" sz="3300" b="1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809321"/>
              </p:ext>
            </p:extLst>
          </p:nvPr>
        </p:nvGraphicFramePr>
        <p:xfrm>
          <a:off x="323528" y="1556791"/>
          <a:ext cx="8568950" cy="427512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29410"/>
                <a:gridCol w="1846909"/>
                <a:gridCol w="1622861"/>
                <a:gridCol w="1741578"/>
                <a:gridCol w="1728192"/>
              </a:tblGrid>
              <a:tr h="4677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do Indicador Pretendido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Unidade de Medida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Estimado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336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31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Contratos Banco do Povo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Contratos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40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37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Atendimentos de Empreendedores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smtClean="0">
                          <a:effectLst/>
                        </a:rPr>
                        <a:t>Empreendedor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2.100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1.644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Formalizações de Micro Empresarios Individuais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MEI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1.200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120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31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Atendimento do Consumidor - PROCON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Pessoas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1.800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2.085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Oficinas de Música e Canto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Alunos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200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200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336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 de Dança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90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250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22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Oficinas de Artesanato e Pintura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200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203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336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22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Oficina de Idiomas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255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210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6776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Eventos Culturais do Municipio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Alunos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75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80</a:t>
                      </a:r>
                      <a:endParaRPr lang="pt-BR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92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Agricultura </a:t>
            </a:r>
            <a:br>
              <a:rPr lang="pt-BR" sz="3300" b="1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384063"/>
              </p:ext>
            </p:extLst>
          </p:nvPr>
        </p:nvGraphicFramePr>
        <p:xfrm>
          <a:off x="611560" y="2420888"/>
          <a:ext cx="7704855" cy="208823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155552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 Realizado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327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43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AGRICULTURA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Pessoas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92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Segurança Pública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4224"/>
              </p:ext>
            </p:extLst>
          </p:nvPr>
        </p:nvGraphicFramePr>
        <p:xfrm>
          <a:off x="323528" y="2348880"/>
          <a:ext cx="8427016" cy="265114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87068"/>
                <a:gridCol w="1627379"/>
                <a:gridCol w="1742595"/>
                <a:gridCol w="1684987"/>
                <a:gridCol w="1684987"/>
              </a:tblGrid>
              <a:tr h="188848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Código do Programa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Denominação do Indicador Pretendido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Unidade de Medida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Estimado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Realizado </a:t>
                      </a:r>
                    </a:p>
                  </a:txBody>
                  <a:tcPr marL="9525" marR="9525" marT="9525" marB="0" anchor="ctr"/>
                </a:tc>
              </a:tr>
              <a:tr h="76265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Segurança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Pessoas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74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352928" cy="345638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628800"/>
            <a:ext cx="8352928" cy="34563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Resultado das Ações 2024</a:t>
            </a:r>
          </a:p>
        </p:txBody>
      </p:sp>
    </p:spTree>
    <p:extLst>
      <p:ext uri="{BB962C8B-B14F-4D97-AF65-F5344CB8AC3E}">
        <p14:creationId xmlns:p14="http://schemas.microsoft.com/office/powerpoint/2010/main" val="195119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628800"/>
            <a:ext cx="8352928" cy="345638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628800"/>
            <a:ext cx="8352928" cy="34563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Resultado dos Programas 2024</a:t>
            </a:r>
          </a:p>
        </p:txBody>
      </p:sp>
    </p:spTree>
    <p:extLst>
      <p:ext uri="{BB962C8B-B14F-4D97-AF65-F5344CB8AC3E}">
        <p14:creationId xmlns:p14="http://schemas.microsoft.com/office/powerpoint/2010/main" val="193939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3300" b="1" dirty="0" smtClean="0"/>
              <a:t>Gabinete </a:t>
            </a:r>
            <a:br>
              <a:rPr lang="pt-BR" sz="3300" b="1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3589" y="1844824"/>
            <a:ext cx="8290168" cy="4680520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966698"/>
              </p:ext>
            </p:extLst>
          </p:nvPr>
        </p:nvGraphicFramePr>
        <p:xfrm>
          <a:off x="361580" y="1628800"/>
          <a:ext cx="8362177" cy="418694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17009"/>
                <a:gridCol w="1426520"/>
                <a:gridCol w="2411244"/>
                <a:gridCol w="1554269"/>
                <a:gridCol w="1453135"/>
              </a:tblGrid>
              <a:tr h="5597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0836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Dependências</a:t>
                      </a:r>
                      <a:r>
                        <a:rPr lang="pt-BR" sz="15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Gabinete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Possui o </a:t>
                      </a:r>
                      <a:r>
                        <a:rPr lang="pt-BR" sz="1500" u="none" strike="noStrike" dirty="0" smtClean="0">
                          <a:effectLst/>
                        </a:rPr>
                        <a:t>objetivo </a:t>
                      </a:r>
                      <a:r>
                        <a:rPr lang="pt-BR" sz="1500" u="none" strike="noStrike" dirty="0">
                          <a:effectLst/>
                        </a:rPr>
                        <a:t>de intermediar o contato direto do Prefeito com o público e demais segmentos da 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226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3695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Jurídico é o setor responsável por todas as situações da empresa que tem repercussão no mundo </a:t>
                      </a:r>
                      <a:r>
                        <a:rPr lang="pt-BR" sz="1500" u="none" strike="noStrike" dirty="0" smtClean="0">
                          <a:effectLst/>
                        </a:rPr>
                        <a:t>jurídico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394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352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117404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Fundo de Solidariedade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Proporcionar e assegurar as ações sociais da Secretaria de Desenvolvimento Social, de forma integra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350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00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Finanças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018973"/>
              </p:ext>
            </p:extLst>
          </p:nvPr>
        </p:nvGraphicFramePr>
        <p:xfrm>
          <a:off x="179512" y="2060848"/>
          <a:ext cx="8712968" cy="279961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872208"/>
                <a:gridCol w="1812279"/>
                <a:gridCol w="2076153"/>
                <a:gridCol w="1584176"/>
                <a:gridCol w="1368152"/>
              </a:tblGrid>
              <a:tr h="3653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8640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7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Departamento</a:t>
                      </a:r>
                      <a:r>
                        <a:rPr lang="pt-BR" sz="1500" u="none" strike="noStrike" baseline="0" dirty="0" smtClean="0">
                          <a:effectLst/>
                        </a:rPr>
                        <a:t> de Gestão Financeira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Secretaria de Finanças e Orçamento tem como objetivo desenvolver o planejamento operacional e a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44.391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  <a:tr h="128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9999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Reserva de Contingência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Reservar recursos orçamentários livres para que a administração possa dispor a qualquer momento par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940" marR="7940" marT="794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-747464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Administração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45828"/>
              </p:ext>
            </p:extLst>
          </p:nvPr>
        </p:nvGraphicFramePr>
        <p:xfrm>
          <a:off x="179512" y="1124744"/>
          <a:ext cx="8784977" cy="461109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84176"/>
                <a:gridCol w="1682034"/>
                <a:gridCol w="1959726"/>
                <a:gridCol w="1902856"/>
                <a:gridCol w="1656185"/>
              </a:tblGrid>
              <a:tr h="3948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Código do Programa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Ação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Meta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Estimado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 Realizado 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Departamento de Assuntos Administrativos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Atender com qualidade e humanização. Capacitar os servidores visando a eficiência e eficácia dos se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1.614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1.232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Publicidade Legal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Publicidade legal, também dita como publicidade obrigatória ou publicação de atos oficiais, destina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1.949,31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</a:tr>
              <a:tr h="7855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Publicidade e Propaganda Institucional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Publicidade e Propaganda Institucional, contempla á publicidade institucional, o que abrange a pro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</a:tr>
              <a:tr h="9808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20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Transporte Educação Continuada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Objetivo </a:t>
                      </a:r>
                      <a:r>
                        <a:rPr lang="pt-BR" sz="1300" u="none" strike="noStrike" dirty="0">
                          <a:effectLst/>
                        </a:rPr>
                        <a:t>desta ação de governo é focar a educação continuada como um conceito de aprendizagem que c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878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878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</a:tr>
              <a:tr h="5901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Gestão de Transportes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Manutenção da frota municipal garantindo a qualidade dos serviços.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30.100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30.100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ctr"/>
                </a:tc>
              </a:tr>
              <a:tr h="1994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FUNAP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300" u="none" strike="noStrike" dirty="0">
                          <a:effectLst/>
                        </a:rPr>
                        <a:t>FUNAP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0" marR="4210" marT="421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42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b="1" dirty="0" smtClean="0"/>
              <a:t>Fundo Municipal e Assistência </a:t>
            </a:r>
            <a:endParaRPr lang="pt-BR" sz="3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528700"/>
              </p:ext>
            </p:extLst>
          </p:nvPr>
        </p:nvGraphicFramePr>
        <p:xfrm>
          <a:off x="179512" y="836712"/>
          <a:ext cx="8712968" cy="555897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23886"/>
                <a:gridCol w="1883274"/>
                <a:gridCol w="1905408"/>
                <a:gridCol w="1861140"/>
                <a:gridCol w="1739260"/>
              </a:tblGrid>
              <a:tr h="3964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Código do Programa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Denominação da Ação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Denominação da Meta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Estimado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b="1" u="none" strike="noStrike" dirty="0">
                          <a:effectLst/>
                        </a:rPr>
                        <a:t>Realizado</a:t>
                      </a:r>
                      <a:endParaRPr lang="pt-BR" sz="135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</a:tr>
              <a:tr h="100132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8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Atividades do Conselho Tutelar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Suas principais atribuições são: aplicar medidas de proteção; atender e aconselhar pais e </a:t>
                      </a:r>
                      <a:r>
                        <a:rPr lang="pt-BR" sz="1350" u="none" strike="noStrike" dirty="0" smtClean="0">
                          <a:effectLst/>
                        </a:rPr>
                        <a:t>responsáveis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2.106</a:t>
                      </a: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2.106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04" marR="8704" marT="8704" marB="0" anchor="ctr"/>
                </a:tc>
              </a:tr>
              <a:tr h="9789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9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</a:t>
                      </a:r>
                      <a:r>
                        <a:rPr lang="pt-BR" sz="1350" u="none" strike="noStrike" baseline="0" dirty="0" smtClean="0">
                          <a:effectLst/>
                        </a:rPr>
                        <a:t> Idoso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Proporcionar aos idosos, oportunidades de participação e garantia de direitos nesta fase de vida, 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8704" marR="8704" marT="8704" marB="0" anchor="ctr"/>
                </a:tc>
              </a:tr>
              <a:tr h="9789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9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</a:t>
                      </a:r>
                      <a:r>
                        <a:rPr lang="pt-BR" sz="1350" u="none" strike="noStrike" baseline="0" dirty="0" smtClean="0">
                          <a:effectLst/>
                        </a:rPr>
                        <a:t> Idoso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Proporcionar aos idosos, oportunidades de participação e garantia de direitos nesta fase de vida, 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marL="8704" marR="8704" marT="8704" marB="0" anchor="ctr"/>
                </a:tc>
              </a:tr>
              <a:tr h="9770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10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 portador de deficiências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Promover a Habilitação e a Reabilitação das pessoas com deficiência e suas </a:t>
                      </a:r>
                      <a:r>
                        <a:rPr lang="pt-BR" sz="1350" u="none" strike="noStrike" dirty="0" smtClean="0">
                          <a:effectLst/>
                        </a:rPr>
                        <a:t>Famílias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8704" marR="8704" marT="8704" marB="0" anchor="ctr"/>
                </a:tc>
              </a:tr>
              <a:tr h="11664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>
                          <a:effectLst/>
                        </a:rPr>
                        <a:t>10</a:t>
                      </a:r>
                      <a:endParaRPr lang="pt-BR" sz="135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 smtClean="0">
                          <a:effectLst/>
                        </a:rPr>
                        <a:t>Atendimento ao portador de deficiências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50" u="none" strike="noStrike" dirty="0">
                          <a:effectLst/>
                        </a:rPr>
                        <a:t>Promover a Habilitação e a Reabilitação das pessoas com deficiência e suas Famílias</a:t>
                      </a:r>
                      <a:r>
                        <a:rPr lang="pt-BR" sz="1350" u="none" strike="noStrike" dirty="0" smtClean="0">
                          <a:effectLst/>
                        </a:rPr>
                        <a:t>,</a:t>
                      </a:r>
                      <a:endParaRPr lang="pt-BR" sz="135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04" marR="8704" marT="8704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704" marR="8704" marT="870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3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Fundo Municipal e Assistência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296321"/>
              </p:ext>
            </p:extLst>
          </p:nvPr>
        </p:nvGraphicFramePr>
        <p:xfrm>
          <a:off x="251520" y="69273"/>
          <a:ext cx="8533455" cy="647166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75527"/>
                <a:gridCol w="1814482"/>
                <a:gridCol w="1814482"/>
                <a:gridCol w="1814482"/>
                <a:gridCol w="1814482"/>
              </a:tblGrid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19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Criança e Adolescente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Incentivar os cuidados com as crianças e os adolescentes, proporcionando condições e programas </a:t>
                      </a:r>
                      <a:r>
                        <a:rPr lang="pt-BR" sz="1300" u="none" strike="noStrike" dirty="0" smtClean="0">
                          <a:effectLst/>
                        </a:rPr>
                        <a:t>sociais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</a:t>
                      </a:r>
                      <a:endParaRPr lang="pt-BR" sz="13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20</a:t>
                      </a:r>
                      <a:endParaRPr lang="pt-BR" sz="13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7076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u="none" strike="noStrike" dirty="0" smtClean="0">
                          <a:effectLst/>
                        </a:rPr>
                        <a:t>Projeto Quero Vida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u="none" strike="noStrike" dirty="0">
                          <a:effectLst/>
                        </a:rPr>
                        <a:t>Atendimento de pessoas portadoras de deficiência com atividades educativas e oficinas variadas </a:t>
                      </a:r>
                      <a:r>
                        <a:rPr lang="pt-BR" sz="1300" b="0" u="none" strike="noStrike" dirty="0" smtClean="0">
                          <a:effectLst/>
                        </a:rPr>
                        <a:t>.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u="none" strike="noStrike" dirty="0" smtClean="0">
                          <a:effectLst/>
                        </a:rPr>
                        <a:t>37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u="none" strike="noStrike" dirty="0" smtClean="0">
                          <a:effectLst/>
                        </a:rPr>
                        <a:t>37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PSB </a:t>
                      </a:r>
                      <a:r>
                        <a:rPr lang="pt-BR" sz="1300" u="none" strike="noStrike" dirty="0" smtClean="0">
                          <a:effectLst/>
                        </a:rPr>
                        <a:t>– Serviços de Convivência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 Fortalecimento de Vínculos </a:t>
                      </a:r>
                      <a:r>
                        <a:rPr lang="pt-BR" sz="1300" u="none" strike="noStrike" dirty="0" smtClean="0">
                          <a:effectLst/>
                        </a:rPr>
                        <a:t>(</a:t>
                      </a:r>
                      <a:r>
                        <a:rPr lang="pt-BR" sz="1300" u="none" strike="noStrike" dirty="0">
                          <a:effectLst/>
                        </a:rPr>
                        <a:t>SCFV)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Fortalecer as relações familiares e comunitárias, além de promover a integração e a troca de </a:t>
                      </a:r>
                      <a:r>
                        <a:rPr lang="pt-BR" sz="1300" u="none" strike="noStrike" dirty="0" smtClean="0">
                          <a:effectLst/>
                        </a:rPr>
                        <a:t>experiências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Atendimento ao Adolescente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em Liberdade Assistida (Estadual)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Regime de liberdade aplicada aos adolescentes autores de infração penal ou que apresentam </a:t>
                      </a:r>
                      <a:r>
                        <a:rPr lang="pt-BR" sz="1300" u="none" strike="noStrike" dirty="0" smtClean="0">
                          <a:effectLst/>
                        </a:rPr>
                        <a:t>desvio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37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37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Programa Ação Jovem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Proporcionar meios de inclusão através de ações sociais: Ações complementares de apoio à iniciação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146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146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8830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Atendimento ao Adolescente</a:t>
                      </a:r>
                      <a:r>
                        <a:rPr lang="pt-BR" sz="1300" u="none" strike="noStrike" baseline="0" dirty="0" smtClean="0">
                          <a:effectLst/>
                        </a:rPr>
                        <a:t> em Liberdade Assistida (Federal)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Introdução para reparos e danos, através de ações </a:t>
                      </a:r>
                      <a:r>
                        <a:rPr lang="pt-BR" sz="1300" u="none" strike="noStrike" dirty="0" err="1">
                          <a:effectLst/>
                        </a:rPr>
                        <a:t>sócioeducativas</a:t>
                      </a:r>
                      <a:r>
                        <a:rPr lang="pt-BR" sz="1300" u="none" strike="noStrike" dirty="0">
                          <a:effectLst/>
                        </a:rPr>
                        <a:t> monitoradas. Realizar acompanham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  <a:tr h="7076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19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PSEAC </a:t>
                      </a:r>
                      <a:r>
                        <a:rPr lang="pt-BR" sz="1300" u="none" strike="noStrike" dirty="0" smtClean="0">
                          <a:effectLst/>
                        </a:rPr>
                        <a:t>– Criança e Adolescente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A Proteção Social Especial de Alta Complexidade visa garantir proteção integral a indivíduos e famí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878" marR="6878" marT="68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78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539348"/>
              </p:ext>
            </p:extLst>
          </p:nvPr>
        </p:nvGraphicFramePr>
        <p:xfrm>
          <a:off x="287019" y="0"/>
          <a:ext cx="8856981" cy="639964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62136"/>
                <a:gridCol w="1423998"/>
                <a:gridCol w="2373425"/>
                <a:gridCol w="1898711"/>
                <a:gridCol w="1898711"/>
              </a:tblGrid>
              <a:tr h="58035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PSB </a:t>
                      </a:r>
                      <a:r>
                        <a:rPr lang="pt-BR" sz="1200" u="none" strike="noStrike" dirty="0" smtClean="0">
                          <a:effectLst/>
                        </a:rPr>
                        <a:t>– Programa Criança Feliz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Objetivos esta o de apoiar e acompanhar o desenvolvimento infantil na primeira </a:t>
                      </a:r>
                      <a:r>
                        <a:rPr lang="pt-BR" sz="1200" u="none" strike="noStrike" dirty="0" smtClean="0">
                          <a:effectLst/>
                        </a:rPr>
                        <a:t>infância, </a:t>
                      </a:r>
                      <a:r>
                        <a:rPr lang="pt-BR" sz="1200" u="none" strike="noStrike" dirty="0">
                          <a:effectLst/>
                        </a:rPr>
                        <a:t>ate os 3 </a:t>
                      </a:r>
                      <a:r>
                        <a:rPr lang="pt-BR" sz="1200" u="none" strike="noStrike" dirty="0" smtClean="0">
                          <a:effectLst/>
                        </a:rPr>
                        <a:t>anos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64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19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Projeto Casulo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 projeto casulo é um programa municipal </a:t>
                      </a:r>
                      <a:r>
                        <a:rPr lang="pt-BR" sz="1200" b="1" u="none" strike="noStrike" dirty="0">
                          <a:effectLst/>
                        </a:rPr>
                        <a:t>de </a:t>
                      </a:r>
                      <a:r>
                        <a:rPr lang="pt-BR" sz="1200" b="0" u="none" strike="noStrike" dirty="0">
                          <a:effectLst/>
                        </a:rPr>
                        <a:t>proteção especial </a:t>
                      </a:r>
                      <a:r>
                        <a:rPr lang="pt-BR" sz="1200" u="none" strike="noStrike" dirty="0">
                          <a:effectLst/>
                        </a:rPr>
                        <a:t>de adolescentes de 12 a 18 anos de id</a:t>
                      </a:r>
                      <a:endParaRPr lang="pt-BR" sz="12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20</a:t>
                      </a:r>
                      <a:endParaRPr lang="pt-BR" sz="1200" b="0" i="0" u="none" strike="noStrike" dirty="0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20</a:t>
                      </a:r>
                      <a:endParaRPr lang="pt-BR" sz="1200" b="0" i="0" u="none" strike="noStrike">
                        <a:solidFill>
                          <a:srgbClr val="FF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5983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Plantão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Social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Os Benefícios Eventuais e Emergenciais compõe a Rede de Proteção Social Básica e se destinam ao ate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1300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1300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Gestão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do SUAS </a:t>
                      </a:r>
                      <a:r>
                        <a:rPr lang="pt-BR" sz="1200" u="none" strike="noStrike" dirty="0" smtClean="0">
                          <a:effectLst/>
                        </a:rPr>
                        <a:t>(GSUAS</a:t>
                      </a:r>
                      <a:r>
                        <a:rPr lang="pt-BR" sz="1200" u="none" strike="noStrike" dirty="0">
                          <a:effectLst/>
                        </a:rPr>
                        <a:t>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Articulação de recursos e técnicas para o aprimoramento da Gestão de serviços; Gestão e organização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0,70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0,70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5983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Programa Renda Cidadã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Dar oportunidade para aprendizagem e auto sustentação para as famílias envolvidas por período </a:t>
                      </a:r>
                      <a:r>
                        <a:rPr lang="pt-BR" sz="1200" u="none" strike="noStrike" dirty="0" err="1">
                          <a:effectLst/>
                        </a:rPr>
                        <a:t>pré</a:t>
                      </a:r>
                      <a:r>
                        <a:rPr lang="pt-BR" sz="1200" u="none" strike="noStrike" dirty="0">
                          <a:effectLst/>
                        </a:rPr>
                        <a:t> 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300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300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Programa Atenção Integral à Família (</a:t>
                      </a:r>
                      <a:r>
                        <a:rPr lang="pt-BR" sz="1200" u="none" strike="noStrike" dirty="0">
                          <a:effectLst/>
                        </a:rPr>
                        <a:t>PAIF)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Ofertar ações </a:t>
                      </a:r>
                      <a:r>
                        <a:rPr lang="pt-BR" sz="1200" u="none" strike="noStrike" dirty="0" smtClean="0">
                          <a:effectLst/>
                        </a:rPr>
                        <a:t>soco assistenciais </a:t>
                      </a:r>
                      <a:r>
                        <a:rPr lang="pt-BR" sz="1200" u="none" strike="noStrike" dirty="0">
                          <a:effectLst/>
                        </a:rPr>
                        <a:t>de prestação continuada, por meio de trabalho social, com famílias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850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850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7469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Proteção e Atendimento Especializado a Famílias e Indivíduos </a:t>
                      </a:r>
                      <a:r>
                        <a:rPr lang="pt-BR" sz="1200" u="none" strike="noStrike" dirty="0">
                          <a:effectLst/>
                        </a:rPr>
                        <a:t>(PAEFI)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Proporcionar atendimento especializado para indivíduos e ou famílias em desequilíbrio em geral. </a:t>
                      </a:r>
                      <a:r>
                        <a:rPr lang="pt-BR" sz="1200" u="none" strike="noStrike" dirty="0" err="1">
                          <a:effectLst/>
                        </a:rPr>
                        <a:t>Pr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50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50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4497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Gestão do </a:t>
                      </a:r>
                      <a:r>
                        <a:rPr lang="pt-BR" sz="1200" u="none" strike="noStrike" dirty="0">
                          <a:effectLst/>
                        </a:rPr>
                        <a:t>GBOLSAS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Articulação de recursos e técnicas para o aprimoramento da Gestão de serviços; Gestão e organização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0,89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  <a:tr h="119276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</a:rPr>
                        <a:t>27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Recursos Financeiros Estaduais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 referente a </a:t>
                      </a:r>
                      <a:r>
                        <a:rPr lang="pt-BR" sz="1200" u="none" strike="noStrike" baseline="0" dirty="0" err="1" smtClean="0">
                          <a:effectLst/>
                        </a:rPr>
                        <a:t>Cofinanciamento</a:t>
                      </a:r>
                      <a:r>
                        <a:rPr lang="pt-BR" sz="1200" u="none" strike="noStrike" baseline="0" dirty="0" smtClean="0">
                          <a:effectLst/>
                        </a:rPr>
                        <a:t> de Benefícios eventuais a Famílias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</a:rPr>
                        <a:t>RECURSOS FINANCEIROS ESTADUAIS REFERENTE A COFINANCIAMENTO DE BENEFÍCIOS EVENTUAIS PARA A SECRETARI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120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 smtClean="0">
                          <a:effectLst/>
                        </a:rPr>
                        <a:t>120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5220" marR="5220" marT="52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Emprego e Relação Trabalho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397529"/>
              </p:ext>
            </p:extLst>
          </p:nvPr>
        </p:nvGraphicFramePr>
        <p:xfrm>
          <a:off x="395537" y="1876425"/>
          <a:ext cx="8280919" cy="33147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41184"/>
                <a:gridCol w="1733831"/>
                <a:gridCol w="1641184"/>
                <a:gridCol w="1464712"/>
                <a:gridCol w="1800008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4668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Atendimento ao Trabalhador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</a:t>
                      </a:r>
                      <a:r>
                        <a:rPr lang="pt-BR" sz="1500" u="none" strike="noStrike" dirty="0" err="1">
                          <a:effectLst/>
                        </a:rPr>
                        <a:t>PATs</a:t>
                      </a:r>
                      <a:r>
                        <a:rPr lang="pt-BR" sz="1500" u="none" strike="noStrike" dirty="0">
                          <a:effectLst/>
                        </a:rPr>
                        <a:t> têm por objetivo a busca de alternativas para a inserção dos trabalhadores no mercado de trabalho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4.860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1.253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304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37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u="none" strike="noStrike" dirty="0" smtClean="0">
                          <a:effectLst/>
                        </a:rPr>
                        <a:t>Atendimento ao Trabalhador</a:t>
                      </a:r>
                      <a:endParaRPr lang="pt-BR" sz="1500" b="0" i="0" u="none" strike="noStrike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ctr" fontAlgn="ctr"/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</a:t>
                      </a:r>
                      <a:r>
                        <a:rPr lang="pt-BR" sz="1500" u="none" strike="noStrike" dirty="0" err="1">
                          <a:effectLst/>
                        </a:rPr>
                        <a:t>PATs</a:t>
                      </a:r>
                      <a:r>
                        <a:rPr lang="pt-BR" sz="1500" u="none" strike="noStrike" dirty="0">
                          <a:effectLst/>
                        </a:rPr>
                        <a:t> têm por objetivo a busca de alternativas para a inserção dos trabalhadores no mercado de trabalho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6.000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6.946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63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Educação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641722"/>
              </p:ext>
            </p:extLst>
          </p:nvPr>
        </p:nvGraphicFramePr>
        <p:xfrm>
          <a:off x="251520" y="1214438"/>
          <a:ext cx="8712970" cy="528828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4"/>
                <a:gridCol w="1742594"/>
                <a:gridCol w="1742594"/>
                <a:gridCol w="1742594"/>
                <a:gridCol w="1742594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da Ação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da Meta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Estimado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INFRAESTRUTURA EDUCACIONAL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INFRAESTRUTURA EDUCACIONAL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1.388,82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ENSINO FUNDAMENTAL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Devera ser aplicado no pagamento de salários dos professores, diretores, orientadores educacionais,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4.846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4.091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ENSINO FUNDAMENTAL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Devera ser aplicado no pagamento de salários dos professores, diretores, orientadores educacionais,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191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EDUCAÇÃO DE JOVENS E ADULTOS - EJA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 Educação de Jovens e Adultos tem como objetivo permitir que pessoas adultas que não tiveram </a:t>
                      </a:r>
                      <a:r>
                        <a:rPr lang="pt-BR" sz="1400" u="none" strike="noStrike" dirty="0" err="1">
                          <a:effectLst/>
                        </a:rPr>
                        <a:t>oport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193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EDUCAÇÃO ESPECIAL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Os objetivos da educação especial, na perspectiva da educação inclusiva asseguram a inclusão escola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32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291403"/>
              </p:ext>
            </p:extLst>
          </p:nvPr>
        </p:nvGraphicFramePr>
        <p:xfrm>
          <a:off x="179512" y="548680"/>
          <a:ext cx="8784977" cy="53765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595592"/>
                <a:gridCol w="1935673"/>
                <a:gridCol w="2461808"/>
                <a:gridCol w="1201396"/>
                <a:gridCol w="2590508"/>
              </a:tblGrid>
              <a:tr h="11521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EDUCAÇÃO ESPECIAL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Os objetivos da educação especial, na perspectiva da educação inclusiva asseguram a inclusão escola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131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71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EDUCAÇÃO INFANTIL - CRECHE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1.764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1.716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CRECHE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878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878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EDUCAÇÃO INFANTIL - PRE ESCOLA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Deverá ser aplicado no pagamento de salários dos professores, Diretores orientadores educacionais 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597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413,50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  <a:tr h="105611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ALIMENTAÇÃO E NUTRIÇÃO - MERENDA ESCOLAR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Ofertar alimentação Saudável e adequada que garanta o atendimento das necessidades nutricionais dos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1.699.600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1.730.000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7324" marR="7324" marT="732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40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Obras e Infra Estrutura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580762"/>
              </p:ext>
            </p:extLst>
          </p:nvPr>
        </p:nvGraphicFramePr>
        <p:xfrm>
          <a:off x="395536" y="1484784"/>
          <a:ext cx="8352928" cy="424847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68976"/>
                <a:gridCol w="1859304"/>
                <a:gridCol w="2398504"/>
                <a:gridCol w="1375885"/>
                <a:gridCol w="1450259"/>
              </a:tblGrid>
              <a:tr h="61699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8157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Engenharia</a:t>
                      </a:r>
                      <a:r>
                        <a:rPr lang="pt-BR" sz="1500" u="none" strike="noStrike" baseline="0" dirty="0" smtClean="0">
                          <a:effectLst/>
                        </a:rPr>
                        <a:t> e Serviços Urbanos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Secretaria de Obras e Serviços Públicos é o órgão da Prefeitura responsável pela execução das atividades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3.422,30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986,15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8157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Iluminação Pública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Gerenciamento da Iluminação Pública e metodologias implantadas na prefeitura permitem o constante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8.265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999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8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3300" b="1" dirty="0" smtClean="0"/>
              <a:t>Gabinete </a:t>
            </a:r>
            <a:br>
              <a:rPr lang="pt-BR" sz="3300" b="1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3589" y="1844824"/>
            <a:ext cx="8290168" cy="4680520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506241"/>
              </p:ext>
            </p:extLst>
          </p:nvPr>
        </p:nvGraphicFramePr>
        <p:xfrm>
          <a:off x="179512" y="1412776"/>
          <a:ext cx="8731152" cy="496855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74368"/>
                <a:gridCol w="2670297"/>
                <a:gridCol w="1672986"/>
                <a:gridCol w="1326147"/>
                <a:gridCol w="1387354"/>
              </a:tblGrid>
              <a:tr h="70781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Estimado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Cargos em Comissão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Procuradores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Nº De </a:t>
                      </a:r>
                      <a:r>
                        <a:rPr lang="pt-BR" sz="1500" u="none" strike="noStrike" dirty="0" err="1" smtClean="0">
                          <a:effectLst/>
                        </a:rPr>
                        <a:t>Func</a:t>
                      </a:r>
                      <a:r>
                        <a:rPr lang="pt-BR" sz="1500" u="none" strike="noStrike" dirty="0" smtClean="0">
                          <a:effectLst/>
                        </a:rPr>
                        <a:t>.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4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32424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Administrativos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300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136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Judicias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90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211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Reuniões Administrativas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Chefe do Poder Executivo e Vice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Executivo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Visitas as Secretarias Estaduais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Visitas aos </a:t>
                      </a:r>
                      <a:r>
                        <a:rPr lang="pt-BR" sz="1500" u="none" strike="noStrike" dirty="0" smtClean="0">
                          <a:effectLst/>
                        </a:rPr>
                        <a:t>Ministérios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47510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Relatórios </a:t>
                      </a:r>
                      <a:r>
                        <a:rPr lang="pt-BR" sz="1500" u="none" strike="noStrike" dirty="0">
                          <a:effectLst/>
                        </a:rPr>
                        <a:t>da Controladoria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2587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Inspeção in loco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3868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Campanhas Institucionais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184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  <a:tr h="5072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Fundo Social de Solidariedade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smtClean="0">
                          <a:effectLst/>
                        </a:rPr>
                        <a:t>350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13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Esportes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491971"/>
              </p:ext>
            </p:extLst>
          </p:nvPr>
        </p:nvGraphicFramePr>
        <p:xfrm>
          <a:off x="467545" y="2771775"/>
          <a:ext cx="8136905" cy="184785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27381"/>
                <a:gridCol w="1627381"/>
                <a:gridCol w="1627381"/>
                <a:gridCol w="1627381"/>
                <a:gridCol w="1627381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Esporte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Setor de Esportes e Lazer é responsável por planejar, organizar, coordenar, orientar, executar, c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830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1.290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8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Meio Ambiente 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878934"/>
              </p:ext>
            </p:extLst>
          </p:nvPr>
        </p:nvGraphicFramePr>
        <p:xfrm>
          <a:off x="286418" y="1268760"/>
          <a:ext cx="8856985" cy="472570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44370"/>
                <a:gridCol w="1854355"/>
                <a:gridCol w="1659161"/>
                <a:gridCol w="1219969"/>
                <a:gridCol w="1439565"/>
                <a:gridCol w="1439565"/>
              </a:tblGrid>
              <a:tr h="3748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Código do Programa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Ação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Denominação da Meta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Unidade de Medida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Estimado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u="none" strike="noStrike" dirty="0">
                          <a:effectLst/>
                        </a:rPr>
                        <a:t>Realizado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Gestão Ambiental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O papel do gestor ambiental é executado pelo secretario quase como um fiscal da convivência do meio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QUANTIDADE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Coleta e Tratamento de Resíduos dos Serviços de Saúde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Os resíduos de serviços de saúde são gerados em todos os estabelecimentos que oferecem assistência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KG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9.334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7.411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9241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28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Manutenção e Limpeza de Logradouros Públicos 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Limpeza, varrição, roçada e recuperação e/ou manutenção de praças, áreas verdes, canteiros em vias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QUANTIDADE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43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1107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Coleta de Resíduos de Domicílios Públicos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>
                          <a:effectLst/>
                        </a:rPr>
                        <a:t>Limpeza urbana e manejo de resíduos sólidos: conjunto de atividades, infra-estruturas e instalações</a:t>
                      </a:r>
                      <a:endParaRPr lang="pt-BR" sz="13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Domicílios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>
                          <a:effectLst/>
                        </a:rPr>
                        <a:t>20.010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u="none" strike="noStrike" dirty="0" smtClean="0">
                          <a:effectLst/>
                        </a:rPr>
                        <a:t>20.010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98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da Saúde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114585"/>
              </p:ext>
            </p:extLst>
          </p:nvPr>
        </p:nvGraphicFramePr>
        <p:xfrm>
          <a:off x="107504" y="1124744"/>
          <a:ext cx="8784975" cy="461010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3333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Quant. Realizada 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MANUTENÇÃO DO BLOCO ATENÇÃO BASICA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atenção básica é entendida como o primeiro nível da atenção à saúde no SUS (contato preferencial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188.224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307.322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143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38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MANUTENÇÃO DE MEDIA E ALTA COMPLEXIDADE AMBULATORIAL E HOSPITALAR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média complexidade ambulatorial é composta por ações e serviços que visam atender aos principais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981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39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CONTRATUALIZAÇÃO DE SERVICOS " IRMANDADE SANTA CASA DE MISERICORDIA DE GUARIBA "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Integrar a Conveniada ao Sistema Único de Saúde SUS e definir a sua inserção na rede regionalizada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                   69.700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124.846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98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257732"/>
              </p:ext>
            </p:extLst>
          </p:nvPr>
        </p:nvGraphicFramePr>
        <p:xfrm>
          <a:off x="251522" y="188640"/>
          <a:ext cx="8784975" cy="62646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MANUTENÇÃO DE MEDIA E ALTA COMPLEXIDADE AMBULATORIAL E HOSPITALAR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 média complexidade ambulatorial é composta por ações e serviços que visam atender aos principais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172.637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205.236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3911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SERVIÇO DE ATENDIMENTO MÓVEL DE URGÊNCIA ( SAMU 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É responsável pelo componente da Regulação dos Atendimentos de Urgência, pelo Pré-Hospitalar do Si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2.000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</a:t>
                      </a:r>
                      <a:r>
                        <a:rPr lang="pt-BR" sz="1400" u="none" strike="noStrike" dirty="0" smtClean="0">
                          <a:effectLst/>
                        </a:rPr>
                        <a:t>1.511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3911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CUSTEIO DAS AÇÕES DE SUPORTE PROLIFATICO E TERAPÊUTICO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Tratamento profilático, preventivo ou terapêutico são momentos diferentes de decisões médicas. Tome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12.000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13.761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MANUTENÇÃO DA VIGILÂNCIA SANITÁRIA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As unidades e os centros de referência devem atender, ainda, às exigências da Agência Nacional de V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  3.700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4.636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  <a:tr h="116078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MANUTENÇÃO DO BLOCO VIGILÂNCIA EPIDEMIOLÓGICA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As unidades e os centros de referência devem atender, ainda, às exigências da Agência Nacional de V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                   60.000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18.681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244" marR="8244" marT="82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854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de Desenvolvimento Econômico e Departamento de Cultura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346868"/>
              </p:ext>
            </p:extLst>
          </p:nvPr>
        </p:nvGraphicFramePr>
        <p:xfrm>
          <a:off x="251520" y="1196752"/>
          <a:ext cx="8568954" cy="46805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68152"/>
                <a:gridCol w="1488166"/>
                <a:gridCol w="1428159"/>
                <a:gridCol w="1428159"/>
                <a:gridCol w="1428159"/>
                <a:gridCol w="1428159"/>
              </a:tblGrid>
              <a:tr h="52657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  <a:tr h="2076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Apoio as Relações de Consumo e Fomento Econômico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 ação de governo de apoio as relações de consumo e fomento econômico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5.761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pt-BR" sz="15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3.887</a:t>
                      </a:r>
                      <a:endParaRPr lang="pt-BR" sz="15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645" marR="8645" marT="8645" marB="0" anchor="ctr"/>
                </a:tc>
              </a:tr>
              <a:tr h="20769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22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Setor de Cultura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O setor </a:t>
                      </a:r>
                      <a:r>
                        <a:rPr lang="pt-BR" sz="1500" u="none" strike="noStrike" dirty="0" smtClean="0">
                          <a:effectLst/>
                        </a:rPr>
                        <a:t>responsável </a:t>
                      </a:r>
                      <a:r>
                        <a:rPr lang="pt-BR" sz="1500" u="none" strike="noStrike" dirty="0">
                          <a:effectLst/>
                        </a:rPr>
                        <a:t>por Artes e Cultura tem como atribuições implantar uma política cultural no </a:t>
                      </a:r>
                      <a:r>
                        <a:rPr lang="pt-BR" sz="1500" u="none" strike="noStrike" dirty="0" smtClean="0">
                          <a:effectLst/>
                        </a:rPr>
                        <a:t>Município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830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943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645" marR="8645" marT="864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31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</a:t>
            </a:r>
            <a:r>
              <a:rPr lang="pt-BR" sz="3300" b="1" dirty="0" smtClean="0"/>
              <a:t>de Agricultura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558332"/>
              </p:ext>
            </p:extLst>
          </p:nvPr>
        </p:nvGraphicFramePr>
        <p:xfrm>
          <a:off x="611560" y="1916832"/>
          <a:ext cx="7848870" cy="280831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112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6803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43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Agricultura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Fomento a Agricultura Municipal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10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-81947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Secretaria </a:t>
            </a:r>
            <a:r>
              <a:rPr lang="pt-BR" sz="3300" b="1" dirty="0" smtClean="0"/>
              <a:t>de Segurança Pública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276771"/>
              </p:ext>
            </p:extLst>
          </p:nvPr>
        </p:nvGraphicFramePr>
        <p:xfrm>
          <a:off x="467544" y="2420888"/>
          <a:ext cx="8280920" cy="167802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673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Ação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da Meta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00406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44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Defesa </a:t>
                      </a:r>
                      <a:r>
                        <a:rPr lang="pt-BR" sz="1500" u="none" strike="noStrike" dirty="0" smtClean="0">
                          <a:effectLst/>
                        </a:rPr>
                        <a:t>Civil e Policiamento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Segurança Pública , </a:t>
                      </a:r>
                      <a:r>
                        <a:rPr lang="pt-BR" sz="1500" u="none" strike="noStrike" dirty="0" smtClean="0">
                          <a:effectLst/>
                        </a:rPr>
                        <a:t>Trânsito </a:t>
                      </a:r>
                      <a:r>
                        <a:rPr lang="pt-BR" sz="1500" u="none" strike="noStrike" dirty="0">
                          <a:effectLst/>
                        </a:rPr>
                        <a:t>e Defesa Civil 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53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539552" y="1828167"/>
            <a:ext cx="4608512" cy="3257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4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r>
              <a:rPr lang="pt-BR" sz="40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Planejamento e Orçamento Público </a:t>
            </a:r>
            <a:endParaRPr lang="pt-BR" sz="4000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d:\Users\Usuario\Desktop\277670472_353099016860202_6869222750039095876_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8505" y="5526480"/>
            <a:ext cx="1270248" cy="101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2060848"/>
            <a:ext cx="3382657" cy="2668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803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140" y="1166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Finanças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019583"/>
              </p:ext>
            </p:extLst>
          </p:nvPr>
        </p:nvGraphicFramePr>
        <p:xfrm>
          <a:off x="179512" y="1268760"/>
          <a:ext cx="8712967" cy="511256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62184"/>
                <a:gridCol w="3269738"/>
                <a:gridCol w="1408224"/>
                <a:gridCol w="1408224"/>
                <a:gridCol w="864597"/>
              </a:tblGrid>
              <a:tr h="77474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 smtClean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Precatórios </a:t>
                      </a:r>
                      <a:r>
                        <a:rPr lang="pt-BR" sz="1500" u="none" strike="noStrike" dirty="0">
                          <a:effectLst/>
                        </a:rPr>
                        <a:t>Judiciais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QTD Proces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33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7698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Parcelamento da Divida a Longo Prazo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Parcelas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Pagamento do PASEP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1% da RCL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100%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100%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do IPTU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17.975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17672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de ISSQN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12.100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11.680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Lançamento de TAXAS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5.000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4.025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167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Número de Empenhos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17.200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11.006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675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Pensões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1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171400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b="1" dirty="0" smtClean="0"/>
              <a:t>Administração</a:t>
            </a:r>
            <a:r>
              <a:rPr lang="pt-BR" sz="3300" dirty="0" smtClean="0"/>
              <a:t/>
            </a:r>
            <a:br>
              <a:rPr lang="pt-BR" sz="3300" dirty="0" smtClean="0"/>
            </a:b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839923"/>
              </p:ext>
            </p:extLst>
          </p:nvPr>
        </p:nvGraphicFramePr>
        <p:xfrm>
          <a:off x="107504" y="773686"/>
          <a:ext cx="8856985" cy="575474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93990"/>
                <a:gridCol w="2459396"/>
                <a:gridCol w="2120169"/>
                <a:gridCol w="1491984"/>
                <a:gridCol w="1391446"/>
              </a:tblGrid>
              <a:tr h="64716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 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Servidores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Nº De Func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246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164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Requisições </a:t>
                      </a:r>
                      <a:r>
                        <a:rPr lang="pt-BR" sz="1500" u="none" strike="noStrike" dirty="0">
                          <a:effectLst/>
                        </a:rPr>
                        <a:t>de Compras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410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125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Processos Licitatórios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429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291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Alistamento Militar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342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327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3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Consorcio de Transmissão TV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Domicílios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13.700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Publicidade Legal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CM²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1.949,31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Publicidade e Propaganda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Atividade Delegada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312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320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3334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Transporte de Nivel Superior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681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681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3341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</a:t>
                      </a:r>
                      <a:r>
                        <a:rPr lang="pt-BR" sz="1500" u="none" strike="noStrike" dirty="0" smtClean="0">
                          <a:effectLst/>
                        </a:rPr>
                        <a:t>Nível Técnico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197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197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30908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Leves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99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99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500" u="none" strike="noStrike" dirty="0">
                          <a:effectLst/>
                        </a:rPr>
                        <a:t>Pesados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Maquinas 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61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61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4979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Gestão do Transporte de Pacientes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Pacientes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29.418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29.659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6624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34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Gestão do Transporte de Alunos - Rede Propria de Ensino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281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281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  <a:tr h="2195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Alunos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6116" marR="6116" marT="611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5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000" b="1" dirty="0" smtClean="0"/>
              <a:t>Fundo Municipal e Assistência </a:t>
            </a:r>
            <a:endParaRPr lang="pt-BR" sz="3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504" y="1196752"/>
            <a:ext cx="8856984" cy="532859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305991"/>
              </p:ext>
            </p:extLst>
          </p:nvPr>
        </p:nvGraphicFramePr>
        <p:xfrm>
          <a:off x="179513" y="980728"/>
          <a:ext cx="8712967" cy="539454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504967"/>
                <a:gridCol w="2297055"/>
                <a:gridCol w="1742593"/>
                <a:gridCol w="1346550"/>
                <a:gridCol w="1821802"/>
              </a:tblGrid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Código do Programa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Denominação do Indicador Pretendido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Unidade de Medida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>
                          <a:effectLst/>
                        </a:rPr>
                        <a:t>Estimado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</a:rPr>
                        <a:t>Realizado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184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8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Veículos </a:t>
                      </a:r>
                      <a:r>
                        <a:rPr lang="pt-BR" sz="1400" u="none" strike="noStrike" dirty="0">
                          <a:effectLst/>
                        </a:rPr>
                        <a:t>Leves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Veículos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307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Conselheiros Tutelares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Quantidade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5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Atendimento a Crianças e Adolescentes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Crianças/A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2.100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2100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3079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Abrigo ao Idoso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Idosos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22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22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Oportunidade de Convívio Social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Idosos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350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Habilitação e Reabilitação de Deficientes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Quantidade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167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167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Abrigo a Criança e Adolescente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Crianças/A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40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6071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Promoção de Relações Sócio Educativas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Crianças e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809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809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12054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r>
                        <a:rPr lang="pt-BR" sz="1400" u="none" strike="noStrike" dirty="0" smtClean="0">
                          <a:effectLst/>
                        </a:rPr>
                        <a:t>27</a:t>
                      </a:r>
                      <a:endParaRPr lang="pt-BR" sz="1400" b="1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Ofertar ações </a:t>
                      </a:r>
                      <a:r>
                        <a:rPr lang="pt-BR" sz="1400" u="none" strike="noStrike" dirty="0" err="1">
                          <a:effectLst/>
                        </a:rPr>
                        <a:t>socioassistenciais</a:t>
                      </a:r>
                      <a:r>
                        <a:rPr lang="pt-BR" sz="1400" u="none" strike="noStrike" dirty="0">
                          <a:effectLst/>
                        </a:rPr>
                        <a:t> de prestação continuada, por meio de trabalho social, com famílias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Famílias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1.201,59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1201,59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  <a:tr h="45754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27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Benefícios Eventuais a Familias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Famílias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>
                          <a:effectLst/>
                        </a:rPr>
                        <a:t>1.300</a:t>
                      </a:r>
                      <a:endParaRPr lang="pt-BR" sz="1400" b="0" i="1" u="none" strike="noStrike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 smtClean="0">
                          <a:effectLst/>
                        </a:rPr>
                        <a:t>1300</a:t>
                      </a:r>
                      <a:endParaRPr lang="pt-BR" sz="1400" b="0" i="1" u="none" strike="noStrike" dirty="0">
                        <a:solidFill>
                          <a:srgbClr val="000000"/>
                        </a:solidFill>
                        <a:effectLst/>
                        <a:latin typeface="Verdana "/>
                      </a:endParaRPr>
                    </a:p>
                  </a:txBody>
                  <a:tcPr marL="7432" marR="7432" marT="7432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69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Emprego e Relação Trabalho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869596"/>
              </p:ext>
            </p:extLst>
          </p:nvPr>
        </p:nvGraphicFramePr>
        <p:xfrm>
          <a:off x="323528" y="1340768"/>
          <a:ext cx="8208912" cy="41044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28819"/>
                <a:gridCol w="1994311"/>
                <a:gridCol w="1435301"/>
                <a:gridCol w="1737469"/>
                <a:gridCol w="1813012"/>
              </a:tblGrid>
              <a:tr h="90593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757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Atendimento ao Trabalhador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Pessoas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4.500,00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1.253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470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15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Infraestrutura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m2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0,00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0,00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12757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37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de Trabalhadores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Passageiro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5.800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6.946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8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Educação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131548"/>
              </p:ext>
            </p:extLst>
          </p:nvPr>
        </p:nvGraphicFramePr>
        <p:xfrm>
          <a:off x="323529" y="1484785"/>
          <a:ext cx="8424937" cy="453650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42593"/>
                <a:gridCol w="1670586"/>
                <a:gridCol w="1670586"/>
                <a:gridCol w="1670586"/>
                <a:gridCol w="1670586"/>
              </a:tblGrid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 da Rede Municipalizada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4.855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5.620,82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16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de Alunos Ensino Fundamental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219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142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29005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16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Predios Escolares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Qtde 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13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 da Rede Municipalizada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1.397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1.660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8469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21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Transporte de Alunos Ensino </a:t>
                      </a:r>
                      <a:r>
                        <a:rPr lang="pt-BR" sz="1500" u="none" strike="noStrike" dirty="0" err="1">
                          <a:effectLst/>
                        </a:rPr>
                        <a:t>Intantil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Alunos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15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5685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18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Refeições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err="1">
                          <a:effectLst/>
                        </a:rPr>
                        <a:t>Qtde</a:t>
                      </a:r>
                      <a:r>
                        <a:rPr lang="pt-BR" sz="1500" u="none" strike="noStrike" dirty="0">
                          <a:effectLst/>
                        </a:rPr>
                        <a:t> 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1.688.000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1.730.040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-459432"/>
            <a:ext cx="7772400" cy="1152128"/>
          </a:xfrm>
        </p:spPr>
        <p:txBody>
          <a:bodyPr>
            <a:normAutofit fontScale="90000"/>
          </a:bodyPr>
          <a:lstStyle/>
          <a:p>
            <a:pPr algn="l"/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 smtClean="0"/>
              <a:t/>
            </a:r>
            <a:br>
              <a:rPr lang="pt-BR" sz="3300" dirty="0" smtClean="0"/>
            </a:br>
            <a:r>
              <a:rPr lang="pt-BR" sz="3300" dirty="0"/>
              <a:t/>
            </a:r>
            <a:br>
              <a:rPr lang="pt-BR" sz="3300" dirty="0"/>
            </a:br>
            <a:r>
              <a:rPr lang="pt-BR" sz="3300" b="1" dirty="0" smtClean="0"/>
              <a:t>Secretaria de Obras e Infra Estrutura</a:t>
            </a:r>
            <a:endParaRPr lang="pt-BR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1484784"/>
            <a:ext cx="8352928" cy="4248472"/>
          </a:xfrm>
        </p:spPr>
        <p:txBody>
          <a:bodyPr>
            <a:noAutofit/>
          </a:bodyPr>
          <a:lstStyle/>
          <a:p>
            <a:pPr algn="l"/>
            <a:endParaRPr lang="pt-BR" sz="30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936532"/>
              </p:ext>
            </p:extLst>
          </p:nvPr>
        </p:nvGraphicFramePr>
        <p:xfrm>
          <a:off x="395537" y="1268761"/>
          <a:ext cx="8280919" cy="468051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256965"/>
                <a:gridCol w="2124447"/>
                <a:gridCol w="1314502"/>
                <a:gridCol w="1898725"/>
                <a:gridCol w="1686280"/>
              </a:tblGrid>
              <a:tr h="73977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Código do Programa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Denominação do Indicador Pretendido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Unidade de Medida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Estimado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b="1" u="none" strike="noStrike" dirty="0">
                          <a:effectLst/>
                        </a:rPr>
                        <a:t>Realizado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35566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Pontos de Iluminação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7.000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819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Reparo de 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Prédios Públicos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50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50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Reparos de Praças Públicas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Praças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Manutenção de Pontos de Iluminação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Pontos 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1.265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180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Conservação de Vias Públicas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CBUQ (KG)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310,90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275,15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49792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Construção de </a:t>
                      </a:r>
                      <a:r>
                        <a:rPr lang="pt-BR" sz="1500" u="none" strike="noStrike" dirty="0" err="1">
                          <a:effectLst/>
                        </a:rPr>
                        <a:t>Sarjetão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QUANTIDADE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690,40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376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  <a:tr h="69709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23</a:t>
                      </a:r>
                      <a:endParaRPr lang="pt-BR" sz="1500" b="0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Reparos e Limpeza de Galerias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>
                          <a:effectLst/>
                        </a:rPr>
                        <a:t>QUANTIDADE</a:t>
                      </a:r>
                      <a:endParaRPr lang="pt-BR" sz="1500" b="0" i="1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>
                          <a:effectLst/>
                        </a:rPr>
                        <a:t>2.341</a:t>
                      </a:r>
                      <a:endParaRPr lang="pt-BR" sz="1500" b="0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500" u="none" strike="noStrike" dirty="0" smtClean="0">
                          <a:effectLst/>
                        </a:rPr>
                        <a:t>255</a:t>
                      </a:r>
                      <a:endParaRPr lang="pt-BR" sz="1500" b="1" i="1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49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</TotalTime>
  <Words>2719</Words>
  <Application>Microsoft Office PowerPoint</Application>
  <PresentationFormat>Apresentação na tela (4:3)</PresentationFormat>
  <Paragraphs>1109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Tema do Office</vt:lpstr>
      <vt:lpstr>Apresentação do PowerPoint</vt:lpstr>
      <vt:lpstr>Apresentação do PowerPoint</vt:lpstr>
      <vt:lpstr>  Gabinete   </vt:lpstr>
      <vt:lpstr> Finanças </vt:lpstr>
      <vt:lpstr> Administração </vt:lpstr>
      <vt:lpstr> Fundo Municipal e Assistência </vt:lpstr>
      <vt:lpstr>   Secretaria de Emprego e Relação Trabalho</vt:lpstr>
      <vt:lpstr>   Secretaria de Educação</vt:lpstr>
      <vt:lpstr>   Secretaria de Obras e Infra Estrutura</vt:lpstr>
      <vt:lpstr>    Secretaria de Esportes</vt:lpstr>
      <vt:lpstr>    Secretaria de Meio Ambiente </vt:lpstr>
      <vt:lpstr>    Secretaria da Saúde</vt:lpstr>
      <vt:lpstr>    </vt:lpstr>
      <vt:lpstr>    </vt:lpstr>
      <vt:lpstr>    </vt:lpstr>
      <vt:lpstr>    Secretaria de Desenvolvimento Econômico e Departamento de  Cultura </vt:lpstr>
      <vt:lpstr>    Secretaria de Agricultura  </vt:lpstr>
      <vt:lpstr>    Secretaria de Segurança Pública</vt:lpstr>
      <vt:lpstr>Apresentação do PowerPoint</vt:lpstr>
      <vt:lpstr>  Gabinete   </vt:lpstr>
      <vt:lpstr> Finanças </vt:lpstr>
      <vt:lpstr>    Administração </vt:lpstr>
      <vt:lpstr> Fundo Municipal e Assistência </vt:lpstr>
      <vt:lpstr> Fundo Municipal e Assistência </vt:lpstr>
      <vt:lpstr> </vt:lpstr>
      <vt:lpstr>   Secretaria de Emprego e Relação Trabalho</vt:lpstr>
      <vt:lpstr>   Secretaria de Educação</vt:lpstr>
      <vt:lpstr>   </vt:lpstr>
      <vt:lpstr>   Secretaria de Obras e Infra Estrutura</vt:lpstr>
      <vt:lpstr>   Secretaria de Esportes</vt:lpstr>
      <vt:lpstr>    Secretaria de Meio Ambiente </vt:lpstr>
      <vt:lpstr>    Secretaria da Saúde</vt:lpstr>
      <vt:lpstr>    </vt:lpstr>
      <vt:lpstr>    Secretaria de Desenvolvimento Econômico e Departamento de Cultura</vt:lpstr>
      <vt:lpstr>      Secretaria de Agricultura</vt:lpstr>
      <vt:lpstr>       Secretaria de Segurança Pública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49</cp:revision>
  <cp:lastPrinted>2025-04-24T13:17:15Z</cp:lastPrinted>
  <dcterms:created xsi:type="dcterms:W3CDTF">2024-04-19T14:55:08Z</dcterms:created>
  <dcterms:modified xsi:type="dcterms:W3CDTF">2025-04-24T14:11:04Z</dcterms:modified>
</cp:coreProperties>
</file>