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58" r:id="rId5"/>
    <p:sldId id="259" r:id="rId6"/>
    <p:sldId id="264" r:id="rId7"/>
    <p:sldId id="266" r:id="rId8"/>
    <p:sldId id="270" r:id="rId9"/>
    <p:sldId id="273" r:id="rId10"/>
    <p:sldId id="272" r:id="rId11"/>
    <p:sldId id="276" r:id="rId12"/>
    <p:sldId id="278" r:id="rId13"/>
    <p:sldId id="280" r:id="rId14"/>
    <p:sldId id="290" r:id="rId15"/>
    <p:sldId id="291" r:id="rId16"/>
    <p:sldId id="292" r:id="rId17"/>
    <p:sldId id="281" r:id="rId18"/>
    <p:sldId id="284" r:id="rId19"/>
    <p:sldId id="286" r:id="rId20"/>
    <p:sldId id="261" r:id="rId21"/>
    <p:sldId id="262" r:id="rId22"/>
    <p:sldId id="263" r:id="rId23"/>
    <p:sldId id="265" r:id="rId24"/>
    <p:sldId id="267" r:id="rId25"/>
    <p:sldId id="268" r:id="rId26"/>
    <p:sldId id="269" r:id="rId27"/>
    <p:sldId id="271" r:id="rId28"/>
    <p:sldId id="274" r:id="rId29"/>
    <p:sldId id="288" r:id="rId30"/>
    <p:sldId id="275" r:id="rId31"/>
    <p:sldId id="277" r:id="rId32"/>
    <p:sldId id="279" r:id="rId33"/>
    <p:sldId id="282" r:id="rId34"/>
    <p:sldId id="289" r:id="rId35"/>
    <p:sldId id="283" r:id="rId36"/>
    <p:sldId id="285" r:id="rId37"/>
    <p:sldId id="287" r:id="rId38"/>
    <p:sldId id="293" r:id="rId3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76200">
              <a:solidFill>
                <a:schemeClr val="tx2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9"/>
              <c:layout>
                <c:manualLayout>
                  <c:x val="2.7777777777777776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Plan1!$A$2:$A$15</c:f>
              <c:strCache>
                <c:ptCount val="14"/>
                <c:pt idx="0">
                  <c:v>Gabinete </c:v>
                </c:pt>
                <c:pt idx="1">
                  <c:v>Administração</c:v>
                </c:pt>
                <c:pt idx="2">
                  <c:v>Finanças</c:v>
                </c:pt>
                <c:pt idx="3">
                  <c:v>Saúde</c:v>
                </c:pt>
                <c:pt idx="4">
                  <c:v>PAT</c:v>
                </c:pt>
                <c:pt idx="5">
                  <c:v>Fundo Munic.</c:v>
                </c:pt>
                <c:pt idx="6">
                  <c:v>Assitência Social</c:v>
                </c:pt>
                <c:pt idx="7">
                  <c:v>Educação</c:v>
                </c:pt>
                <c:pt idx="8">
                  <c:v>Obras</c:v>
                </c:pt>
                <c:pt idx="9">
                  <c:v>Meio Ambiente</c:v>
                </c:pt>
                <c:pt idx="10">
                  <c:v>Esportes</c:v>
                </c:pt>
                <c:pt idx="11">
                  <c:v>Desenv. Econômico</c:v>
                </c:pt>
                <c:pt idx="12">
                  <c:v>Agricultura</c:v>
                </c:pt>
                <c:pt idx="13">
                  <c:v>Segurança </c:v>
                </c:pt>
              </c:strCache>
            </c:strRef>
          </c:cat>
          <c:val>
            <c:numRef>
              <c:f>Plan1!$B$2:$B$15</c:f>
              <c:numCache>
                <c:formatCode>_(* #,##0.00_);_(* \(#,##0.00\);_(* "-"??_);_(@_)</c:formatCode>
                <c:ptCount val="14"/>
                <c:pt idx="0">
                  <c:v>1481489.37</c:v>
                </c:pt>
                <c:pt idx="1">
                  <c:v>14502518.92</c:v>
                </c:pt>
                <c:pt idx="2">
                  <c:v>6367222.6500000004</c:v>
                </c:pt>
                <c:pt idx="3">
                  <c:v>49511132.899999999</c:v>
                </c:pt>
                <c:pt idx="4">
                  <c:v>2407837.1</c:v>
                </c:pt>
                <c:pt idx="5">
                  <c:v>790312.14</c:v>
                </c:pt>
                <c:pt idx="6">
                  <c:v>6756806.9000000004</c:v>
                </c:pt>
                <c:pt idx="7">
                  <c:v>82027726.219999999</c:v>
                </c:pt>
                <c:pt idx="8">
                  <c:v>10474848.76</c:v>
                </c:pt>
                <c:pt idx="9">
                  <c:v>8199859.4199999999</c:v>
                </c:pt>
                <c:pt idx="10">
                  <c:v>1702718.77</c:v>
                </c:pt>
                <c:pt idx="11">
                  <c:v>2815525.23</c:v>
                </c:pt>
                <c:pt idx="12">
                  <c:v>165973.57</c:v>
                </c:pt>
                <c:pt idx="13">
                  <c:v>2706480.69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7863424"/>
        <c:axId val="187866112"/>
      </c:barChart>
      <c:catAx>
        <c:axId val="1878634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500"/>
            </a:pPr>
            <a:endParaRPr lang="pt-BR"/>
          </a:p>
        </c:txPr>
        <c:crossAx val="187866112"/>
        <c:crossesAt val="1"/>
        <c:auto val="1"/>
        <c:lblAlgn val="ctr"/>
        <c:lblOffset val="100"/>
        <c:noMultiLvlLbl val="0"/>
      </c:catAx>
      <c:valAx>
        <c:axId val="187866112"/>
        <c:scaling>
          <c:logBase val="10"/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187863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32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71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4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8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8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672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29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17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97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0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138AC-1298-443B-A091-ABBD5E7C1432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75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844824"/>
            <a:ext cx="4594344" cy="2592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2023</a:t>
            </a:r>
          </a:p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Relatório De Atividades</a:t>
            </a:r>
          </a:p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Prefeitura Municipal de Guariba</a:t>
            </a:r>
            <a:endParaRPr lang="pt-BR" sz="2700" b="1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d:\Users\Usuario\Desktop\277670472_353099016860202_6869222750039095876_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640" y="5877272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Usuario\Desktop\306664764_611390840501861_4026745017638752669_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348880"/>
            <a:ext cx="360141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42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Obras e Infra Estrutura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295229"/>
              </p:ext>
            </p:extLst>
          </p:nvPr>
        </p:nvGraphicFramePr>
        <p:xfrm>
          <a:off x="395537" y="1268761"/>
          <a:ext cx="8280919" cy="468051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56965"/>
                <a:gridCol w="2124447"/>
                <a:gridCol w="1314502"/>
                <a:gridCol w="1898725"/>
                <a:gridCol w="1686280"/>
              </a:tblGrid>
              <a:tr h="739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556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Pontos de Iluminação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7.000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Reparo de 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236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Reparos de Praças Públicas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Praças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45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Manutenção de Pontos de Iluminação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Pontos 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1265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120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Conservação de Vias Públicas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CBUQ (KG)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310,90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499,84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Construção de </a:t>
                      </a:r>
                      <a:r>
                        <a:rPr lang="pt-BR" sz="1500" u="none" strike="noStrike" dirty="0" err="1">
                          <a:effectLst/>
                        </a:rPr>
                        <a:t>Sarjetão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690,40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1.598,00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Reparos e Limpeza de Galerias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2.341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1.665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9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Esportes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370564"/>
              </p:ext>
            </p:extLst>
          </p:nvPr>
        </p:nvGraphicFramePr>
        <p:xfrm>
          <a:off x="323528" y="1556792"/>
          <a:ext cx="8496944" cy="439248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39859"/>
                <a:gridCol w="2875370"/>
                <a:gridCol w="1033336"/>
                <a:gridCol w="1347830"/>
                <a:gridCol w="1600549"/>
              </a:tblGrid>
              <a:tr h="6422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Academia Municipal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98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Emagrecer Correndo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Futebol de Salão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235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Jazz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Ginástica Localizada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95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489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Condicionamento Físico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147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Ballet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Basquete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Vôlei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220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Atletismo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Futebol de Campo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230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kung Fú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95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7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Meio Ambiente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960375"/>
              </p:ext>
            </p:extLst>
          </p:nvPr>
        </p:nvGraphicFramePr>
        <p:xfrm>
          <a:off x="251520" y="1484782"/>
          <a:ext cx="8712970" cy="489654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1152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Cargos em Comissão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Nº De Funcionários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     2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Leves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     2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7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Reparo de Praças Públicas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Praças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   35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97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Maquinas Para Manejo de Residuos Solidos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Maquinas 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   10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Coleta de Residuos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Domicílios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45.000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7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Coleta de Residuos da Saúde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kg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7.410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8.180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69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da Saúde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744948"/>
              </p:ext>
            </p:extLst>
          </p:nvPr>
        </p:nvGraphicFramePr>
        <p:xfrm>
          <a:off x="251519" y="1484784"/>
          <a:ext cx="8640960" cy="453650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>
                          <a:effectLst/>
                        </a:rPr>
                        <a:t>Unidade de Medida</a:t>
                      </a:r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>
                          <a:effectLst/>
                        </a:rPr>
                        <a:t>Estimado</a:t>
                      </a:r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818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104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818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Unidades de Saúde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    7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Consultas em Clinica Gerais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Consultas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23.000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37.024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Imunização da População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6.034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da Saúde de Nivel Tecnico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89.861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Visita dos Agentes Comunitarios de Saúde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1.692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Fisicas na Comunidade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20.775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 Educativa na Comunidade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687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3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407116"/>
              </p:ext>
            </p:extLst>
          </p:nvPr>
        </p:nvGraphicFramePr>
        <p:xfrm>
          <a:off x="251521" y="476673"/>
          <a:ext cx="8712968" cy="576064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45660"/>
                <a:gridCol w="2041827"/>
                <a:gridCol w="2041827"/>
                <a:gridCol w="2041827"/>
                <a:gridCol w="2041827"/>
              </a:tblGrid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Dispensação </a:t>
                      </a:r>
                      <a:r>
                        <a:rPr lang="pt-BR" sz="1500" u="none" strike="noStrike" dirty="0">
                          <a:effectLst/>
                        </a:rPr>
                        <a:t>de Medicamentos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Medicamentos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120.000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105.699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Capacitação de Recursos Humanos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Funcionários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50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  92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Manutenção das UBS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     7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Funcionários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103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Atendimentos da Saúde de </a:t>
                      </a:r>
                      <a:r>
                        <a:rPr lang="pt-BR" sz="1500" u="none" strike="noStrike" dirty="0" smtClean="0">
                          <a:effectLst/>
                        </a:rPr>
                        <a:t>Nível Técnico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57.649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da Saúde de Nivel Superior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19.000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35.143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SAMU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1.929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45.000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45.000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Cirurgias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505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93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925626"/>
              </p:ext>
            </p:extLst>
          </p:nvPr>
        </p:nvGraphicFramePr>
        <p:xfrm>
          <a:off x="251520" y="260646"/>
          <a:ext cx="8640960" cy="640871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Internações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1.300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1.497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Procedimentos Finalidade de Diagnostico </a:t>
                      </a:r>
                      <a:r>
                        <a:rPr lang="pt-BR" sz="1500" u="none" strike="noStrike" dirty="0" err="1">
                          <a:effectLst/>
                        </a:rPr>
                        <a:t>Contratualização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35.720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678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Ambulatório de Especialidades em Funcionamento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     2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Unidade de Assistência Psicossocial em Funcionamento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     1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Unidade de Assistencia Odontológica Especializada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     1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Consultas Clinicas Especializadas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40.478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 Municipal de Infectologia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677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 de Ultrassonografia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4.268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Serviços de Proteses Dentarias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260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609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7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232719"/>
              </p:ext>
            </p:extLst>
          </p:nvPr>
        </p:nvGraphicFramePr>
        <p:xfrm>
          <a:off x="107505" y="404662"/>
          <a:ext cx="8712965" cy="590465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3"/>
                <a:gridCol w="1742593"/>
                <a:gridCol w="1742593"/>
                <a:gridCol w="1742593"/>
                <a:gridCol w="1742593"/>
              </a:tblGrid>
              <a:tr h="4940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Serviço de Nutrição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1.600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5.599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232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Serviços com Finalidade de Diagnosticos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</a:t>
                      </a:r>
                      <a:r>
                        <a:rPr lang="pt-BR" sz="1500" u="none" strike="noStrike" dirty="0" smtClean="0">
                          <a:effectLst/>
                        </a:rPr>
                        <a:t>   </a:t>
                      </a:r>
                      <a:r>
                        <a:rPr lang="pt-BR" sz="1500" u="none" strike="noStrike" dirty="0">
                          <a:effectLst/>
                        </a:rPr>
                        <a:t>90.000 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131.738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40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Hidroterapia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186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Dispensaçao de Medicamentos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Medicamentos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125.383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232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da Vigilancia Epidemiológica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Domicilios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44.880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da Vigilância Sanitária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          498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do Centro de Zoonoses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1.500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397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3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Desenvolvimento Econômico e Departamento de  Cultura</a:t>
            </a:r>
            <a:br>
              <a:rPr lang="pt-BR" sz="3300" b="1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799373"/>
              </p:ext>
            </p:extLst>
          </p:nvPr>
        </p:nvGraphicFramePr>
        <p:xfrm>
          <a:off x="323530" y="1556792"/>
          <a:ext cx="8568950" cy="460935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29410"/>
                <a:gridCol w="1846909"/>
                <a:gridCol w="1622861"/>
                <a:gridCol w="1734885"/>
                <a:gridCol w="1734885"/>
              </a:tblGrid>
              <a:tr h="4296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do Indicador Pretendido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de Medida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Estimado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1112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31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Contratos Banco do Povo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Contratos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62</a:t>
                      </a:r>
                      <a:endParaRPr lang="pt-BR" sz="14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Atendimentos de Empreendedores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</a:rPr>
                        <a:t>Empreendedor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2.300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2.335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Formalizações de Micro Empresarios Individuais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MEI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1.250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229</a:t>
                      </a:r>
                      <a:endParaRPr lang="pt-BR" sz="14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Atendimento do Consumidor - PROCON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Pessoas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1.910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1798</a:t>
                      </a:r>
                      <a:endParaRPr lang="pt-BR" sz="14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Oficinas de Música e Canto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Alunos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200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195</a:t>
                      </a:r>
                      <a:endParaRPr lang="pt-BR" sz="14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1112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 de Dança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90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270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Oficinas de Artesanato e Pintura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200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190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1112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Oficinas de Teatro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40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1112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Oficinas de Violino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1112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 de Idiomas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255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230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296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Eventos Culturais do Municipio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80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78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92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Agricultura </a:t>
            </a:r>
            <a:br>
              <a:rPr lang="pt-BR" sz="3300" b="1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894574"/>
              </p:ext>
            </p:extLst>
          </p:nvPr>
        </p:nvGraphicFramePr>
        <p:xfrm>
          <a:off x="611560" y="2420888"/>
          <a:ext cx="7704855" cy="208823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15555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 Realizado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32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AGRICULTURA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92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Segurança Pública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75423"/>
              </p:ext>
            </p:extLst>
          </p:nvPr>
        </p:nvGraphicFramePr>
        <p:xfrm>
          <a:off x="323530" y="1556793"/>
          <a:ext cx="8424935" cy="417646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84987"/>
                <a:gridCol w="1627379"/>
                <a:gridCol w="1742595"/>
                <a:gridCol w="1684987"/>
                <a:gridCol w="1684987"/>
              </a:tblGrid>
              <a:tr h="18884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626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Segurança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626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36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Semáforos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err="1">
                          <a:effectLst/>
                        </a:rPr>
                        <a:t>Qtd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7626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36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Sinalização de trânsito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Qtd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250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1012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74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Execução Orçamentária em 2023 (em milhões)</a:t>
            </a:r>
            <a:endParaRPr lang="pt-BR" sz="2000" b="1" dirty="0"/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2676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Arredondar Retângulo em um Canto Único 6"/>
          <p:cNvSpPr/>
          <p:nvPr/>
        </p:nvSpPr>
        <p:spPr>
          <a:xfrm>
            <a:off x="5940152" y="1124744"/>
            <a:ext cx="2169488" cy="405015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877392" y="1129649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latin typeface="Arial Black" panose="020B0A04020102020204" pitchFamily="34" charset="0"/>
              </a:rPr>
              <a:t>Total Liquidado:</a:t>
            </a:r>
          </a:p>
          <a:p>
            <a:pPr algn="ctr"/>
            <a:r>
              <a:rPr lang="pt-BR" sz="1000" dirty="0" smtClean="0">
                <a:latin typeface="Arial Black" panose="020B0A04020102020204" pitchFamily="34" charset="0"/>
              </a:rPr>
              <a:t>R$ 189.910.452,64</a:t>
            </a:r>
            <a:endParaRPr lang="pt-BR" sz="1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352928" cy="345638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628800"/>
            <a:ext cx="8352928" cy="34563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Resultado das Ações 2023</a:t>
            </a:r>
          </a:p>
        </p:txBody>
      </p:sp>
    </p:spTree>
    <p:extLst>
      <p:ext uri="{BB962C8B-B14F-4D97-AF65-F5344CB8AC3E}">
        <p14:creationId xmlns:p14="http://schemas.microsoft.com/office/powerpoint/2010/main" val="195119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3300" b="1" dirty="0" smtClean="0"/>
              <a:t>Gabinete </a:t>
            </a:r>
            <a:br>
              <a:rPr lang="pt-BR" sz="3300" b="1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3589" y="1844824"/>
            <a:ext cx="8290168" cy="4680520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519737"/>
              </p:ext>
            </p:extLst>
          </p:nvPr>
        </p:nvGraphicFramePr>
        <p:xfrm>
          <a:off x="361580" y="1628800"/>
          <a:ext cx="8362177" cy="418694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17009"/>
                <a:gridCol w="1426520"/>
                <a:gridCol w="2411244"/>
                <a:gridCol w="1554269"/>
                <a:gridCol w="1453135"/>
              </a:tblGrid>
              <a:tr h="5597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0836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Dependências</a:t>
                      </a:r>
                      <a:r>
                        <a:rPr lang="pt-BR" sz="15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Gabinete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Possui o </a:t>
                      </a:r>
                      <a:r>
                        <a:rPr lang="pt-BR" sz="1500" u="none" strike="noStrike" dirty="0" smtClean="0">
                          <a:effectLst/>
                        </a:rPr>
                        <a:t>objetivo </a:t>
                      </a:r>
                      <a:r>
                        <a:rPr lang="pt-BR" sz="1500" u="none" strike="noStrike" dirty="0">
                          <a:effectLst/>
                        </a:rPr>
                        <a:t>de intermediar o contato direto do Prefeito com o público e demais segmentos da 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1040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3695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Jurídico é o setor responsável por todas as situações da empresa que tem repercussão no mundo </a:t>
                      </a:r>
                      <a:r>
                        <a:rPr lang="pt-BR" sz="1500" u="none" strike="noStrike" dirty="0" smtClean="0">
                          <a:effectLst/>
                        </a:rPr>
                        <a:t>jurídico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394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1740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Fundo de Solidariedade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Proporcionar e assegurar as ações sociais da Secretaria de Desenvolvimento Social, de forma integra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14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00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Finanças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673620"/>
              </p:ext>
            </p:extLst>
          </p:nvPr>
        </p:nvGraphicFramePr>
        <p:xfrm>
          <a:off x="179512" y="1196752"/>
          <a:ext cx="8712968" cy="510149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72208"/>
                <a:gridCol w="1812279"/>
                <a:gridCol w="2076153"/>
                <a:gridCol w="1584176"/>
                <a:gridCol w="1368152"/>
              </a:tblGrid>
              <a:tr h="3653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10028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Dívida Fundada 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Compromissos de exigibilidade superior a doze meses, contraídos para atender a desequilíbrio </a:t>
                      </a:r>
                      <a:r>
                        <a:rPr lang="pt-BR" sz="1500" u="none" strike="noStrike" dirty="0" smtClean="0">
                          <a:effectLst/>
                        </a:rPr>
                        <a:t>orçamento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PASEP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PASEP é a sigla do Programa de Integração Social e do Programa de Formação do Patrimônio do Servido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100%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100%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Departamento</a:t>
                      </a:r>
                      <a:r>
                        <a:rPr lang="pt-BR" sz="1500" u="none" strike="noStrike" baseline="0" dirty="0" smtClean="0">
                          <a:effectLst/>
                        </a:rPr>
                        <a:t> de Gestão Financeira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Secretaria de Finanças e Orçamento tem como objetivo desenvolver o planejamento operacional e a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53.388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35.754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128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9999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Reserva de Contingência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Reservar recursos orçamentários livres para que a administração possa dispor a qualquer momento par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-747464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2800" b="1" dirty="0" smtClean="0"/>
              <a:t>Administração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189065"/>
              </p:ext>
            </p:extLst>
          </p:nvPr>
        </p:nvGraphicFramePr>
        <p:xfrm>
          <a:off x="179512" y="476672"/>
          <a:ext cx="8784977" cy="61842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84176"/>
                <a:gridCol w="1682034"/>
                <a:gridCol w="1959726"/>
                <a:gridCol w="1892149"/>
                <a:gridCol w="1666892"/>
              </a:tblGrid>
              <a:tr h="394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Código do Programa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Ação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Meta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Estimado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 Realizado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Departamento de Assuntos Administrativos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Atender com qualidade e humanização. Capacitar os servidores visando a eficiência e eficácia dos se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1.520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  1.049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9808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Consórcio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Intermunicipal de Televisão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A formação de consórcios entre entes públicos (municípios, estados e União) para gestão de </a:t>
                      </a:r>
                      <a:r>
                        <a:rPr lang="pt-BR" sz="1300" u="none" strike="noStrike" dirty="0" err="1">
                          <a:effectLst/>
                        </a:rPr>
                        <a:t>atividad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13.820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13.979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Publicidade Legal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Publicidade legal, também dita como publicidade obrigatória ou publicação de atos oficiais, destina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1.000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  1.737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2083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Atividade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Delegada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ATIVIDADE DELEGADA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312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     223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Publicidade e Propaganda Institucional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Publicidade e Propaganda Institucional, contempla á publicidade institucional, o que abrange a pro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300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     300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9808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20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Transporte Educação Continuada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err="1">
                          <a:effectLst/>
                        </a:rPr>
                        <a:t>Obejtivo</a:t>
                      </a:r>
                      <a:r>
                        <a:rPr lang="pt-BR" sz="1300" u="none" strike="noStrike" dirty="0">
                          <a:effectLst/>
                        </a:rPr>
                        <a:t> desta ação de governo é focar a educação continuada como um conceito de aprendizagem que c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878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     960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5901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Gestão de Transportes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Manutenção da frota municipal garantindo a qualidade dos serviços.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29.979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           14.183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394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Instalações Físicas UNIVESP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UNIVESP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                  35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</a:tr>
              <a:tr h="199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FUNAP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FUNAP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30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                  30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42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Fundo Municipal e Assistência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89795"/>
              </p:ext>
            </p:extLst>
          </p:nvPr>
        </p:nvGraphicFramePr>
        <p:xfrm>
          <a:off x="179512" y="836712"/>
          <a:ext cx="8712968" cy="555897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23886"/>
                <a:gridCol w="1883274"/>
                <a:gridCol w="1905408"/>
                <a:gridCol w="1861140"/>
                <a:gridCol w="1739260"/>
              </a:tblGrid>
              <a:tr h="3964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Código do Programa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Denominação da Ação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Denominação da Meta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Estimado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Realizado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100132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8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Atividades do Conselho Tutelar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Suas principais atribuições são: aplicar medidas de proteção; atender e aconselhar pais e </a:t>
                      </a:r>
                      <a:r>
                        <a:rPr lang="pt-BR" sz="1350" u="none" strike="noStrike" dirty="0" smtClean="0">
                          <a:effectLst/>
                        </a:rPr>
                        <a:t>responsáveis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2.106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2106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9789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9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</a:t>
                      </a:r>
                      <a:r>
                        <a:rPr lang="pt-BR" sz="1350" u="none" strike="noStrike" baseline="0" dirty="0" smtClean="0">
                          <a:effectLst/>
                        </a:rPr>
                        <a:t> Idoso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Proporcionar aos idosos, oportunidades de participação e garantia de direitos nesta fase de vida, 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22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22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9789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9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</a:t>
                      </a:r>
                      <a:r>
                        <a:rPr lang="pt-BR" sz="1350" u="none" strike="noStrike" baseline="0" dirty="0" smtClean="0">
                          <a:effectLst/>
                        </a:rPr>
                        <a:t> Idoso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Proporcionar aos idosos, oportunidades de participação e garantia de direitos nesta fase de vida, 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350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350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9770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10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 portador de deficiências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Promover a Habilitação e a Reabilitação das pessoas com deficiência e suas </a:t>
                      </a:r>
                      <a:r>
                        <a:rPr lang="pt-BR" sz="1350" u="none" strike="noStrike" dirty="0" smtClean="0">
                          <a:effectLst/>
                        </a:rPr>
                        <a:t>Famílias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35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35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11664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10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 portador de deficiências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Promover a Habilitação e a Reabilitação das pessoas com deficiência e suas Famílias</a:t>
                      </a:r>
                      <a:r>
                        <a:rPr lang="pt-BR" sz="1350" u="none" strike="noStrike" dirty="0" smtClean="0">
                          <a:effectLst/>
                        </a:rPr>
                        <a:t>,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132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132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3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Fundo Municipal e Assistência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255435"/>
              </p:ext>
            </p:extLst>
          </p:nvPr>
        </p:nvGraphicFramePr>
        <p:xfrm>
          <a:off x="251520" y="69273"/>
          <a:ext cx="8533455" cy="647166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75527"/>
                <a:gridCol w="1814482"/>
                <a:gridCol w="1814482"/>
                <a:gridCol w="1814482"/>
                <a:gridCol w="1814482"/>
              </a:tblGrid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19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Criança e Adolescente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Incentivar os cuidados com as crianças e os adolescentes, proporcionando condições e programas </a:t>
                      </a:r>
                      <a:r>
                        <a:rPr lang="pt-BR" sz="1300" u="none" strike="noStrike" dirty="0" smtClean="0">
                          <a:effectLst/>
                        </a:rPr>
                        <a:t>sociais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20</a:t>
                      </a:r>
                      <a:endParaRPr lang="pt-BR" sz="13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20</a:t>
                      </a:r>
                      <a:endParaRPr lang="pt-BR" sz="13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7076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Projeto Quero Vida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Atendimento de pessoas portadoras de deficiência com atividades educativas e oficinas variadas </a:t>
                      </a:r>
                      <a:r>
                        <a:rPr lang="pt-BR" sz="1300" u="none" strike="noStrike" dirty="0" smtClean="0">
                          <a:effectLst/>
                        </a:rPr>
                        <a:t>.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36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PSB </a:t>
                      </a:r>
                      <a:r>
                        <a:rPr lang="pt-BR" sz="1300" u="none" strike="noStrike" dirty="0" smtClean="0">
                          <a:effectLst/>
                        </a:rPr>
                        <a:t>– Serviços de Convivência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 Fortalecimento de Vínculos </a:t>
                      </a:r>
                      <a:r>
                        <a:rPr lang="pt-BR" sz="1300" u="none" strike="noStrike" dirty="0" smtClean="0">
                          <a:effectLst/>
                        </a:rPr>
                        <a:t>(</a:t>
                      </a:r>
                      <a:r>
                        <a:rPr lang="pt-BR" sz="1300" u="none" strike="noStrike" dirty="0">
                          <a:effectLst/>
                        </a:rPr>
                        <a:t>SCFV)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Fortalecer as relações familiares e comunitárias, além de promover a integração e a troca de </a:t>
                      </a:r>
                      <a:r>
                        <a:rPr lang="pt-BR" sz="1300" u="none" strike="noStrike" dirty="0" smtClean="0">
                          <a:effectLst/>
                        </a:rPr>
                        <a:t>experiências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Atendimento ao Adolescente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em Liberdade Assistida (Estadual)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Regime de liberdade aplicada aos adolescentes autores de infração penal ou que apresentam </a:t>
                      </a:r>
                      <a:r>
                        <a:rPr lang="pt-BR" sz="1300" u="none" strike="noStrike" dirty="0" smtClean="0">
                          <a:effectLst/>
                        </a:rPr>
                        <a:t>desvio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37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Programa Ação Jovem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Proporcionar meios de inclusão através de ações sociais: Ações complementares de apoio à iniciação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146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146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Atendimento ao Adolescente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em Liberdade Assistida (Federal)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Introdução para reparos e danos, através de ações </a:t>
                      </a:r>
                      <a:r>
                        <a:rPr lang="pt-BR" sz="1300" u="none" strike="noStrike" dirty="0" err="1">
                          <a:effectLst/>
                        </a:rPr>
                        <a:t>sócioeducativas</a:t>
                      </a:r>
                      <a:r>
                        <a:rPr lang="pt-BR" sz="1300" u="none" strike="noStrike" dirty="0">
                          <a:effectLst/>
                        </a:rPr>
                        <a:t> monitoradas. Realizar acompanham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7076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PSEAC </a:t>
                      </a:r>
                      <a:r>
                        <a:rPr lang="pt-BR" sz="1300" u="none" strike="noStrike" dirty="0" smtClean="0">
                          <a:effectLst/>
                        </a:rPr>
                        <a:t>– Criança e Adolescente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A Proteção Social Especial de Alta Complexidade visa garantir proteção integral a indivíduos e famí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7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755006"/>
              </p:ext>
            </p:extLst>
          </p:nvPr>
        </p:nvGraphicFramePr>
        <p:xfrm>
          <a:off x="287019" y="0"/>
          <a:ext cx="8856981" cy="639964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62136"/>
                <a:gridCol w="1423998"/>
                <a:gridCol w="2373425"/>
                <a:gridCol w="1898711"/>
                <a:gridCol w="1898711"/>
              </a:tblGrid>
              <a:tr h="5803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PSB </a:t>
                      </a:r>
                      <a:r>
                        <a:rPr lang="pt-BR" sz="1200" u="none" strike="noStrike" dirty="0" smtClean="0">
                          <a:effectLst/>
                        </a:rPr>
                        <a:t>– Programa Criança Feliz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Objetivos esta o de apoiar e acompanhar o desenvolvimento infantil na primeira </a:t>
                      </a:r>
                      <a:r>
                        <a:rPr lang="pt-BR" sz="1200" u="none" strike="noStrike" dirty="0" smtClean="0">
                          <a:effectLst/>
                        </a:rPr>
                        <a:t>infância, </a:t>
                      </a:r>
                      <a:r>
                        <a:rPr lang="pt-BR" sz="1200" u="none" strike="noStrike" dirty="0">
                          <a:effectLst/>
                        </a:rPr>
                        <a:t>ate os 3 </a:t>
                      </a:r>
                      <a:r>
                        <a:rPr lang="pt-BR" sz="1200" u="none" strike="noStrike" dirty="0" smtClean="0">
                          <a:effectLst/>
                        </a:rPr>
                        <a:t>anos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64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Projeto Casulo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 projeto casulo é um programa municipal de proteção especial de adolescentes de 12 a 18 anos de id</a:t>
                      </a:r>
                      <a:endParaRPr lang="pt-BR" sz="12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20</a:t>
                      </a:r>
                      <a:endParaRPr lang="pt-BR" sz="12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20</a:t>
                      </a:r>
                      <a:endParaRPr lang="pt-BR" sz="12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5983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Plantão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Social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Os Benefícios Eventuais e Emergenciais compõe a Rede de Proteção Social Básica e se destinam ao ate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1300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1300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Gestão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do SUAS </a:t>
                      </a:r>
                      <a:r>
                        <a:rPr lang="pt-BR" sz="1200" u="none" strike="noStrike" dirty="0" smtClean="0">
                          <a:effectLst/>
                        </a:rPr>
                        <a:t>(GSUAS</a:t>
                      </a:r>
                      <a:r>
                        <a:rPr lang="pt-BR" sz="1200" u="none" strike="noStrike" dirty="0">
                          <a:effectLst/>
                        </a:rPr>
                        <a:t>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Articulação de recursos e técnicas para o aprimoramento da Gestão de serviços; Gestão e organização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0,70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5983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Programa Renda Cidadã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Dar oportunidade para aprendizagem e auto sustentação para as famílias envolvidas por período </a:t>
                      </a:r>
                      <a:r>
                        <a:rPr lang="pt-BR" sz="1200" u="none" strike="noStrike" dirty="0" err="1">
                          <a:effectLst/>
                        </a:rPr>
                        <a:t>pré</a:t>
                      </a:r>
                      <a:r>
                        <a:rPr lang="pt-BR" sz="1200" u="none" strike="noStrike" dirty="0">
                          <a:effectLst/>
                        </a:rPr>
                        <a:t> 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300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300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Programa Atenção Integral à Família (</a:t>
                      </a:r>
                      <a:r>
                        <a:rPr lang="pt-BR" sz="1200" u="none" strike="noStrike" dirty="0">
                          <a:effectLst/>
                        </a:rPr>
                        <a:t>PAIF)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Ofertar ações </a:t>
                      </a:r>
                      <a:r>
                        <a:rPr lang="pt-BR" sz="1200" u="none" strike="noStrike" dirty="0" smtClean="0">
                          <a:effectLst/>
                        </a:rPr>
                        <a:t>soco assistenciais </a:t>
                      </a:r>
                      <a:r>
                        <a:rPr lang="pt-BR" sz="1200" u="none" strike="noStrike" dirty="0">
                          <a:effectLst/>
                        </a:rPr>
                        <a:t>de prestação continuada, por meio de trabalho social, com famílias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850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850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7469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Proteção e Atendimento Especializado a Famílias e Indivíduos </a:t>
                      </a:r>
                      <a:r>
                        <a:rPr lang="pt-BR" sz="1200" u="none" strike="noStrike" dirty="0">
                          <a:effectLst/>
                        </a:rPr>
                        <a:t>(PAEFI)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Proporcionar atendimento especializado para indivíduos e ou famílias em desequilíbrio em geral. </a:t>
                      </a:r>
                      <a:r>
                        <a:rPr lang="pt-BR" sz="1200" u="none" strike="noStrike" dirty="0" err="1">
                          <a:effectLst/>
                        </a:rPr>
                        <a:t>Pr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Gestão do </a:t>
                      </a:r>
                      <a:r>
                        <a:rPr lang="pt-BR" sz="1200" u="none" strike="noStrike" dirty="0">
                          <a:effectLst/>
                        </a:rPr>
                        <a:t>GBOLSAS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Articulação de recursos e técnicas para o aprimoramento da Gestão de serviços; Gestão e organização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0,89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11927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Recursos Financeiros Estaduais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 referente a </a:t>
                      </a:r>
                      <a:r>
                        <a:rPr lang="pt-BR" sz="1200" u="none" strike="noStrike" baseline="0" dirty="0" err="1" smtClean="0">
                          <a:effectLst/>
                        </a:rPr>
                        <a:t>Cofinanciamento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de Benefícios eventuais a Famílias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RECURSOS FINANCEIROS ESTADUAIS REFERENTE A COFINANCIAMENTO DE BENEFÍCIOS EVENTUAIS PARA A SECRETARI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177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Emprego e Relação Trabalho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204657"/>
              </p:ext>
            </p:extLst>
          </p:nvPr>
        </p:nvGraphicFramePr>
        <p:xfrm>
          <a:off x="395537" y="1876425"/>
          <a:ext cx="8280919" cy="33147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41184"/>
                <a:gridCol w="1733831"/>
                <a:gridCol w="1641184"/>
                <a:gridCol w="1464712"/>
                <a:gridCol w="1800008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466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Atendimento ao Trabalhador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</a:t>
                      </a:r>
                      <a:r>
                        <a:rPr lang="pt-BR" sz="1500" u="none" strike="noStrike" dirty="0" err="1">
                          <a:effectLst/>
                        </a:rPr>
                        <a:t>PATs</a:t>
                      </a:r>
                      <a:r>
                        <a:rPr lang="pt-BR" sz="1500" u="none" strike="noStrike" dirty="0">
                          <a:effectLst/>
                        </a:rPr>
                        <a:t> têm por objetivo a busca de alternativas para a inserção dos trabalhadores no mercado de trabalho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4.600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8.325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304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37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u="none" strike="noStrike" dirty="0" smtClean="0">
                          <a:effectLst/>
                        </a:rPr>
                        <a:t>Atendimento ao Trabalhador</a:t>
                      </a:r>
                      <a:endParaRPr lang="pt-BR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ctr" fontAlgn="ctr"/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</a:t>
                      </a:r>
                      <a:r>
                        <a:rPr lang="pt-BR" sz="1500" u="none" strike="noStrike" dirty="0" err="1">
                          <a:effectLst/>
                        </a:rPr>
                        <a:t>PATs</a:t>
                      </a:r>
                      <a:r>
                        <a:rPr lang="pt-BR" sz="1500" u="none" strike="noStrike" dirty="0">
                          <a:effectLst/>
                        </a:rPr>
                        <a:t> têm por objetivo a busca de alternativas para a inserção dos trabalhadores no mercado de trabalho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5.900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8471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6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Educação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889279"/>
              </p:ext>
            </p:extLst>
          </p:nvPr>
        </p:nvGraphicFramePr>
        <p:xfrm>
          <a:off x="251520" y="1214438"/>
          <a:ext cx="8712970" cy="528828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da Ação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da Meta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Estimado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INFRAESTRUTURA EDUCACIONAL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INFRAESTRUTURA EDUCACIONAL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1640,47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ENSINO FUNDAMENTAL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Devera ser aplicado no pagamento de salários dos professores, diretores, orientadores educacionais,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4.091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4190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ENSINO FUNDAMENTAL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Devera ser aplicado no pagamento de salários dos professores, diretores, orientadores educacionais,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191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EDUCAÇÃO DE JOVENS E ADULTOS - EJA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 Educação de Jovens e Adultos tem como objetivo permitir que pessoas adultas que não tiveram </a:t>
                      </a:r>
                      <a:r>
                        <a:rPr lang="pt-BR" sz="1400" u="none" strike="noStrike" dirty="0" err="1">
                          <a:effectLst/>
                        </a:rPr>
                        <a:t>oport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EDUCAÇÃO ESPECIAL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Os objetivos da educação especial, na perspectiva da educação inclusiva asseguram a inclusão escola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3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363579"/>
              </p:ext>
            </p:extLst>
          </p:nvPr>
        </p:nvGraphicFramePr>
        <p:xfrm>
          <a:off x="251520" y="188640"/>
          <a:ext cx="8784977" cy="633670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95592"/>
                <a:gridCol w="1935673"/>
                <a:gridCol w="2461808"/>
                <a:gridCol w="1201396"/>
                <a:gridCol w="2590508"/>
              </a:tblGrid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EDUCAÇÃO ESPECIAL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objetivos da educação especial, na perspectiva da educação inclusiva asseguram a inclusão escola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142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142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CRECHE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1764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1716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CRECHE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1764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1716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PRE ESCOLA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PRE ESCOLA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ALIMENTAÇÃO E NUTRIÇÃO - MERENDA ESCOLAR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Ofertar alimentação Saudável e adequada que garanta o atendimento das necessidades nutricionais dos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1.683.600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1.642.390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40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352928" cy="345638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628800"/>
            <a:ext cx="8352928" cy="34563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Resultado dos Programas 2023</a:t>
            </a:r>
          </a:p>
        </p:txBody>
      </p:sp>
    </p:spTree>
    <p:extLst>
      <p:ext uri="{BB962C8B-B14F-4D97-AF65-F5344CB8AC3E}">
        <p14:creationId xmlns:p14="http://schemas.microsoft.com/office/powerpoint/2010/main" val="73180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Obras e Infra Estrutura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56745"/>
              </p:ext>
            </p:extLst>
          </p:nvPr>
        </p:nvGraphicFramePr>
        <p:xfrm>
          <a:off x="395536" y="1484784"/>
          <a:ext cx="8352928" cy="424847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68976"/>
                <a:gridCol w="1859304"/>
                <a:gridCol w="2398504"/>
                <a:gridCol w="1375885"/>
                <a:gridCol w="1450259"/>
              </a:tblGrid>
              <a:tr h="616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8157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Engenharia</a:t>
                      </a:r>
                      <a:r>
                        <a:rPr lang="pt-BR" sz="1500" u="none" strike="noStrike" baseline="0" dirty="0" smtClean="0">
                          <a:effectLst/>
                        </a:rPr>
                        <a:t> e Serviços Urbanos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Secretaria de Obras e Serviços Públicos é o órgão da Prefeitura responsável pela execução das atividades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3.422,30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4.043,84 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8157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Iluminação Pública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Gerenciamento da Iluminação Pública e metodologias implantadas na prefeitura permitem o constante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8.265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7.120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8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Esportes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278097"/>
              </p:ext>
            </p:extLst>
          </p:nvPr>
        </p:nvGraphicFramePr>
        <p:xfrm>
          <a:off x="467545" y="2771775"/>
          <a:ext cx="8136905" cy="184785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27381"/>
                <a:gridCol w="1627381"/>
                <a:gridCol w="1627381"/>
                <a:gridCol w="1627381"/>
                <a:gridCol w="1627381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Esporte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Setor de Esportes e Lazer é responsável por planejar, organizar, coordenar, orientar, executar, c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1240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1547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8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Meio Ambiente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397593"/>
              </p:ext>
            </p:extLst>
          </p:nvPr>
        </p:nvGraphicFramePr>
        <p:xfrm>
          <a:off x="179512" y="908720"/>
          <a:ext cx="8856985" cy="572495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44370"/>
                <a:gridCol w="1854355"/>
                <a:gridCol w="1659161"/>
                <a:gridCol w="1219969"/>
                <a:gridCol w="1439565"/>
                <a:gridCol w="1439565"/>
              </a:tblGrid>
              <a:tr h="374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Código do Programa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Ação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Meta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Unidade de Medida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Estimado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Realizado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Gestão Ambiental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O papel do gestor ambiental é executado pelo secretario quase como um fiscal da convivência do meio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QUANTIDADE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4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4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Coleta e Tratamento de Resíduos dos Serviços de Saúde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Os resíduos de serviços de saúde são gerados em todos os estabelecimentos que oferecem assistência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KG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7.410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8.180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9241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Manutenção e Limpeza de Logradouros Públicos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Limpeza, varrição, roçada e recuperação e/ou manutenção de praças, áreas verdes, canteiros em vias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QUANTIDADE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10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9241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Manutenção e Limpeza de Logradouros Públicos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Limpeza, varrição, roçada e recuperação e/ou manutenção de praças, áreas verdes, canteiros em vias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QUANTIDADE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Coleta de Resíduos de Domicílios Públicos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Limpeza urbana e manejo de resíduos sólidos: conjunto de atividades, infra-estruturas e instalações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Domicílios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20.010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45.000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9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da Saúde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49618"/>
              </p:ext>
            </p:extLst>
          </p:nvPr>
        </p:nvGraphicFramePr>
        <p:xfrm>
          <a:off x="107504" y="1124744"/>
          <a:ext cx="8784975" cy="46101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Quantidade Estimada 2023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Quant. Realizada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MANUTENÇÃO DO BLOCO ATENÇÃO BASICA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atenção básica é entendida como o primeiro nível da atenção à saúde no SUS (contato preferencial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168.226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  261.876 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143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MANUTENÇÃO DE MEDIA E ALTA COMPLEXIDADE AMBULATORIAL E HOSPITALAR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média complexidade ambulatorial é composta por ações e serviços que visam atender aos principais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CONTRATUALIZAÇÃO DE SERVICOS " IRMANDADE SANTA CASA DE MISERICORDIA DE GUARIBA "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Integrar a Conveniada ao Sistema Único de Saúde SUS e definir a sua inserção na rede regionalizada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69.700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82.722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98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135473"/>
              </p:ext>
            </p:extLst>
          </p:nvPr>
        </p:nvGraphicFramePr>
        <p:xfrm>
          <a:off x="251522" y="188640"/>
          <a:ext cx="8784975" cy="62646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MANUTENÇÃO DE MEDIA E ALTA COMPLEXIDADE AMBULATORIAL E HOSPITALAR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 média complexidade ambulatorial é composta por ações e serviços que visam atender aos principais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                  172.637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                  276.555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3911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SERVIÇO DE ATENDIMENTO MÓVEL DE URGÊNCIA ( SAMU 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É responsável pelo componente da Regulação dos Atendimentos de Urgência, pelo Pré-Hospitalar do Si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2.000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                     1.929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3911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CUSTEIO DAS AÇÕES DE SUPORTE PROLIFATICO E TERAPÊUTICO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Tratamento profilático, preventivo ou terapêutico são momentos diferentes de decisões médicas. Tome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12.000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                  125.383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MANUTENÇÃO DA VIGILÂNCIA SANITÁRIA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As unidades e os centros de referência devem atender, ainda, às exigências da Agência Nacional de V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3.700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   895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MANUTENÇÃO DO BLOCO VIGILÂNCIA EPIDEMIOLÓGICA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As unidades e os centros de referência devem atender, ainda, às exigências da Agência Nacional de V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60.000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44.880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4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Desenvolvimento Econômico e Departamento de Cultura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6793"/>
              </p:ext>
            </p:extLst>
          </p:nvPr>
        </p:nvGraphicFramePr>
        <p:xfrm>
          <a:off x="251520" y="1196752"/>
          <a:ext cx="8568954" cy="46805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68152"/>
                <a:gridCol w="1488166"/>
                <a:gridCol w="1428159"/>
                <a:gridCol w="1428159"/>
                <a:gridCol w="1428159"/>
                <a:gridCol w="1428159"/>
              </a:tblGrid>
              <a:tr h="5265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2076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Apoio as Relações de Consumo e Fomento Econômico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ação de governo de apoio as relações de consumo e fomento econômico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5.510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          4.424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2076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22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Setor de Cultura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setor </a:t>
                      </a:r>
                      <a:r>
                        <a:rPr lang="pt-BR" sz="1500" u="none" strike="noStrike" dirty="0" smtClean="0">
                          <a:effectLst/>
                        </a:rPr>
                        <a:t>responsável </a:t>
                      </a:r>
                      <a:r>
                        <a:rPr lang="pt-BR" sz="1500" u="none" strike="noStrike" dirty="0">
                          <a:effectLst/>
                        </a:rPr>
                        <a:t>por Artes e Cultura tem como atribuições implantar uma política cultural no </a:t>
                      </a:r>
                      <a:r>
                        <a:rPr lang="pt-BR" sz="1500" u="none" strike="noStrike" dirty="0" smtClean="0">
                          <a:effectLst/>
                        </a:rPr>
                        <a:t>Município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825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1019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3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Agricultura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407199"/>
              </p:ext>
            </p:extLst>
          </p:nvPr>
        </p:nvGraphicFramePr>
        <p:xfrm>
          <a:off x="611560" y="1916832"/>
          <a:ext cx="7848870" cy="280831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112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Quantidade Estimada 2022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Quant. Realizada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6803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Agricultura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Fomento a Agricultura Municipal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Segurança Pública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39267"/>
              </p:ext>
            </p:extLst>
          </p:nvPr>
        </p:nvGraphicFramePr>
        <p:xfrm>
          <a:off x="395535" y="1988840"/>
          <a:ext cx="8280920" cy="367240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673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Quantidade Estimada 2022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Quant. Realizada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0040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Defesa Civil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Segurança Pública , </a:t>
                      </a:r>
                      <a:r>
                        <a:rPr lang="pt-BR" sz="1500" u="none" strike="noStrike" dirty="0" smtClean="0">
                          <a:effectLst/>
                        </a:rPr>
                        <a:t>Trânsito </a:t>
                      </a:r>
                      <a:r>
                        <a:rPr lang="pt-BR" sz="1500" u="none" strike="noStrike" dirty="0">
                          <a:effectLst/>
                        </a:rPr>
                        <a:t>e Defesa Civil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9943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36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Gestão do Trânsito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Gerir o transito de maneira que melhore o fluxo de </a:t>
                      </a:r>
                      <a:r>
                        <a:rPr lang="pt-BR" sz="1500" u="none" strike="noStrike" dirty="0" smtClean="0">
                          <a:effectLst/>
                        </a:rPr>
                        <a:t>veículos, </a:t>
                      </a:r>
                      <a:r>
                        <a:rPr lang="pt-BR" sz="1500" u="none" strike="noStrike" dirty="0">
                          <a:effectLst/>
                        </a:rPr>
                        <a:t>auxiliando as </a:t>
                      </a:r>
                      <a:r>
                        <a:rPr lang="pt-BR" sz="1500" u="none" strike="noStrike" dirty="0" smtClean="0">
                          <a:effectLst/>
                        </a:rPr>
                        <a:t>políticas </a:t>
                      </a:r>
                      <a:r>
                        <a:rPr lang="pt-BR" sz="1500" u="none" strike="noStrike" dirty="0">
                          <a:effectLst/>
                        </a:rPr>
                        <a:t>de fiscalização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265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</a:t>
                      </a:r>
                      <a:r>
                        <a:rPr lang="pt-BR" sz="1500" u="none" strike="noStrike" dirty="0" smtClean="0">
                          <a:effectLst/>
                        </a:rPr>
                        <a:t> </a:t>
                      </a:r>
                      <a:r>
                        <a:rPr lang="pt-BR" sz="1500" u="none" strike="noStrike" dirty="0">
                          <a:effectLst/>
                        </a:rPr>
                        <a:t>1.027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5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539552" y="1828167"/>
            <a:ext cx="4608512" cy="3257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4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pt-BR" sz="40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Planejamento e Orçamento Público </a:t>
            </a:r>
            <a:endParaRPr lang="pt-BR" sz="4000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d:\Users\Usuario\Desktop\277670472_353099016860202_6869222750039095876_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505" y="5526480"/>
            <a:ext cx="1270248" cy="101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2060848"/>
            <a:ext cx="3382657" cy="2668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803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3300" b="1" dirty="0" smtClean="0"/>
              <a:t>Gabinete </a:t>
            </a:r>
            <a:br>
              <a:rPr lang="pt-BR" sz="3300" b="1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3589" y="1844824"/>
            <a:ext cx="8290168" cy="4680520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32494"/>
              </p:ext>
            </p:extLst>
          </p:nvPr>
        </p:nvGraphicFramePr>
        <p:xfrm>
          <a:off x="179512" y="1412776"/>
          <a:ext cx="8731152" cy="496855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74368"/>
                <a:gridCol w="2670297"/>
                <a:gridCol w="1672986"/>
                <a:gridCol w="1326147"/>
                <a:gridCol w="1387354"/>
              </a:tblGrid>
              <a:tr h="7078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Estimado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Cargos em Comissão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Procuradores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3242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Administrativos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Judicias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90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131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Reuniões Administrativas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12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Chefe do Poder Executivo e Vice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Executivo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Visitas as Secretarias Estaduais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Visitas aos </a:t>
                      </a:r>
                      <a:r>
                        <a:rPr lang="pt-BR" sz="1500" u="none" strike="noStrike" dirty="0" smtClean="0">
                          <a:effectLst/>
                        </a:rPr>
                        <a:t>Ministérios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4751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Relatórios </a:t>
                      </a:r>
                      <a:r>
                        <a:rPr lang="pt-BR" sz="1500" u="none" strike="noStrike" dirty="0">
                          <a:effectLst/>
                        </a:rPr>
                        <a:t>da Controladoria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Inspeção in loco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3868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Campanhas Institucionais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976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Fundo Social de Solidariedade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14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1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Finanças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397024"/>
              </p:ext>
            </p:extLst>
          </p:nvPr>
        </p:nvGraphicFramePr>
        <p:xfrm>
          <a:off x="251521" y="1268762"/>
          <a:ext cx="8712967" cy="51125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62184"/>
                <a:gridCol w="3269738"/>
                <a:gridCol w="1408224"/>
                <a:gridCol w="1408224"/>
                <a:gridCol w="864597"/>
              </a:tblGrid>
              <a:tr h="7747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Precatórios </a:t>
                      </a:r>
                      <a:r>
                        <a:rPr lang="pt-BR" sz="1500" u="none" strike="noStrike" dirty="0">
                          <a:effectLst/>
                        </a:rPr>
                        <a:t>Judiciais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QTD Proces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69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Parcelamento da Divida a Longo Prazo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Parcelas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12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Pagamento do PASEP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 da RCL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100%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100%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do IPTU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18.380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18.380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de ISSQN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12.500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2.470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de TAXAS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5.000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Número de Empenhos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17.300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9.897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75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Pensões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1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171400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Administração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480000"/>
              </p:ext>
            </p:extLst>
          </p:nvPr>
        </p:nvGraphicFramePr>
        <p:xfrm>
          <a:off x="107504" y="773686"/>
          <a:ext cx="8856985" cy="568037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93990"/>
                <a:gridCol w="2459396"/>
                <a:gridCol w="2120169"/>
                <a:gridCol w="1491984"/>
                <a:gridCol w="1391446"/>
              </a:tblGrid>
              <a:tr h="6471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Nº De Func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263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Requisições </a:t>
                      </a:r>
                      <a:r>
                        <a:rPr lang="pt-BR" sz="1500" u="none" strike="noStrike" dirty="0">
                          <a:effectLst/>
                        </a:rPr>
                        <a:t>de Compras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443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179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Licitatórios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472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313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Alistamento Militar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307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3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Consorcio de Transmissão TV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Domicílios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13.820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13.979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Publicidade Legal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CM²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1.736,80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Publicidade e Propaganda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 Delegada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312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223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3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Transporte de Nivel Superior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681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800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</a:t>
                      </a:r>
                      <a:r>
                        <a:rPr lang="pt-BR" sz="1500" u="none" strike="noStrike" dirty="0" smtClean="0">
                          <a:effectLst/>
                        </a:rPr>
                        <a:t>Nível Técnico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197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Leves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104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Pesados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Maquinas 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65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97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Gestão do Transporte de 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29.528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13733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6624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Gestão do Transporte de Alunos - Rede Propria de Ensino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281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Fundo Municipal e Assistência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916272"/>
              </p:ext>
            </p:extLst>
          </p:nvPr>
        </p:nvGraphicFramePr>
        <p:xfrm>
          <a:off x="179513" y="980728"/>
          <a:ext cx="8712967" cy="539454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04967"/>
                <a:gridCol w="2297055"/>
                <a:gridCol w="1742593"/>
                <a:gridCol w="1346550"/>
                <a:gridCol w="1821802"/>
              </a:tblGrid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do Indicador Pretendido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Unidade de Medida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Estimado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184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8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400" u="none" strike="noStrike" dirty="0">
                          <a:effectLst/>
                        </a:rPr>
                        <a:t>Leves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Veículos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307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Conselheiros Tutelares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Quantidade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Atendimento a Crianças e Adolescentes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Crianças/A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2.100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2100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307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Abrigo ao Idoso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Idosos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Oportunidade de Convívio Social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Idosos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Habilitação e Reabilitação de Deficientes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Quantidade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167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167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Abrigo a Criança e Adolescente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Crianças/A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607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Promoção de Relações Sócio Educativas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 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809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809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120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r>
                        <a:rPr lang="pt-BR" sz="1400" u="none" strike="noStrike" dirty="0" smtClean="0">
                          <a:effectLst/>
                        </a:rPr>
                        <a:t>27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Ofertar ações </a:t>
                      </a:r>
                      <a:r>
                        <a:rPr lang="pt-BR" sz="1400" u="none" strike="noStrike" dirty="0" err="1">
                          <a:effectLst/>
                        </a:rPr>
                        <a:t>socioassistenciais</a:t>
                      </a:r>
                      <a:r>
                        <a:rPr lang="pt-BR" sz="1400" u="none" strike="noStrike" dirty="0">
                          <a:effectLst/>
                        </a:rPr>
                        <a:t> de prestação continuada, por meio de trabalho social, com famílias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Famílias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1.201,59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1201,59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27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Benefícios Eventuais a Familias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Famílias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1.300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1477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69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Emprego e Relação Trabalho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693610"/>
              </p:ext>
            </p:extLst>
          </p:nvPr>
        </p:nvGraphicFramePr>
        <p:xfrm>
          <a:off x="323528" y="1340768"/>
          <a:ext cx="8208912" cy="41044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28819"/>
                <a:gridCol w="1994311"/>
                <a:gridCol w="1435301"/>
                <a:gridCol w="1737469"/>
                <a:gridCol w="1813012"/>
              </a:tblGrid>
              <a:tr h="905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757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Atendimento ao Trabalhador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4.600,00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                8.325 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470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Infraestrutura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0,00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757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de Trabalhadores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Passageiro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5900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8471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Educação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45472"/>
              </p:ext>
            </p:extLst>
          </p:nvPr>
        </p:nvGraphicFramePr>
        <p:xfrm>
          <a:off x="323529" y="1484785"/>
          <a:ext cx="8424937" cy="453650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3"/>
                <a:gridCol w="1670586"/>
                <a:gridCol w="1670586"/>
                <a:gridCol w="1670586"/>
                <a:gridCol w="1670586"/>
              </a:tblGrid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 da Rede Municipalizada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4.947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7.128,47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16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Transporte de Alunos Ensino Fundamental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223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900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16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Predios Escolares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Qtde 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13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 da Rede Municipalizada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1.424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2226</a:t>
                      </a:r>
                      <a:endParaRPr lang="pt-BR" sz="1500" b="1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Transporte de Alunos Ensino Intantil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Refeições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err="1">
                          <a:effectLst/>
                        </a:rPr>
                        <a:t>Qtde</a:t>
                      </a:r>
                      <a:r>
                        <a:rPr lang="pt-BR" sz="1500" u="none" strike="noStrike" dirty="0">
                          <a:effectLst/>
                        </a:rPr>
                        <a:t> 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1.699.600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</a:t>
                      </a:r>
                      <a:r>
                        <a:rPr lang="pt-BR" sz="1500" u="none" strike="noStrike" dirty="0" smtClean="0">
                          <a:effectLst/>
                        </a:rPr>
                        <a:t> </a:t>
                      </a:r>
                      <a:r>
                        <a:rPr lang="pt-BR" sz="1500" u="none" strike="noStrike" dirty="0">
                          <a:effectLst/>
                        </a:rPr>
                        <a:t>1.642.390 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</TotalTime>
  <Words>2987</Words>
  <Application>Microsoft Office PowerPoint</Application>
  <PresentationFormat>Apresentação na tela (4:3)</PresentationFormat>
  <Paragraphs>1173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39" baseType="lpstr">
      <vt:lpstr>Tema do Office</vt:lpstr>
      <vt:lpstr>Apresentação do PowerPoint</vt:lpstr>
      <vt:lpstr>Execução Orçamentária em 2023 (em milhões)</vt:lpstr>
      <vt:lpstr>Apresentação do PowerPoint</vt:lpstr>
      <vt:lpstr>  Gabinete   </vt:lpstr>
      <vt:lpstr> Finanças </vt:lpstr>
      <vt:lpstr> Administração </vt:lpstr>
      <vt:lpstr> Fundo Municipal e Assistência </vt:lpstr>
      <vt:lpstr>   Secretaria de Emprego e Relação Trabalho</vt:lpstr>
      <vt:lpstr>   Secretaria de Educação</vt:lpstr>
      <vt:lpstr>   Secretaria de Obras e Infra Estrutura</vt:lpstr>
      <vt:lpstr>    Secretaria de Esportes</vt:lpstr>
      <vt:lpstr>    Secretaria de Meio Ambiente </vt:lpstr>
      <vt:lpstr>    Secretaria da Saúde</vt:lpstr>
      <vt:lpstr>    </vt:lpstr>
      <vt:lpstr>    </vt:lpstr>
      <vt:lpstr>    </vt:lpstr>
      <vt:lpstr>    Secretaria de Desenvolvimento Econômico e Departamento de  Cultura </vt:lpstr>
      <vt:lpstr>    Secretaria de Agricultura  </vt:lpstr>
      <vt:lpstr>    Secretaria de Segurança Pública</vt:lpstr>
      <vt:lpstr>Apresentação do PowerPoint</vt:lpstr>
      <vt:lpstr>  Gabinete   </vt:lpstr>
      <vt:lpstr> Finanças </vt:lpstr>
      <vt:lpstr>   Administração </vt:lpstr>
      <vt:lpstr> Fundo Municipal e Assistência </vt:lpstr>
      <vt:lpstr> Fundo Municipal e Assistência </vt:lpstr>
      <vt:lpstr> </vt:lpstr>
      <vt:lpstr>   Secretaria de Emprego e Relação Trabalho</vt:lpstr>
      <vt:lpstr>   Secretaria de Educação</vt:lpstr>
      <vt:lpstr>   </vt:lpstr>
      <vt:lpstr>   Secretaria de Obras e Infra Estrutura</vt:lpstr>
      <vt:lpstr>   Secretaria de Esportes</vt:lpstr>
      <vt:lpstr>    Secretaria de Meio Ambiente </vt:lpstr>
      <vt:lpstr>    Secretaria da Saúde</vt:lpstr>
      <vt:lpstr>    </vt:lpstr>
      <vt:lpstr>    Secretaria de Desenvolvimento Econômico e Departamento de Cultura</vt:lpstr>
      <vt:lpstr>    Secretaria de Agricultura</vt:lpstr>
      <vt:lpstr>    Secretaria de Segurança Pública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35</cp:revision>
  <cp:lastPrinted>2024-04-29T19:10:38Z</cp:lastPrinted>
  <dcterms:created xsi:type="dcterms:W3CDTF">2024-04-19T14:55:08Z</dcterms:created>
  <dcterms:modified xsi:type="dcterms:W3CDTF">2024-10-08T12:22:45Z</dcterms:modified>
</cp:coreProperties>
</file>