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1024128"/>
            <a:ext cx="7973568" cy="4572000"/>
          </a:xfrm>
          <a:prstGeom prst="roundRect">
            <a:avLst>
              <a:gd name="adj" fmla="val 1000"/>
            </a:avLst>
          </a:prstGeom>
          <a:solidFill>
            <a:srgbClr val="102D5D">
              <a:alpha val="92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960120" y="1325880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7B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950976" y="1627632"/>
            <a:ext cx="612648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Princípios</a:t>
            </a:r>
            <a:endParaRPr lang="en-US" sz="3800" dirty="0"/>
          </a:p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Administrativos</a:t>
            </a:r>
            <a:endParaRPr lang="en-US" sz="3800" dirty="0"/>
          </a:p>
        </p:txBody>
      </p:sp>
      <p:sp>
        <p:nvSpPr>
          <p:cNvPr id="11" name="Text 8"/>
          <p:cNvSpPr/>
          <p:nvPr/>
        </p:nvSpPr>
        <p:spPr>
          <a:xfrm>
            <a:off x="978408" y="3108960"/>
            <a:ext cx="6583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Regime jurídico, controle dos atos e aplicação prática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969264" y="3950208"/>
            <a:ext cx="5349240" cy="420624"/>
          </a:xfrm>
          <a:prstGeom prst="roundRect">
            <a:avLst>
              <a:gd name="adj" fmla="val 34783"/>
            </a:avLst>
          </a:prstGeom>
          <a:solidFill>
            <a:srgbClr val="14396F">
              <a:alpha val="92000"/>
            </a:srgbClr>
          </a:solidFill>
          <a:ln w="10160">
            <a:solidFill>
              <a:srgbClr val="FF5A1F">
                <a:alpha val="88000"/>
              </a:srgbClr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7F0E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Normas que orientam, limitam e legitimam a atuação estatal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969264" y="4507992"/>
            <a:ext cx="5559552" cy="420624"/>
          </a:xfrm>
          <a:prstGeom prst="roundRect">
            <a:avLst>
              <a:gd name="adj" fmla="val 34783"/>
            </a:avLst>
          </a:prstGeom>
          <a:solidFill>
            <a:srgbClr val="14396F">
              <a:alpha val="92000"/>
            </a:srgbClr>
          </a:solidFill>
          <a:ln w="10160">
            <a:solidFill>
              <a:srgbClr val="FF5A1F">
                <a:alpha val="88000"/>
              </a:srgbClr>
            </a:solidFill>
          </a:ln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7F0E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Art. 37 da CF • Lei nº 9.784/1999 • Lei nº 8.987/1995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10469880" y="1920240"/>
            <a:ext cx="1261872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validade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controle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interesse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público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Moralidade administrativa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Legalidade formal não basta.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600200"/>
            <a:ext cx="877824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 ato deve ser compatível com ética pública, boa-fé, decoro e probidade.</a:t>
            </a:r>
            <a:endParaRPr lang="en-US" sz="1850" dirty="0"/>
          </a:p>
        </p:txBody>
      </p:sp>
      <p:sp>
        <p:nvSpPr>
          <p:cNvPr id="12" name="Text 9"/>
          <p:cNvSpPr/>
          <p:nvPr/>
        </p:nvSpPr>
        <p:spPr>
          <a:xfrm>
            <a:off x="868680" y="2697480"/>
            <a:ext cx="2834640" cy="2084832"/>
          </a:xfrm>
          <a:prstGeom prst="roundRect">
            <a:avLst>
              <a:gd name="adj" fmla="val 2632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  Veda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Fraude, simulação, favorecimento indevido e desvio de finalidade.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3858768" y="2697480"/>
            <a:ext cx="2834640" cy="2084832"/>
          </a:xfrm>
          <a:prstGeom prst="roundRect">
            <a:avLst>
              <a:gd name="adj" fmla="val 2632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  Exige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Conduta leal, íntegra e materialmente compatível com o interesse público.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6848856" y="2697480"/>
            <a:ext cx="2834640" cy="2084832"/>
          </a:xfrm>
          <a:prstGeom prst="roundRect">
            <a:avLst>
              <a:gd name="adj" fmla="val 2632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  Permite controle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Atos formalmente corretos podem ser inválidos se materialmente desviados.</a:t>
            </a:r>
            <a:endParaRPr lang="en-US" sz="15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Publicidade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Transparência como regra; sigilo como exceção.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783080"/>
            <a:ext cx="4251960" cy="2212848"/>
          </a:xfrm>
          <a:prstGeom prst="roundRect">
            <a:avLst>
              <a:gd name="adj" fmla="val 2479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  Função de controle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Permite fiscalização por cidadãos, Ministério Público, Tribunais de Contas, Legislativo e Judiciário.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5440680" y="1783080"/>
            <a:ext cx="4251960" cy="2212848"/>
          </a:xfrm>
          <a:prstGeom prst="roundRect">
            <a:avLst>
              <a:gd name="adj" fmla="val 2479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  Função de eficácia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Em certos atos, a publicidade é condição para produção regular de efeitos.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868680" y="4343400"/>
            <a:ext cx="882396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Pergunta-chave: o administrado consegue compreender e fiscalizar o ato?</a:t>
            </a:r>
            <a:endParaRPr lang="en-US" sz="1750" dirty="0"/>
          </a:p>
        </p:txBody>
      </p:sp>
      <p:sp>
        <p:nvSpPr>
          <p:cNvPr id="14" name="Text 11"/>
          <p:cNvSpPr/>
          <p:nvPr/>
        </p:nvSpPr>
        <p:spPr>
          <a:xfrm>
            <a:off x="868680" y="5285232"/>
            <a:ext cx="8823960" cy="502920"/>
          </a:xfrm>
          <a:prstGeom prst="roundRect">
            <a:avLst>
              <a:gd name="adj" fmla="val 9091"/>
            </a:avLst>
          </a:prstGeom>
          <a:solidFill>
            <a:srgbClr val="102D5D">
              <a:alpha val="85000"/>
            </a:srgbClr>
          </a:solidFill>
          <a:ln w="12700">
            <a:solidFill>
              <a:srgbClr val="315A95">
                <a:alpha val="55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r>
              <a:rPr lang="en-US" sz="142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Sigilo somente com fundamento: intimidade, proteção de dados, segurança da sociedade ou do Estado.</a:t>
            </a:r>
            <a:endParaRPr lang="en-US" sz="14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Eficiência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Boa administração é resultado juridicamente adequado.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600200"/>
            <a:ext cx="877824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Eficiência não autoriza atalhos ilegais: ela qualifica o modo de cumprir a lei.</a:t>
            </a:r>
            <a:endParaRPr lang="en-US" sz="1750" dirty="0"/>
          </a:p>
        </p:txBody>
      </p:sp>
      <p:sp>
        <p:nvSpPr>
          <p:cNvPr id="12" name="Text 9"/>
          <p:cNvSpPr/>
          <p:nvPr/>
        </p:nvSpPr>
        <p:spPr>
          <a:xfrm>
            <a:off x="868680" y="2697480"/>
            <a:ext cx="4251960" cy="1161288"/>
          </a:xfrm>
          <a:prstGeom prst="roundRect">
            <a:avLst>
              <a:gd name="adj" fmla="val 4724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  Qualidade
</a:t>
            </a:r>
            <a:pPr indent="0" marL="0">
              <a:buNone/>
            </a:pPr>
            <a:r>
              <a:rPr lang="en-US" sz="124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Prestação adequada do serviço.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5440680" y="2697480"/>
            <a:ext cx="4251960" cy="1161288"/>
          </a:xfrm>
          <a:prstGeom prst="roundRect">
            <a:avLst>
              <a:gd name="adj" fmla="val 4724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  Economicidade
</a:t>
            </a:r>
            <a:pPr indent="0" marL="0">
              <a:buNone/>
            </a:pPr>
            <a:r>
              <a:rPr lang="en-US" sz="124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Uso racional dos recursos.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868680" y="4160520"/>
            <a:ext cx="4251960" cy="1161288"/>
          </a:xfrm>
          <a:prstGeom prst="roundRect">
            <a:avLst>
              <a:gd name="adj" fmla="val 4724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  Planejamento
</a:t>
            </a:r>
            <a:pPr indent="0" marL="0">
              <a:buNone/>
            </a:pPr>
            <a:r>
              <a:rPr lang="en-US" sz="124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Organização e cumprimento de prazos.</a:t>
            </a:r>
            <a:endParaRPr lang="en-US" sz="1550" dirty="0"/>
          </a:p>
        </p:txBody>
      </p:sp>
      <p:sp>
        <p:nvSpPr>
          <p:cNvPr id="15" name="Text 12"/>
          <p:cNvSpPr/>
          <p:nvPr/>
        </p:nvSpPr>
        <p:spPr>
          <a:xfrm>
            <a:off x="5440680" y="4160520"/>
            <a:ext cx="4251960" cy="1161288"/>
          </a:xfrm>
          <a:prstGeom prst="roundRect">
            <a:avLst>
              <a:gd name="adj" fmla="val 4724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  Resultado útil
</a:t>
            </a:r>
            <a:pPr indent="0" marL="0">
              <a:buNone/>
            </a:pPr>
            <a:r>
              <a:rPr lang="en-US" sz="124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Benefício mensurável ao usuário e à coletividade.</a:t>
            </a:r>
            <a:endParaRPr lang="en-US" sz="15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Finalidade e motivação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Todo ato precisa de fim público e razão explícita.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783080"/>
            <a:ext cx="4297680" cy="2651760"/>
          </a:xfrm>
          <a:prstGeom prst="roundRect">
            <a:avLst>
              <a:gd name="adj" fmla="val 2069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  Finalidade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 ato deve buscar o objetivo previsto em lei. Quando se utiliza o ato para fim diverso, há desvio de finalidade e abuso de poder.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5394960" y="1783080"/>
            <a:ext cx="4297680" cy="2651760"/>
          </a:xfrm>
          <a:prstGeom prst="roundRect">
            <a:avLst>
              <a:gd name="adj" fmla="val 2069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  Motivação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decisão deve indicar fatos e fundamentos jurídicos de modo claro, explícito e congruente.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868680" y="4892040"/>
            <a:ext cx="882396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Controle exige resposta à pergunta: por que a Administração decidiu assim?</a:t>
            </a:r>
            <a:endParaRPr lang="en-US" sz="17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Razoabilidade e proporcionalidade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resposta estatal deve ser lógica, adequada e necessária.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783080"/>
            <a:ext cx="2148840" cy="1920240"/>
          </a:xfrm>
          <a:prstGeom prst="roundRect">
            <a:avLst>
              <a:gd name="adj" fmla="val 2857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  Razoabilidade
</a:t>
            </a:r>
            <a:pPr indent="0" marL="0">
              <a:buNone/>
            </a:pPr>
            <a:r>
              <a:rPr lang="en-US" sz="11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Veda decisões ilógicas, incongruentes ou absurdas.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3154680" y="1783080"/>
            <a:ext cx="2103120" cy="1920240"/>
          </a:xfrm>
          <a:prstGeom prst="roundRect">
            <a:avLst>
              <a:gd name="adj" fmla="val 2857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  Adequação
</a:t>
            </a:r>
            <a:pPr indent="0" marL="0">
              <a:buNone/>
            </a:pPr>
            <a:r>
              <a:rPr lang="en-US" sz="11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medida deve servir ao fim público pretendido.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5394960" y="1783080"/>
            <a:ext cx="2103120" cy="1920240"/>
          </a:xfrm>
          <a:prstGeom prst="roundRect">
            <a:avLst>
              <a:gd name="adj" fmla="val 2857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  Necessidade
</a:t>
            </a:r>
            <a:pPr indent="0" marL="0">
              <a:buNone/>
            </a:pPr>
            <a:r>
              <a:rPr lang="en-US" sz="11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Não deve haver meio menos gravoso igualmente eficaz.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7635240" y="1783080"/>
            <a:ext cx="2057400" cy="1920240"/>
          </a:xfrm>
          <a:prstGeom prst="roundRect">
            <a:avLst>
              <a:gd name="adj" fmla="val 2857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  Equilíbrio
</a:t>
            </a:r>
            <a:pPr indent="0" marL="0">
              <a:buNone/>
            </a:pPr>
            <a:r>
              <a:rPr lang="en-US" sz="11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 benefício público deve justificar a restrição imposta.</a:t>
            </a:r>
            <a:endParaRPr lang="en-US" sz="1550" dirty="0"/>
          </a:p>
        </p:txBody>
      </p:sp>
      <p:sp>
        <p:nvSpPr>
          <p:cNvPr id="15" name="Text 12"/>
          <p:cNvSpPr/>
          <p:nvPr/>
        </p:nvSpPr>
        <p:spPr>
          <a:xfrm>
            <a:off x="868680" y="4343400"/>
            <a:ext cx="882396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7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Aplicação típica: sanções, poder de polícia, restrições a direitos e exigências documentais.</a:t>
            </a:r>
            <a:endParaRPr lang="en-US" sz="167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Segurança jurídica, confiança e autotutela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Corrigir ilegalidades sem destruir estabilidade legítima.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783080"/>
            <a:ext cx="2834640" cy="2148840"/>
          </a:xfrm>
          <a:prstGeom prst="roundRect">
            <a:avLst>
              <a:gd name="adj" fmla="val 2553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  Autotutela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Anular atos ilegais, revogar atos inconvenientes e convalidar defeitos sanáveis.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3858768" y="1783080"/>
            <a:ext cx="2834640" cy="2148840"/>
          </a:xfrm>
          <a:prstGeom prst="roundRect">
            <a:avLst>
              <a:gd name="adj" fmla="val 2553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  Segurança jurídica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Protege estabilidade, previsibilidade e coerência da atuação estatal.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6848856" y="1783080"/>
            <a:ext cx="2834640" cy="2148840"/>
          </a:xfrm>
          <a:prstGeom prst="roundRect">
            <a:avLst>
              <a:gd name="adj" fmla="val 2553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  Confiança legítima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Tutela expectativas geradas pela própria Administração em favor do administrado de boa-fé.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868680" y="4526280"/>
            <a:ext cx="8823960" cy="822960"/>
          </a:xfrm>
          <a:prstGeom prst="roundRect">
            <a:avLst>
              <a:gd name="adj" fmla="val 5556"/>
            </a:avLst>
          </a:prstGeom>
          <a:solidFill>
            <a:srgbClr val="102D5D">
              <a:alpha val="85000"/>
            </a:srgbClr>
          </a:solidFill>
          <a:ln w="12700">
            <a:solidFill>
              <a:srgbClr val="315A95">
                <a:alpha val="55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r>
              <a:rPr lang="en-US" sz="144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Mudança interpretativa pode exigir regime de transição.</a:t>
            </a:r>
            <a:endParaRPr lang="en-US" sz="1440" dirty="0"/>
          </a:p>
          <a:p>
            <a:r>
              <a:rPr lang="en-US" sz="144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revisão de atos deve respeitar boa-fé, estabilidade e direitos legitimamente consolidados.</a:t>
            </a:r>
            <a:endParaRPr lang="en-US" sz="14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Princípios dos serviços públicos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Serviço adequado é a aplicação concreta dos princípios administrativos.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828800"/>
            <a:ext cx="1920240" cy="786384"/>
          </a:xfrm>
          <a:prstGeom prst="roundRect">
            <a:avLst>
              <a:gd name="adj" fmla="val 6977"/>
            </a:avLst>
          </a:prstGeom>
          <a:solidFill>
            <a:srgbClr val="143365">
              <a:alpha val="96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22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Regularidade</a:t>
            </a:r>
            <a:endParaRPr lang="en-US" sz="1220" dirty="0"/>
          </a:p>
        </p:txBody>
      </p:sp>
      <p:sp>
        <p:nvSpPr>
          <p:cNvPr id="12" name="Text 9"/>
          <p:cNvSpPr/>
          <p:nvPr/>
        </p:nvSpPr>
        <p:spPr>
          <a:xfrm>
            <a:off x="3081528" y="1828800"/>
            <a:ext cx="1920240" cy="786384"/>
          </a:xfrm>
          <a:prstGeom prst="roundRect">
            <a:avLst>
              <a:gd name="adj" fmla="val 6977"/>
            </a:avLst>
          </a:prstGeom>
          <a:solidFill>
            <a:srgbClr val="143365">
              <a:alpha val="96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22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Continuidade</a:t>
            </a:r>
            <a:endParaRPr lang="en-US" sz="1220" dirty="0"/>
          </a:p>
        </p:txBody>
      </p:sp>
      <p:sp>
        <p:nvSpPr>
          <p:cNvPr id="13" name="Text 10"/>
          <p:cNvSpPr/>
          <p:nvPr/>
        </p:nvSpPr>
        <p:spPr>
          <a:xfrm>
            <a:off x="5294376" y="1828800"/>
            <a:ext cx="1920240" cy="786384"/>
          </a:xfrm>
          <a:prstGeom prst="roundRect">
            <a:avLst>
              <a:gd name="adj" fmla="val 6977"/>
            </a:avLst>
          </a:prstGeom>
          <a:solidFill>
            <a:srgbClr val="143365">
              <a:alpha val="96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22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Eficiência</a:t>
            </a:r>
            <a:endParaRPr lang="en-US" sz="1220" dirty="0"/>
          </a:p>
        </p:txBody>
      </p:sp>
      <p:sp>
        <p:nvSpPr>
          <p:cNvPr id="14" name="Text 11"/>
          <p:cNvSpPr/>
          <p:nvPr/>
        </p:nvSpPr>
        <p:spPr>
          <a:xfrm>
            <a:off x="7507224" y="1828800"/>
            <a:ext cx="1920240" cy="786384"/>
          </a:xfrm>
          <a:prstGeom prst="roundRect">
            <a:avLst>
              <a:gd name="adj" fmla="val 6977"/>
            </a:avLst>
          </a:prstGeom>
          <a:solidFill>
            <a:srgbClr val="143365">
              <a:alpha val="96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22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Segurança</a:t>
            </a:r>
            <a:endParaRPr lang="en-US" sz="1220" dirty="0"/>
          </a:p>
        </p:txBody>
      </p:sp>
      <p:sp>
        <p:nvSpPr>
          <p:cNvPr id="15" name="Text 12"/>
          <p:cNvSpPr/>
          <p:nvPr/>
        </p:nvSpPr>
        <p:spPr>
          <a:xfrm>
            <a:off x="868680" y="3044952"/>
            <a:ext cx="1920240" cy="786384"/>
          </a:xfrm>
          <a:prstGeom prst="roundRect">
            <a:avLst>
              <a:gd name="adj" fmla="val 6977"/>
            </a:avLst>
          </a:prstGeom>
          <a:solidFill>
            <a:srgbClr val="143365">
              <a:alpha val="96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22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Atualidade</a:t>
            </a:r>
            <a:endParaRPr lang="en-US" sz="1220" dirty="0"/>
          </a:p>
        </p:txBody>
      </p:sp>
      <p:sp>
        <p:nvSpPr>
          <p:cNvPr id="16" name="Text 13"/>
          <p:cNvSpPr/>
          <p:nvPr/>
        </p:nvSpPr>
        <p:spPr>
          <a:xfrm>
            <a:off x="3081528" y="3044952"/>
            <a:ext cx="1920240" cy="786384"/>
          </a:xfrm>
          <a:prstGeom prst="roundRect">
            <a:avLst>
              <a:gd name="adj" fmla="val 6977"/>
            </a:avLst>
          </a:prstGeom>
          <a:solidFill>
            <a:srgbClr val="143365">
              <a:alpha val="96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22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Generalidade</a:t>
            </a:r>
            <a:endParaRPr lang="en-US" sz="1220" dirty="0"/>
          </a:p>
        </p:txBody>
      </p:sp>
      <p:sp>
        <p:nvSpPr>
          <p:cNvPr id="17" name="Text 14"/>
          <p:cNvSpPr/>
          <p:nvPr/>
        </p:nvSpPr>
        <p:spPr>
          <a:xfrm>
            <a:off x="5294376" y="3044952"/>
            <a:ext cx="1920240" cy="786384"/>
          </a:xfrm>
          <a:prstGeom prst="roundRect">
            <a:avLst>
              <a:gd name="adj" fmla="val 6977"/>
            </a:avLst>
          </a:prstGeom>
          <a:solidFill>
            <a:srgbClr val="143365">
              <a:alpha val="96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22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Cortesia</a:t>
            </a:r>
            <a:endParaRPr lang="en-US" sz="1220" dirty="0"/>
          </a:p>
        </p:txBody>
      </p:sp>
      <p:sp>
        <p:nvSpPr>
          <p:cNvPr id="18" name="Text 15"/>
          <p:cNvSpPr/>
          <p:nvPr/>
        </p:nvSpPr>
        <p:spPr>
          <a:xfrm>
            <a:off x="7507224" y="3044952"/>
            <a:ext cx="1920240" cy="786384"/>
          </a:xfrm>
          <a:prstGeom prst="roundRect">
            <a:avLst>
              <a:gd name="adj" fmla="val 6977"/>
            </a:avLst>
          </a:prstGeom>
          <a:solidFill>
            <a:srgbClr val="143365">
              <a:alpha val="96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algn="ctr" indent="0" marL="0">
              <a:buNone/>
            </a:pPr>
            <a:r>
              <a:rPr lang="en-US" sz="122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Modicidade tarifária</a:t>
            </a:r>
            <a:endParaRPr lang="en-US" sz="1220" dirty="0"/>
          </a:p>
        </p:txBody>
      </p:sp>
      <p:sp>
        <p:nvSpPr>
          <p:cNvPr id="19" name="Text 16"/>
          <p:cNvSpPr/>
          <p:nvPr/>
        </p:nvSpPr>
        <p:spPr>
          <a:xfrm>
            <a:off x="868680" y="4617720"/>
            <a:ext cx="882396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7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 interrupção do serviço só se admite nas hipóteses legais, considerando o interesse coletivo.</a:t>
            </a:r>
            <a:endParaRPr lang="en-US" sz="16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Aplicações no material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Bens públicos, serviços e responsabilidade civil concretizam os princípios.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783080"/>
            <a:ext cx="2834640" cy="2606040"/>
          </a:xfrm>
          <a:prstGeom prst="roundRect">
            <a:avLst>
              <a:gd name="adj" fmla="val 2105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  Bens públicos
</a:t>
            </a:r>
            <a:pPr indent="0" marL="0">
              <a:buNone/>
            </a:pPr>
            <a:r>
              <a:rPr lang="en-US" sz="117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Afetação, inalienabilidade enquanto afetados, imprescritibilidade e impenhorabilidade revelam a indisponibilidade do interesse público.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3858768" y="1783080"/>
            <a:ext cx="2834640" cy="2606040"/>
          </a:xfrm>
          <a:prstGeom prst="roundRect">
            <a:avLst>
              <a:gd name="adj" fmla="val 2105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  Serviços públicos
</a:t>
            </a:r>
            <a:pPr indent="0" marL="0">
              <a:buNone/>
            </a:pPr>
            <a:r>
              <a:rPr lang="en-US" sz="117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Regularidade, continuidade, eficiência, segurança e modicidade transformam princípios em padrão de prestação adequada.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6848856" y="1783080"/>
            <a:ext cx="2834640" cy="2606040"/>
          </a:xfrm>
          <a:prstGeom prst="roundRect">
            <a:avLst>
              <a:gd name="adj" fmla="val 2105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  Responsabilidade civil
</a:t>
            </a:r>
            <a:pPr indent="0" marL="0">
              <a:buNone/>
            </a:pPr>
            <a:r>
              <a:rPr lang="en-US" sz="117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Risco administrativo, dever de proteção, nexo causal e excludentes revelam controle da atuação estatal.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868680" y="4892040"/>
            <a:ext cx="882396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Os princípios não ficam isolados: eles operam em todos os regimes administrativos.</a:t>
            </a:r>
            <a:endParaRPr lang="en-US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Fechamento: checklist de validade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Perguntas essenciais para analisar qualquer ato administrativo.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600200"/>
            <a:ext cx="4160520" cy="438912"/>
          </a:xfrm>
          <a:prstGeom prst="roundRect">
            <a:avLst>
              <a:gd name="adj" fmla="val 10417"/>
            </a:avLst>
          </a:prstGeom>
          <a:solidFill>
            <a:srgbClr val="102D5D">
              <a:alpha val="86000"/>
            </a:srgbClr>
          </a:solidFill>
          <a:ln>
            <a:solidFill>
              <a:srgbClr val="315A95">
                <a:alpha val="6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6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1.  Há competência e base legal?</a:t>
            </a:r>
            <a:endParaRPr lang="en-US" sz="1260" dirty="0"/>
          </a:p>
        </p:txBody>
      </p:sp>
      <p:sp>
        <p:nvSpPr>
          <p:cNvPr id="12" name="Text 9"/>
          <p:cNvSpPr/>
          <p:nvPr/>
        </p:nvSpPr>
        <p:spPr>
          <a:xfrm>
            <a:off x="5394960" y="1600200"/>
            <a:ext cx="4160520" cy="438912"/>
          </a:xfrm>
          <a:prstGeom prst="roundRect">
            <a:avLst>
              <a:gd name="adj" fmla="val 10417"/>
            </a:avLst>
          </a:prstGeom>
          <a:solidFill>
            <a:srgbClr val="102D5D">
              <a:alpha val="86000"/>
            </a:srgbClr>
          </a:solidFill>
          <a:ln>
            <a:solidFill>
              <a:srgbClr val="315A95">
                <a:alpha val="6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6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2.  A finalidade pública está correta?</a:t>
            </a:r>
            <a:endParaRPr lang="en-US" sz="1260" dirty="0"/>
          </a:p>
        </p:txBody>
      </p:sp>
      <p:sp>
        <p:nvSpPr>
          <p:cNvPr id="13" name="Text 10"/>
          <p:cNvSpPr/>
          <p:nvPr/>
        </p:nvSpPr>
        <p:spPr>
          <a:xfrm>
            <a:off x="868680" y="2386584"/>
            <a:ext cx="4160520" cy="438912"/>
          </a:xfrm>
          <a:prstGeom prst="roundRect">
            <a:avLst>
              <a:gd name="adj" fmla="val 10417"/>
            </a:avLst>
          </a:prstGeom>
          <a:solidFill>
            <a:srgbClr val="102D5D">
              <a:alpha val="86000"/>
            </a:srgbClr>
          </a:solidFill>
          <a:ln>
            <a:solidFill>
              <a:srgbClr val="315A95">
                <a:alpha val="6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6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3.  A decisão foi motivada?</a:t>
            </a:r>
            <a:endParaRPr lang="en-US" sz="1260" dirty="0"/>
          </a:p>
        </p:txBody>
      </p:sp>
      <p:sp>
        <p:nvSpPr>
          <p:cNvPr id="14" name="Text 11"/>
          <p:cNvSpPr/>
          <p:nvPr/>
        </p:nvSpPr>
        <p:spPr>
          <a:xfrm>
            <a:off x="5394960" y="2386584"/>
            <a:ext cx="4160520" cy="438912"/>
          </a:xfrm>
          <a:prstGeom prst="roundRect">
            <a:avLst>
              <a:gd name="adj" fmla="val 10417"/>
            </a:avLst>
          </a:prstGeom>
          <a:solidFill>
            <a:srgbClr val="102D5D">
              <a:alpha val="86000"/>
            </a:srgbClr>
          </a:solidFill>
          <a:ln>
            <a:solidFill>
              <a:srgbClr val="315A95">
                <a:alpha val="6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6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4.  O tratamento foi impessoal e moral?</a:t>
            </a:r>
            <a:endParaRPr lang="en-US" sz="1260" dirty="0"/>
          </a:p>
        </p:txBody>
      </p:sp>
      <p:sp>
        <p:nvSpPr>
          <p:cNvPr id="15" name="Text 12"/>
          <p:cNvSpPr/>
          <p:nvPr/>
        </p:nvSpPr>
        <p:spPr>
          <a:xfrm>
            <a:off x="868680" y="3172968"/>
            <a:ext cx="4160520" cy="438912"/>
          </a:xfrm>
          <a:prstGeom prst="roundRect">
            <a:avLst>
              <a:gd name="adj" fmla="val 10417"/>
            </a:avLst>
          </a:prstGeom>
          <a:solidFill>
            <a:srgbClr val="102D5D">
              <a:alpha val="86000"/>
            </a:srgbClr>
          </a:solidFill>
          <a:ln>
            <a:solidFill>
              <a:srgbClr val="315A95">
                <a:alpha val="6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6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5.  A medida é razoável e proporcional?</a:t>
            </a:r>
            <a:endParaRPr lang="en-US" sz="1260" dirty="0"/>
          </a:p>
        </p:txBody>
      </p:sp>
      <p:sp>
        <p:nvSpPr>
          <p:cNvPr id="16" name="Text 13"/>
          <p:cNvSpPr/>
          <p:nvPr/>
        </p:nvSpPr>
        <p:spPr>
          <a:xfrm>
            <a:off x="5394960" y="3172968"/>
            <a:ext cx="4160520" cy="438912"/>
          </a:xfrm>
          <a:prstGeom prst="roundRect">
            <a:avLst>
              <a:gd name="adj" fmla="val 10417"/>
            </a:avLst>
          </a:prstGeom>
          <a:solidFill>
            <a:srgbClr val="102D5D">
              <a:alpha val="86000"/>
            </a:srgbClr>
          </a:solidFill>
          <a:ln>
            <a:solidFill>
              <a:srgbClr val="315A95">
                <a:alpha val="6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6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6.  Há publicidade adequada ou sigilo justificado?</a:t>
            </a:r>
            <a:endParaRPr lang="en-US" sz="1260" dirty="0"/>
          </a:p>
        </p:txBody>
      </p:sp>
      <p:sp>
        <p:nvSpPr>
          <p:cNvPr id="17" name="Text 14"/>
          <p:cNvSpPr/>
          <p:nvPr/>
        </p:nvSpPr>
        <p:spPr>
          <a:xfrm>
            <a:off x="868680" y="3959352"/>
            <a:ext cx="4160520" cy="438912"/>
          </a:xfrm>
          <a:prstGeom prst="roundRect">
            <a:avLst>
              <a:gd name="adj" fmla="val 10417"/>
            </a:avLst>
          </a:prstGeom>
          <a:solidFill>
            <a:srgbClr val="102D5D">
              <a:alpha val="86000"/>
            </a:srgbClr>
          </a:solidFill>
          <a:ln>
            <a:solidFill>
              <a:srgbClr val="315A95">
                <a:alpha val="6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6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7.  Respeita segurança jurídica e confiança?</a:t>
            </a:r>
            <a:endParaRPr lang="en-US" sz="1260" dirty="0"/>
          </a:p>
        </p:txBody>
      </p:sp>
      <p:sp>
        <p:nvSpPr>
          <p:cNvPr id="18" name="Text 15"/>
          <p:cNvSpPr/>
          <p:nvPr/>
        </p:nvSpPr>
        <p:spPr>
          <a:xfrm>
            <a:off x="5394960" y="3959352"/>
            <a:ext cx="4160520" cy="438912"/>
          </a:xfrm>
          <a:prstGeom prst="roundRect">
            <a:avLst>
              <a:gd name="adj" fmla="val 10417"/>
            </a:avLst>
          </a:prstGeom>
          <a:solidFill>
            <a:srgbClr val="102D5D">
              <a:alpha val="86000"/>
            </a:srgbClr>
          </a:solidFill>
          <a:ln>
            <a:solidFill>
              <a:srgbClr val="315A95">
                <a:alpha val="6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26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8.  O resultado atende à eficiência e ao interesse público?</a:t>
            </a:r>
            <a:endParaRPr lang="en-US" sz="1260" dirty="0"/>
          </a:p>
        </p:txBody>
      </p:sp>
      <p:sp>
        <p:nvSpPr>
          <p:cNvPr id="19" name="Text 16"/>
          <p:cNvSpPr/>
          <p:nvPr/>
        </p:nvSpPr>
        <p:spPr>
          <a:xfrm>
            <a:off x="868680" y="5340096"/>
            <a:ext cx="882396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Mensagem final: princípios são ferramentas práticas de decisão, controle e defesa de direitos.</a:t>
            </a:r>
            <a:endParaRPr lang="en-US" sz="17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Fontes para estudo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Base normativa e material de apoio.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673352"/>
            <a:ext cx="4251960" cy="1252728"/>
          </a:xfrm>
          <a:prstGeom prst="roundRect">
            <a:avLst>
              <a:gd name="adj" fmla="val 4380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  Constituição Federal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Art. 37, caput — princípios expressos da Administração Pública.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5440680" y="1673352"/>
            <a:ext cx="4251960" cy="1252728"/>
          </a:xfrm>
          <a:prstGeom prst="roundRect">
            <a:avLst>
              <a:gd name="adj" fmla="val 4380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  Lei nº 9.784/1999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Arts. 2º e 50 — princípios e motivação no processo administrativo federal.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868680" y="3182112"/>
            <a:ext cx="4251960" cy="1252728"/>
          </a:xfrm>
          <a:prstGeom prst="roundRect">
            <a:avLst>
              <a:gd name="adj" fmla="val 4380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  Lei nº 8.987/1995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Art. 6º — serviço adequado em concessões e permissões.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5440680" y="3182112"/>
            <a:ext cx="4251960" cy="1252728"/>
          </a:xfrm>
          <a:prstGeom prst="roundRect">
            <a:avLst>
              <a:gd name="adj" fmla="val 4380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4  LINDB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Art. 23 — regime de transição em nova interpretação administrativa, controladora ou judicial.</a:t>
            </a:r>
            <a:endParaRPr lang="en-US" sz="1550" dirty="0"/>
          </a:p>
        </p:txBody>
      </p:sp>
      <p:sp>
        <p:nvSpPr>
          <p:cNvPr id="15" name="Text 12"/>
          <p:cNvSpPr/>
          <p:nvPr/>
        </p:nvSpPr>
        <p:spPr>
          <a:xfrm>
            <a:off x="868680" y="5065776"/>
            <a:ext cx="882396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Conferir sempre a legislação vigente no portal oficial do Planalto.</a:t>
            </a:r>
            <a:endParaRPr lang="en-US" sz="1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Roteiro do conteúdo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Sequência lógica para compreender e aplicar os princípios administrativos.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572768"/>
            <a:ext cx="530352" cy="457200"/>
          </a:xfrm>
          <a:prstGeom prst="round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1600200" y="1554480"/>
            <a:ext cx="7269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8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Base do regime jurídico
</a:t>
            </a:r>
            <a:pPr indent="0" marL="0">
              <a:buNone/>
            </a:pPr>
            <a:r>
              <a:rPr lang="en-US" sz="123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Supremacia e indisponibilidade do interesse público.</a:t>
            </a:r>
            <a:endParaRPr lang="en-US" sz="1580" dirty="0"/>
          </a:p>
        </p:txBody>
      </p:sp>
      <p:sp>
        <p:nvSpPr>
          <p:cNvPr id="13" name="Text 10"/>
          <p:cNvSpPr/>
          <p:nvPr/>
        </p:nvSpPr>
        <p:spPr>
          <a:xfrm>
            <a:off x="868680" y="2404872"/>
            <a:ext cx="530352" cy="457200"/>
          </a:xfrm>
          <a:prstGeom prst="round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600200" y="2386584"/>
            <a:ext cx="7269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8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Princípios expressos
</a:t>
            </a:r>
            <a:pPr indent="0" marL="0">
              <a:buNone/>
            </a:pPr>
            <a:r>
              <a:rPr lang="en-US" sz="123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Legalidade, impessoalidade, moralidade, publicidade e eficiência.</a:t>
            </a:r>
            <a:endParaRPr lang="en-US" sz="1580" dirty="0"/>
          </a:p>
        </p:txBody>
      </p:sp>
      <p:sp>
        <p:nvSpPr>
          <p:cNvPr id="15" name="Text 12"/>
          <p:cNvSpPr/>
          <p:nvPr/>
        </p:nvSpPr>
        <p:spPr>
          <a:xfrm>
            <a:off x="868680" y="3236976"/>
            <a:ext cx="530352" cy="457200"/>
          </a:xfrm>
          <a:prstGeom prst="round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1600200" y="3218688"/>
            <a:ext cx="7269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8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Princípios de controle
</a:t>
            </a:r>
            <a:pPr indent="0" marL="0">
              <a:buNone/>
            </a:pPr>
            <a:r>
              <a:rPr lang="en-US" sz="123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Finalidade, motivação, razoabilidade e proporcionalidade.</a:t>
            </a:r>
            <a:endParaRPr lang="en-US" sz="1580" dirty="0"/>
          </a:p>
        </p:txBody>
      </p:sp>
      <p:sp>
        <p:nvSpPr>
          <p:cNvPr id="17" name="Text 14"/>
          <p:cNvSpPr/>
          <p:nvPr/>
        </p:nvSpPr>
        <p:spPr>
          <a:xfrm>
            <a:off x="868680" y="4069080"/>
            <a:ext cx="530352" cy="457200"/>
          </a:xfrm>
          <a:prstGeom prst="round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1600200" y="4050792"/>
            <a:ext cx="7269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8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Estabilidade e revisão
</a:t>
            </a:r>
            <a:pPr indent="0" marL="0">
              <a:buNone/>
            </a:pPr>
            <a:r>
              <a:rPr lang="en-US" sz="123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Segurança jurídica, confiança legítima e autotutela.</a:t>
            </a:r>
            <a:endParaRPr lang="en-US" sz="1580" dirty="0"/>
          </a:p>
        </p:txBody>
      </p:sp>
      <p:sp>
        <p:nvSpPr>
          <p:cNvPr id="19" name="Text 16"/>
          <p:cNvSpPr/>
          <p:nvPr/>
        </p:nvSpPr>
        <p:spPr>
          <a:xfrm>
            <a:off x="868680" y="4901184"/>
            <a:ext cx="530352" cy="457200"/>
          </a:xfrm>
          <a:prstGeom prst="round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1600200" y="4882896"/>
            <a:ext cx="7269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8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Aplicações práticas
</a:t>
            </a:r>
            <a:pPr indent="0" marL="0">
              <a:buNone/>
            </a:pPr>
            <a:r>
              <a:rPr lang="en-US" sz="123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Serviços públicos, bens públicos e responsabilidade civil.</a:t>
            </a:r>
            <a:endParaRPr lang="en-US" sz="1580" dirty="0"/>
          </a:p>
        </p:txBody>
      </p:sp>
      <p:sp>
        <p:nvSpPr>
          <p:cNvPr id="21" name="Text 18"/>
          <p:cNvSpPr/>
          <p:nvPr/>
        </p:nvSpPr>
        <p:spPr>
          <a:xfrm>
            <a:off x="868680" y="5504688"/>
            <a:ext cx="8732520" cy="566928"/>
          </a:xfrm>
          <a:prstGeom prst="roundRect">
            <a:avLst>
              <a:gd name="adj" fmla="val 9677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52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Objetivo: transformar princípios em critérios práticos de análise do ato administrativo.</a:t>
            </a:r>
            <a:endParaRPr lang="en-US" sz="15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Função dos princípios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Princípios não são enfeites retóricos: eles têm força normativa.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627632"/>
            <a:ext cx="8778240" cy="713232"/>
          </a:xfrm>
          <a:prstGeom prst="roundRect">
            <a:avLst>
              <a:gd name="adj" fmla="val 7692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Todo ato administrativo precisa ser juridicamente justificável.</a:t>
            </a:r>
            <a:endParaRPr lang="en-US" sz="2100" dirty="0"/>
          </a:p>
        </p:txBody>
      </p:sp>
      <p:sp>
        <p:nvSpPr>
          <p:cNvPr id="12" name="Text 9"/>
          <p:cNvSpPr/>
          <p:nvPr/>
        </p:nvSpPr>
        <p:spPr>
          <a:xfrm>
            <a:off x="868680" y="2743200"/>
            <a:ext cx="2697480" cy="1417320"/>
          </a:xfrm>
          <a:prstGeom prst="roundRect">
            <a:avLst>
              <a:gd name="adj" fmla="val 3871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  Interpretar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Orientam o sentido das normas e ajudam a resolver lacunas.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3767328" y="2743200"/>
            <a:ext cx="2697480" cy="1417320"/>
          </a:xfrm>
          <a:prstGeom prst="roundRect">
            <a:avLst>
              <a:gd name="adj" fmla="val 3871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  Limitar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Reduzem abusos no exercício da discricionariedade administrativa.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6665976" y="2743200"/>
            <a:ext cx="2980944" cy="1417320"/>
          </a:xfrm>
          <a:prstGeom prst="roundRect">
            <a:avLst>
              <a:gd name="adj" fmla="val 3871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  Controlar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Permitem avaliar legalidade, finalidade, proporcionalidade e validade.</a:t>
            </a:r>
            <a:endParaRPr lang="en-US" sz="1550" dirty="0"/>
          </a:p>
        </p:txBody>
      </p:sp>
      <p:sp>
        <p:nvSpPr>
          <p:cNvPr id="15" name="Text 12"/>
          <p:cNvSpPr/>
          <p:nvPr/>
        </p:nvSpPr>
        <p:spPr>
          <a:xfrm>
            <a:off x="868680" y="4626864"/>
            <a:ext cx="8778240" cy="758952"/>
          </a:xfrm>
          <a:prstGeom prst="roundRect">
            <a:avLst>
              <a:gd name="adj" fmla="val 6024"/>
            </a:avLst>
          </a:prstGeom>
          <a:solidFill>
            <a:srgbClr val="102D5D">
              <a:alpha val="85000"/>
            </a:srgbClr>
          </a:solidFill>
          <a:ln w="12700">
            <a:solidFill>
              <a:srgbClr val="315A95">
                <a:alpha val="55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r>
              <a:rPr lang="en-US" sz="14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Protegem o administrado contra abuso, favoritismo e arbitrariedade.</a:t>
            </a:r>
            <a:endParaRPr lang="en-US" sz="1450" dirty="0"/>
          </a:p>
          <a:p>
            <a:r>
              <a:rPr lang="en-US" sz="14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Permitem a invalidação de atos ilegais, imorais ou desproporcionais.</a:t>
            </a:r>
            <a:endParaRPr lang="en-US" sz="14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Regime jurídico-administrativo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Prerrogativas existem para realizar o interesse público, mas sempre com limites jurídicos.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828800"/>
            <a:ext cx="4069080" cy="2377440"/>
          </a:xfrm>
          <a:prstGeom prst="roundRect">
            <a:avLst>
              <a:gd name="adj" fmla="val 2308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Supremacia do interesse público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Permite prerrogativas como poder de polícia, desapropriação e restrições administrativas para proteger a coletividade.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5532120" y="1828800"/>
            <a:ext cx="4069080" cy="2377440"/>
          </a:xfrm>
          <a:prstGeom prst="roundRect">
            <a:avLst>
              <a:gd name="adj" fmla="val 2308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Indisponibilidade do interesse público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Impõe legalidade, finalidade, motivação, controle e dever de agir conforme o interesse público.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868680" y="4754880"/>
            <a:ext cx="8778240" cy="694944"/>
          </a:xfrm>
          <a:prstGeom prst="roundRect">
            <a:avLst>
              <a:gd name="adj" fmla="val 7895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 interesse público protegido é o primário: o interesse da coletividade, não a vontade pessoal do administrador.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Supremacia do interesse público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Prevalência do interesse coletivo em situações de conflito legítimo.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600200"/>
            <a:ext cx="4892040" cy="603504"/>
          </a:xfrm>
          <a:prstGeom prst="roundRect">
            <a:avLst>
              <a:gd name="adj" fmla="val 9091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Não é autorização para arbitrariedade.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868680" y="2587752"/>
            <a:ext cx="2834640" cy="2084832"/>
          </a:xfrm>
          <a:prstGeom prst="roundRect">
            <a:avLst>
              <a:gd name="adj" fmla="val 2632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  Interesse público primário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Interesse da coletividade, da Constituição e dos direitos fundamentais.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3858768" y="2587752"/>
            <a:ext cx="2834640" cy="2084832"/>
          </a:xfrm>
          <a:prstGeom prst="roundRect">
            <a:avLst>
              <a:gd name="adj" fmla="val 2632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  Interesse público secundário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Interesse patrimonial, burocrático ou administrativo do próprio Estado.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6848856" y="2587752"/>
            <a:ext cx="2834640" cy="2084832"/>
          </a:xfrm>
          <a:prstGeom prst="roundRect">
            <a:avLst>
              <a:gd name="adj" fmla="val 2632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  Aplicação legítima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Exige base legal, finalidade pública, motivação e proporcionalidade.</a:t>
            </a:r>
            <a:endParaRPr lang="en-US" sz="1550" dirty="0"/>
          </a:p>
        </p:txBody>
      </p:sp>
      <p:sp>
        <p:nvSpPr>
          <p:cNvPr id="15" name="Text 12"/>
          <p:cNvSpPr/>
          <p:nvPr/>
        </p:nvSpPr>
        <p:spPr>
          <a:xfrm>
            <a:off x="868680" y="5074920"/>
            <a:ext cx="8778240" cy="502920"/>
          </a:xfrm>
          <a:prstGeom prst="roundRect">
            <a:avLst>
              <a:gd name="adj" fmla="val 9091"/>
            </a:avLst>
          </a:prstGeom>
          <a:solidFill>
            <a:srgbClr val="102D5D">
              <a:alpha val="85000"/>
            </a:srgbClr>
          </a:solidFill>
          <a:ln w="12700">
            <a:solidFill>
              <a:srgbClr val="315A95">
                <a:alpha val="55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r>
              <a:rPr lang="en-US" sz="14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Exemplos: poder de polícia, desapropriação, intervenção administrativa e limitações urbanísticas ou sanitárias.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Indisponibilidade do interesse público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Administração apenas gere o interesse público em nome da coletividade.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600200"/>
            <a:ext cx="882396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 agente público não pode tratar bens, direitos e prerrogativas públicas como patrimônio próprio.</a:t>
            </a:r>
            <a:endParaRPr lang="en-US" sz="1750" dirty="0"/>
          </a:p>
        </p:txBody>
      </p:sp>
      <p:sp>
        <p:nvSpPr>
          <p:cNvPr id="12" name="Text 9"/>
          <p:cNvSpPr/>
          <p:nvPr/>
        </p:nvSpPr>
        <p:spPr>
          <a:xfrm>
            <a:off x="868680" y="2606040"/>
            <a:ext cx="2834640" cy="1901952"/>
          </a:xfrm>
          <a:prstGeom prst="roundRect">
            <a:avLst>
              <a:gd name="adj" fmla="val 2885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  Não pode renunciar livremente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Direitos e bens públicos dependem de autorização legal para disposição.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3858768" y="2606040"/>
            <a:ext cx="2834640" cy="1901952"/>
          </a:xfrm>
          <a:prstGeom prst="roundRect">
            <a:avLst>
              <a:gd name="adj" fmla="val 2885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  Não pode favorecer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Benefícios, sanções e contratações exigem critérios objetivos.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6848856" y="2606040"/>
            <a:ext cx="2834640" cy="1901952"/>
          </a:xfrm>
          <a:prstGeom prst="roundRect">
            <a:avLst>
              <a:gd name="adj" fmla="val 2885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  Deve fiscalizar e controlar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Há dever jurídico de proteger o patrimônio público e o interesse coletivo.</a:t>
            </a:r>
            <a:endParaRPr lang="en-US" sz="1550" dirty="0"/>
          </a:p>
        </p:txBody>
      </p:sp>
      <p:sp>
        <p:nvSpPr>
          <p:cNvPr id="15" name="Text 12"/>
          <p:cNvSpPr/>
          <p:nvPr/>
        </p:nvSpPr>
        <p:spPr>
          <a:xfrm>
            <a:off x="868680" y="4983480"/>
            <a:ext cx="8823960" cy="576072"/>
          </a:xfrm>
          <a:prstGeom prst="roundRect">
            <a:avLst>
              <a:gd name="adj" fmla="val 7937"/>
            </a:avLst>
          </a:prstGeom>
          <a:solidFill>
            <a:srgbClr val="102D5D">
              <a:alpha val="85000"/>
            </a:srgbClr>
          </a:solidFill>
          <a:ln w="12700">
            <a:solidFill>
              <a:srgbClr val="315A95">
                <a:alpha val="55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r>
              <a:rPr lang="en-US" sz="14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Consequências práticas: concurso público, licitação, processo administrativo, motivação e controle interno/externo.</a:t>
            </a:r>
            <a:endParaRPr lang="en-US" sz="14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Art. 37, caput, CF/88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 núcleo constitucional da Administração Pública: LIMPE.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901952"/>
            <a:ext cx="1591056" cy="3063240"/>
          </a:xfrm>
          <a:prstGeom prst="roundRect">
            <a:avLst>
              <a:gd name="adj" fmla="val 2874"/>
            </a:avLst>
          </a:prstGeom>
          <a:solidFill>
            <a:srgbClr val="143365">
              <a:alpha val="98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algn="ctr" indent="0" marL="0">
              <a:buNone/>
            </a:pPr>
            <a:r>
              <a:rPr lang="en-US" sz="4300" b="1" dirty="0">
                <a:solidFill>
                  <a:srgbClr val="FF5A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
</a:t>
            </a:r>
            <a:pPr algn="ctr" indent="0" marL="0">
              <a:buNone/>
            </a:pPr>
            <a:r>
              <a:rPr lang="en-US" sz="133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Legalidade
</a:t>
            </a:r>
            <a:pPr algn="ctr" indent="0" marL="0">
              <a:buNone/>
            </a:pPr>
            <a:r>
              <a:rPr lang="en-US" sz="103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agir conforme autorização normativa</a:t>
            </a:r>
            <a:endParaRPr lang="en-US" sz="4300" dirty="0"/>
          </a:p>
        </p:txBody>
      </p:sp>
      <p:sp>
        <p:nvSpPr>
          <p:cNvPr id="12" name="Text 9"/>
          <p:cNvSpPr/>
          <p:nvPr/>
        </p:nvSpPr>
        <p:spPr>
          <a:xfrm>
            <a:off x="2724912" y="1901952"/>
            <a:ext cx="1591056" cy="3063240"/>
          </a:xfrm>
          <a:prstGeom prst="roundRect">
            <a:avLst>
              <a:gd name="adj" fmla="val 2874"/>
            </a:avLst>
          </a:prstGeom>
          <a:solidFill>
            <a:srgbClr val="14396F">
              <a:alpha val="98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algn="ctr" indent="0" marL="0">
              <a:buNone/>
            </a:pPr>
            <a:r>
              <a:rPr lang="en-US" sz="4300" b="1" dirty="0">
                <a:solidFill>
                  <a:srgbClr val="FF5A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
</a:t>
            </a:r>
            <a:pPr algn="ctr" indent="0" marL="0">
              <a:buNone/>
            </a:pPr>
            <a:r>
              <a:rPr lang="en-US" sz="133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Impessoalidade
</a:t>
            </a:r>
            <a:pPr algn="ctr" indent="0" marL="0">
              <a:buNone/>
            </a:pPr>
            <a:r>
              <a:rPr lang="en-US" sz="103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vedar privilégios e perseguições</a:t>
            </a:r>
            <a:endParaRPr lang="en-US" sz="4300" dirty="0"/>
          </a:p>
        </p:txBody>
      </p:sp>
      <p:sp>
        <p:nvSpPr>
          <p:cNvPr id="13" name="Text 10"/>
          <p:cNvSpPr/>
          <p:nvPr/>
        </p:nvSpPr>
        <p:spPr>
          <a:xfrm>
            <a:off x="4581144" y="1901952"/>
            <a:ext cx="1591056" cy="3063240"/>
          </a:xfrm>
          <a:prstGeom prst="roundRect">
            <a:avLst>
              <a:gd name="adj" fmla="val 2874"/>
            </a:avLst>
          </a:prstGeom>
          <a:solidFill>
            <a:srgbClr val="143365">
              <a:alpha val="98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algn="ctr" indent="0" marL="0">
              <a:buNone/>
            </a:pPr>
            <a:r>
              <a:rPr lang="en-US" sz="4300" b="1" dirty="0">
                <a:solidFill>
                  <a:srgbClr val="FF5A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
</a:t>
            </a:r>
            <a:pPr algn="ctr" indent="0" marL="0">
              <a:buNone/>
            </a:pPr>
            <a:r>
              <a:rPr lang="en-US" sz="133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Moralidade
</a:t>
            </a:r>
            <a:pPr algn="ctr" indent="0" marL="0">
              <a:buNone/>
            </a:pPr>
            <a:r>
              <a:rPr lang="en-US" sz="103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ética, boa-fé e probidade</a:t>
            </a:r>
            <a:endParaRPr lang="en-US" sz="4300" dirty="0"/>
          </a:p>
        </p:txBody>
      </p:sp>
      <p:sp>
        <p:nvSpPr>
          <p:cNvPr id="14" name="Text 11"/>
          <p:cNvSpPr/>
          <p:nvPr/>
        </p:nvSpPr>
        <p:spPr>
          <a:xfrm>
            <a:off x="6437376" y="1901952"/>
            <a:ext cx="1591056" cy="3063240"/>
          </a:xfrm>
          <a:prstGeom prst="roundRect">
            <a:avLst>
              <a:gd name="adj" fmla="val 2874"/>
            </a:avLst>
          </a:prstGeom>
          <a:solidFill>
            <a:srgbClr val="14396F">
              <a:alpha val="98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algn="ctr" indent="0" marL="0">
              <a:buNone/>
            </a:pPr>
            <a:r>
              <a:rPr lang="en-US" sz="4300" b="1" dirty="0">
                <a:solidFill>
                  <a:srgbClr val="FF5A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
</a:t>
            </a:r>
            <a:pPr algn="ctr" indent="0" marL="0">
              <a:buNone/>
            </a:pPr>
            <a:r>
              <a:rPr lang="en-US" sz="133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Publicidade
</a:t>
            </a:r>
            <a:pPr algn="ctr" indent="0" marL="0">
              <a:buNone/>
            </a:pPr>
            <a:r>
              <a:rPr lang="en-US" sz="103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transparência como regra</a:t>
            </a:r>
            <a:endParaRPr lang="en-US" sz="4300" dirty="0"/>
          </a:p>
        </p:txBody>
      </p:sp>
      <p:sp>
        <p:nvSpPr>
          <p:cNvPr id="15" name="Text 12"/>
          <p:cNvSpPr/>
          <p:nvPr/>
        </p:nvSpPr>
        <p:spPr>
          <a:xfrm>
            <a:off x="8293608" y="1901952"/>
            <a:ext cx="1591056" cy="3063240"/>
          </a:xfrm>
          <a:prstGeom prst="roundRect">
            <a:avLst>
              <a:gd name="adj" fmla="val 2874"/>
            </a:avLst>
          </a:prstGeom>
          <a:solidFill>
            <a:srgbClr val="143365">
              <a:alpha val="98000"/>
            </a:srgbClr>
          </a:solidFill>
          <a:ln>
            <a:solidFill>
              <a:srgbClr val="315A95">
                <a:alpha val="75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algn="ctr" indent="0" marL="0">
              <a:buNone/>
            </a:pPr>
            <a:r>
              <a:rPr lang="en-US" sz="4300" b="1" dirty="0">
                <a:solidFill>
                  <a:srgbClr val="FF5A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
</a:t>
            </a:r>
            <a:pPr algn="ctr" indent="0" marL="0">
              <a:buNone/>
            </a:pPr>
            <a:r>
              <a:rPr lang="en-US" sz="133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Eficiência
</a:t>
            </a:r>
            <a:pPr algn="ctr" indent="0" marL="0">
              <a:buNone/>
            </a:pPr>
            <a:r>
              <a:rPr lang="en-US" sz="103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boa administração e resultado útil</a:t>
            </a:r>
            <a:endParaRPr lang="en-US" sz="4300" dirty="0"/>
          </a:p>
        </p:txBody>
      </p:sp>
      <p:sp>
        <p:nvSpPr>
          <p:cNvPr id="16" name="Text 13"/>
          <p:cNvSpPr/>
          <p:nvPr/>
        </p:nvSpPr>
        <p:spPr>
          <a:xfrm>
            <a:off x="868680" y="5349240"/>
            <a:ext cx="8778240" cy="585216"/>
          </a:xfrm>
          <a:prstGeom prst="roundRect">
            <a:avLst>
              <a:gd name="adj" fmla="val 9375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Aplica-se à Administração direta e indireta, em todos os Poderes e entes federativos.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08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Legalidade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Administração só faz o que a ordem jurídica permite.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627632"/>
            <a:ext cx="877824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88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Particular: liberdade. Administração: competência vinculada ao Direito.</a:t>
            </a:r>
            <a:endParaRPr lang="en-US" sz="1880" dirty="0"/>
          </a:p>
        </p:txBody>
      </p:sp>
      <p:sp>
        <p:nvSpPr>
          <p:cNvPr id="12" name="Text 9"/>
          <p:cNvSpPr/>
          <p:nvPr/>
        </p:nvSpPr>
        <p:spPr>
          <a:xfrm>
            <a:off x="868680" y="2743200"/>
            <a:ext cx="3977640" cy="1847088"/>
          </a:xfrm>
          <a:prstGeom prst="roundRect">
            <a:avLst>
              <a:gd name="adj" fmla="val 2970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  Particular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Pode fazer tudo aquilo que a lei não proíbe.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5669280" y="2743200"/>
            <a:ext cx="3977640" cy="1847088"/>
          </a:xfrm>
          <a:prstGeom prst="roundRect">
            <a:avLst>
              <a:gd name="adj" fmla="val 2970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  Administração Pública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Somente pode agir quando houver autorização jurídica.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868680" y="5074920"/>
            <a:ext cx="8778240" cy="502920"/>
          </a:xfrm>
          <a:prstGeom prst="roundRect">
            <a:avLst>
              <a:gd name="adj" fmla="val 9091"/>
            </a:avLst>
          </a:prstGeom>
          <a:solidFill>
            <a:srgbClr val="102D5D">
              <a:alpha val="85000"/>
            </a:srgbClr>
          </a:solidFill>
          <a:ln w="12700">
            <a:solidFill>
              <a:srgbClr val="315A95">
                <a:alpha val="55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r>
              <a:rPr lang="en-US" sz="14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Leitura moderna: juridicidade — Constituição, leis, princípios e regulamentos válidos.</a:t>
            </a:r>
            <a:endParaRPr lang="en-US" sz="14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81E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195560" y="1325880"/>
            <a:ext cx="1993392" cy="4526280"/>
          </a:xfrm>
          <a:prstGeom prst="rect">
            <a:avLst/>
          </a:prstGeom>
          <a:solidFill>
            <a:srgbClr val="102D5D"/>
          </a:solidFill>
          <a:ln w="12700">
            <a:solidFill>
              <a:srgbClr val="102D5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122408" y="1325880"/>
            <a:ext cx="32004" cy="4526280"/>
          </a:xfrm>
          <a:prstGeom prst="rect">
            <a:avLst/>
          </a:prstGeom>
          <a:solidFill>
            <a:srgbClr val="FF5A1F"/>
          </a:solidFill>
          <a:ln w="12700">
            <a:solidFill>
              <a:srgbClr val="FF5A1F">
                <a:alpha val="0"/>
              </a:srgbClr>
            </a:solidFill>
            <a:prstDash val="solid"/>
          </a:ln>
        </p:spPr>
      </p:sp>
      <p:pic>
        <p:nvPicPr>
          <p:cNvPr id="4" name="Image 0" descr="/mnt/data/MARCELOTASSINARI_LOGOHORIZONTAL_REDUZIDO_FONTEBRANCA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32520" y="329184"/>
            <a:ext cx="2651760" cy="75895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300216"/>
            <a:ext cx="9006840" cy="0"/>
          </a:xfrm>
          <a:prstGeom prst="line">
            <a:avLst/>
          </a:prstGeom>
          <a:noFill/>
          <a:ln w="12700">
            <a:solidFill>
              <a:srgbClr val="315A95">
                <a:alpha val="78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13232" y="6391656"/>
            <a:ext cx="52120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Direito Administrativo • Princípios Administrativos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10735056" y="6144768"/>
            <a:ext cx="438912" cy="438912"/>
          </a:xfrm>
          <a:prstGeom prst="ellipse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09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658368" y="694944"/>
            <a:ext cx="73152" cy="621792"/>
          </a:xfrm>
          <a:prstGeom prst="rect">
            <a:avLst/>
          </a:prstGeom>
          <a:solidFill>
            <a:srgbClr val="FF5A1F"/>
          </a:solidFill>
          <a:ln>
            <a:solidFill>
              <a:srgbClr val="FF5A1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50392" y="61264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Impessoalidade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868680" y="1060704"/>
            <a:ext cx="7178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30" dirty="0">
                <a:solidFill>
                  <a:srgbClr val="BFD0E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 ato administrativo não pertence ao agente público.</a:t>
            </a:r>
            <a:endParaRPr lang="en-US" sz="1230" dirty="0"/>
          </a:p>
        </p:txBody>
      </p:sp>
      <p:sp>
        <p:nvSpPr>
          <p:cNvPr id="11" name="Text 8"/>
          <p:cNvSpPr/>
          <p:nvPr/>
        </p:nvSpPr>
        <p:spPr>
          <a:xfrm>
            <a:off x="868680" y="1783080"/>
            <a:ext cx="2816352" cy="1828800"/>
          </a:xfrm>
          <a:prstGeom prst="roundRect">
            <a:avLst>
              <a:gd name="adj" fmla="val 3000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  Tratamento objetivo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Administração decide por critérios jurídicos, não por preferências pessoais.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3886200" y="1783080"/>
            <a:ext cx="2816352" cy="1828800"/>
          </a:xfrm>
          <a:prstGeom prst="roundRect">
            <a:avLst>
              <a:gd name="adj" fmla="val 3000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  Vedação ao favorecimento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Proíbe privilégios, perseguições e discriminações sem fundamento legal.</a:t>
            </a:r>
            <a:endParaRPr lang="en-US" sz="1550" dirty="0"/>
          </a:p>
        </p:txBody>
      </p:sp>
      <p:sp>
        <p:nvSpPr>
          <p:cNvPr id="13" name="Text 10"/>
          <p:cNvSpPr/>
          <p:nvPr/>
        </p:nvSpPr>
        <p:spPr>
          <a:xfrm>
            <a:off x="6903720" y="1783080"/>
            <a:ext cx="2743200" cy="1828800"/>
          </a:xfrm>
          <a:prstGeom prst="roundRect">
            <a:avLst>
              <a:gd name="adj" fmla="val 3000"/>
            </a:avLst>
          </a:prstGeom>
          <a:solidFill>
            <a:srgbClr val="143365">
              <a:alpha val="94000"/>
            </a:srgbClr>
          </a:solidFill>
          <a:ln w="12700">
            <a:solidFill>
              <a:srgbClr val="315A95">
                <a:alpha val="72000"/>
              </a:srgbClr>
            </a:solidFill>
          </a:ln>
        </p:spPr>
        <p:txBody>
          <a:bodyPr wrap="square" rtlCol="0" anchor="t">
            <a:normAutofit/>
          </a:bodyPr>
          <a:lstStyle/>
          <a:p>
            <a:pPr indent="0" marL="0">
              <a:buNone/>
            </a:pPr>
            <a:r>
              <a:rPr lang="en-US" sz="155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  Sem autopromoção
</a:t>
            </a:r>
            <a:pPr indent="0" marL="0">
              <a:buNone/>
            </a:pPr>
            <a:r>
              <a:rPr lang="en-US" sz="125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Obras e atos públicos não podem ser usados para promoção pessoal.</a:t>
            </a:r>
            <a:endParaRPr lang="en-US" sz="1550" dirty="0"/>
          </a:p>
        </p:txBody>
      </p:sp>
      <p:sp>
        <p:nvSpPr>
          <p:cNvPr id="14" name="Text 11"/>
          <p:cNvSpPr/>
          <p:nvPr/>
        </p:nvSpPr>
        <p:spPr>
          <a:xfrm>
            <a:off x="868680" y="4187952"/>
            <a:ext cx="8823960" cy="658368"/>
          </a:xfrm>
          <a:prstGeom prst="roundRect">
            <a:avLst>
              <a:gd name="adj" fmla="val 8333"/>
            </a:avLst>
          </a:prstGeom>
          <a:solidFill>
            <a:srgbClr val="06162F">
              <a:alpha val="96000"/>
            </a:srgbClr>
          </a:solidFill>
          <a:ln w="13970">
            <a:solidFill>
              <a:srgbClr val="FF5A1F">
                <a:alpha val="80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80" b="1" dirty="0">
                <a:solidFill>
                  <a:srgbClr val="F7F0E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Exemplo: publicidade institucional deve informar a sociedade, não exaltar autoridades.</a:t>
            </a:r>
            <a:endParaRPr lang="en-US" sz="1680" dirty="0"/>
          </a:p>
        </p:txBody>
      </p:sp>
      <p:sp>
        <p:nvSpPr>
          <p:cNvPr id="15" name="Text 12"/>
          <p:cNvSpPr/>
          <p:nvPr/>
        </p:nvSpPr>
        <p:spPr>
          <a:xfrm>
            <a:off x="868680" y="5230368"/>
            <a:ext cx="8823960" cy="502920"/>
          </a:xfrm>
          <a:prstGeom prst="roundRect">
            <a:avLst>
              <a:gd name="adj" fmla="val 9091"/>
            </a:avLst>
          </a:prstGeom>
          <a:solidFill>
            <a:srgbClr val="102D5D">
              <a:alpha val="85000"/>
            </a:srgbClr>
          </a:solidFill>
          <a:ln w="12700">
            <a:solidFill>
              <a:srgbClr val="315A95">
                <a:alpha val="55000"/>
              </a:srgbClr>
            </a:solidFill>
          </a:ln>
        </p:spPr>
        <p:txBody>
          <a:bodyPr wrap="square" rtlCol="0" anchor="ctr">
            <a:normAutofit/>
          </a:bodyPr>
          <a:lstStyle/>
          <a:p>
            <a:r>
              <a:rPr lang="en-US" sz="1420" dirty="0">
                <a:solidFill>
                  <a:srgbClr val="DDE8F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Relaciona-se com isonomia, finalidade, concurso público, licitações, sanções e concessão de benefícios.</a:t>
            </a:r>
            <a:endParaRPr lang="en-US" sz="14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Princípios Administrativos</dc:title>
  <dc:subject>Princípios Administrativos</dc:subject>
  <dc:creator>OpenAI</dc:creator>
  <cp:lastModifiedBy>OpenAI</cp:lastModifiedBy>
  <cp:revision>1</cp:revision>
  <dcterms:created xsi:type="dcterms:W3CDTF">2026-06-29T01:14:07Z</dcterms:created>
  <dcterms:modified xsi:type="dcterms:W3CDTF">2026-06-29T01:14:07Z</dcterms:modified>
</cp:coreProperties>
</file>