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7" r:id="rId1"/>
  </p:sldMasterIdLst>
  <p:notesMasterIdLst>
    <p:notesMasterId r:id="rId180"/>
  </p:notesMasterIdLst>
  <p:handoutMasterIdLst>
    <p:handoutMasterId r:id="rId181"/>
  </p:handoutMasterIdLst>
  <p:sldIdLst>
    <p:sldId id="256" r:id="rId2"/>
    <p:sldId id="258" r:id="rId3"/>
    <p:sldId id="259" r:id="rId4"/>
    <p:sldId id="260" r:id="rId5"/>
    <p:sldId id="261" r:id="rId6"/>
    <p:sldId id="390" r:id="rId7"/>
    <p:sldId id="327" r:id="rId8"/>
    <p:sldId id="310" r:id="rId9"/>
    <p:sldId id="311" r:id="rId10"/>
    <p:sldId id="312" r:id="rId11"/>
    <p:sldId id="313" r:id="rId12"/>
    <p:sldId id="314" r:id="rId13"/>
    <p:sldId id="315" r:id="rId14"/>
    <p:sldId id="435" r:id="rId15"/>
    <p:sldId id="316" r:id="rId16"/>
    <p:sldId id="317" r:id="rId17"/>
    <p:sldId id="318" r:id="rId18"/>
    <p:sldId id="319" r:id="rId19"/>
    <p:sldId id="320" r:id="rId20"/>
    <p:sldId id="321" r:id="rId21"/>
    <p:sldId id="262" r:id="rId22"/>
    <p:sldId id="322" r:id="rId23"/>
    <p:sldId id="413" r:id="rId24"/>
    <p:sldId id="263" r:id="rId25"/>
    <p:sldId id="264" r:id="rId26"/>
    <p:sldId id="265" r:id="rId27"/>
    <p:sldId id="266" r:id="rId28"/>
    <p:sldId id="267" r:id="rId29"/>
    <p:sldId id="328" r:id="rId30"/>
    <p:sldId id="329" r:id="rId31"/>
    <p:sldId id="330" r:id="rId32"/>
    <p:sldId id="331" r:id="rId33"/>
    <p:sldId id="332" r:id="rId34"/>
    <p:sldId id="333" r:id="rId35"/>
    <p:sldId id="334" r:id="rId36"/>
    <p:sldId id="335" r:id="rId37"/>
    <p:sldId id="336" r:id="rId38"/>
    <p:sldId id="337" r:id="rId39"/>
    <p:sldId id="338" r:id="rId40"/>
    <p:sldId id="339" r:id="rId41"/>
    <p:sldId id="340" r:id="rId42"/>
    <p:sldId id="341" r:id="rId43"/>
    <p:sldId id="342" r:id="rId44"/>
    <p:sldId id="343" r:id="rId45"/>
    <p:sldId id="344" r:id="rId46"/>
    <p:sldId id="345" r:id="rId47"/>
    <p:sldId id="346" r:id="rId48"/>
    <p:sldId id="347" r:id="rId49"/>
    <p:sldId id="348" r:id="rId50"/>
    <p:sldId id="349" r:id="rId51"/>
    <p:sldId id="350" r:id="rId52"/>
    <p:sldId id="351" r:id="rId53"/>
    <p:sldId id="352" r:id="rId54"/>
    <p:sldId id="353" r:id="rId55"/>
    <p:sldId id="354" r:id="rId56"/>
    <p:sldId id="355" r:id="rId57"/>
    <p:sldId id="356" r:id="rId58"/>
    <p:sldId id="357" r:id="rId59"/>
    <p:sldId id="358" r:id="rId60"/>
    <p:sldId id="359" r:id="rId61"/>
    <p:sldId id="360" r:id="rId62"/>
    <p:sldId id="361" r:id="rId63"/>
    <p:sldId id="362" r:id="rId64"/>
    <p:sldId id="363" r:id="rId65"/>
    <p:sldId id="364" r:id="rId66"/>
    <p:sldId id="365" r:id="rId67"/>
    <p:sldId id="366" r:id="rId68"/>
    <p:sldId id="367" r:id="rId69"/>
    <p:sldId id="368" r:id="rId70"/>
    <p:sldId id="369" r:id="rId71"/>
    <p:sldId id="268" r:id="rId72"/>
    <p:sldId id="415" r:id="rId73"/>
    <p:sldId id="269" r:id="rId74"/>
    <p:sldId id="270" r:id="rId75"/>
    <p:sldId id="271" r:id="rId76"/>
    <p:sldId id="272" r:id="rId77"/>
    <p:sldId id="273" r:id="rId78"/>
    <p:sldId id="274" r:id="rId79"/>
    <p:sldId id="275" r:id="rId80"/>
    <p:sldId id="276" r:id="rId81"/>
    <p:sldId id="277" r:id="rId82"/>
    <p:sldId id="278" r:id="rId83"/>
    <p:sldId id="279" r:id="rId84"/>
    <p:sldId id="280" r:id="rId85"/>
    <p:sldId id="281" r:id="rId86"/>
    <p:sldId id="292" r:id="rId87"/>
    <p:sldId id="282" r:id="rId88"/>
    <p:sldId id="283" r:id="rId89"/>
    <p:sldId id="284" r:id="rId90"/>
    <p:sldId id="285" r:id="rId91"/>
    <p:sldId id="286" r:id="rId92"/>
    <p:sldId id="287" r:id="rId93"/>
    <p:sldId id="288" r:id="rId94"/>
    <p:sldId id="289" r:id="rId95"/>
    <p:sldId id="290" r:id="rId96"/>
    <p:sldId id="291" r:id="rId97"/>
    <p:sldId id="414" r:id="rId98"/>
    <p:sldId id="293" r:id="rId99"/>
    <p:sldId id="294" r:id="rId100"/>
    <p:sldId id="295" r:id="rId101"/>
    <p:sldId id="296" r:id="rId102"/>
    <p:sldId id="297" r:id="rId103"/>
    <p:sldId id="298" r:id="rId104"/>
    <p:sldId id="299" r:id="rId105"/>
    <p:sldId id="300" r:id="rId106"/>
    <p:sldId id="301" r:id="rId107"/>
    <p:sldId id="302" r:id="rId108"/>
    <p:sldId id="303" r:id="rId109"/>
    <p:sldId id="370" r:id="rId110"/>
    <p:sldId id="304" r:id="rId111"/>
    <p:sldId id="305" r:id="rId112"/>
    <p:sldId id="306" r:id="rId113"/>
    <p:sldId id="307" r:id="rId114"/>
    <p:sldId id="308" r:id="rId115"/>
    <p:sldId id="309" r:id="rId116"/>
    <p:sldId id="323" r:id="rId117"/>
    <p:sldId id="324" r:id="rId118"/>
    <p:sldId id="325" r:id="rId119"/>
    <p:sldId id="371" r:id="rId120"/>
    <p:sldId id="372" r:id="rId121"/>
    <p:sldId id="373" r:id="rId122"/>
    <p:sldId id="374" r:id="rId123"/>
    <p:sldId id="417" r:id="rId124"/>
    <p:sldId id="393" r:id="rId125"/>
    <p:sldId id="375" r:id="rId126"/>
    <p:sldId id="416" r:id="rId127"/>
    <p:sldId id="394" r:id="rId128"/>
    <p:sldId id="418" r:id="rId129"/>
    <p:sldId id="395" r:id="rId130"/>
    <p:sldId id="376" r:id="rId131"/>
    <p:sldId id="419" r:id="rId132"/>
    <p:sldId id="396" r:id="rId133"/>
    <p:sldId id="420" r:id="rId134"/>
    <p:sldId id="397" r:id="rId135"/>
    <p:sldId id="377" r:id="rId136"/>
    <p:sldId id="421" r:id="rId137"/>
    <p:sldId id="398" r:id="rId138"/>
    <p:sldId id="422" r:id="rId139"/>
    <p:sldId id="399" r:id="rId140"/>
    <p:sldId id="378" r:id="rId141"/>
    <p:sldId id="423" r:id="rId142"/>
    <p:sldId id="382" r:id="rId143"/>
    <p:sldId id="424" r:id="rId144"/>
    <p:sldId id="383" r:id="rId145"/>
    <p:sldId id="425" r:id="rId146"/>
    <p:sldId id="379" r:id="rId147"/>
    <p:sldId id="426" r:id="rId148"/>
    <p:sldId id="391" r:id="rId149"/>
    <p:sldId id="427" r:id="rId150"/>
    <p:sldId id="392" r:id="rId151"/>
    <p:sldId id="428" r:id="rId152"/>
    <p:sldId id="380" r:id="rId153"/>
    <p:sldId id="429" r:id="rId154"/>
    <p:sldId id="403" r:id="rId155"/>
    <p:sldId id="430" r:id="rId156"/>
    <p:sldId id="404" r:id="rId157"/>
    <p:sldId id="431" r:id="rId158"/>
    <p:sldId id="381" r:id="rId159"/>
    <p:sldId id="432" r:id="rId160"/>
    <p:sldId id="406" r:id="rId161"/>
    <p:sldId id="433" r:id="rId162"/>
    <p:sldId id="407" r:id="rId163"/>
    <p:sldId id="434" r:id="rId164"/>
    <p:sldId id="386" r:id="rId165"/>
    <p:sldId id="384" r:id="rId166"/>
    <p:sldId id="385" r:id="rId167"/>
    <p:sldId id="387" r:id="rId168"/>
    <p:sldId id="388" r:id="rId169"/>
    <p:sldId id="389" r:id="rId170"/>
    <p:sldId id="400" r:id="rId171"/>
    <p:sldId id="401" r:id="rId172"/>
    <p:sldId id="402" r:id="rId173"/>
    <p:sldId id="405" r:id="rId174"/>
    <p:sldId id="409" r:id="rId175"/>
    <p:sldId id="410" r:id="rId176"/>
    <p:sldId id="411" r:id="rId177"/>
    <p:sldId id="412" r:id="rId178"/>
    <p:sldId id="408" r:id="rId179"/>
  </p:sldIdLst>
  <p:sldSz cx="12192000" cy="6858000"/>
  <p:notesSz cx="6888163" cy="96234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handoutMaster" Target="handoutMasters/handout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presProps" Target="pres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notesMaster" Target="notesMasters/notes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84871" cy="482843"/>
          </a:xfrm>
          <a:prstGeom prst="rect">
            <a:avLst/>
          </a:prstGeom>
        </p:spPr>
        <p:txBody>
          <a:bodyPr vert="horz" lIns="94348" tIns="47174" rIns="94348" bIns="47174" rtlCol="0"/>
          <a:lstStyle>
            <a:lvl1pPr algn="l">
              <a:defRPr sz="1200"/>
            </a:lvl1pPr>
          </a:lstStyle>
          <a:p>
            <a:endParaRPr lang="pt-BR" dirty="0"/>
          </a:p>
        </p:txBody>
      </p:sp>
      <p:sp>
        <p:nvSpPr>
          <p:cNvPr id="3" name="Espaço Reservado para Data 2"/>
          <p:cNvSpPr>
            <a:spLocks noGrp="1"/>
          </p:cNvSpPr>
          <p:nvPr>
            <p:ph type="dt" sz="quarter" idx="1"/>
          </p:nvPr>
        </p:nvSpPr>
        <p:spPr>
          <a:xfrm>
            <a:off x="3901698" y="0"/>
            <a:ext cx="2984871" cy="482843"/>
          </a:xfrm>
          <a:prstGeom prst="rect">
            <a:avLst/>
          </a:prstGeom>
        </p:spPr>
        <p:txBody>
          <a:bodyPr vert="horz" lIns="94348" tIns="47174" rIns="94348" bIns="47174" rtlCol="0"/>
          <a:lstStyle>
            <a:lvl1pPr algn="r">
              <a:defRPr sz="1200"/>
            </a:lvl1pPr>
          </a:lstStyle>
          <a:p>
            <a:fld id="{E44A6D9E-26D6-4C44-AE45-1757D8AD2FCA}" type="datetimeFigureOut">
              <a:rPr lang="pt-BR" smtClean="0"/>
              <a:t>18/12/2024</a:t>
            </a:fld>
            <a:endParaRPr lang="pt-BR" dirty="0"/>
          </a:p>
        </p:txBody>
      </p:sp>
      <p:sp>
        <p:nvSpPr>
          <p:cNvPr id="4" name="Espaço Reservado para Rodapé 3"/>
          <p:cNvSpPr>
            <a:spLocks noGrp="1"/>
          </p:cNvSpPr>
          <p:nvPr>
            <p:ph type="ftr" sz="quarter" idx="2"/>
          </p:nvPr>
        </p:nvSpPr>
        <p:spPr>
          <a:xfrm>
            <a:off x="0" y="9140584"/>
            <a:ext cx="2984871" cy="482841"/>
          </a:xfrm>
          <a:prstGeom prst="rect">
            <a:avLst/>
          </a:prstGeom>
        </p:spPr>
        <p:txBody>
          <a:bodyPr vert="horz" lIns="94348" tIns="47174" rIns="94348" bIns="47174" rtlCol="0" anchor="b"/>
          <a:lstStyle>
            <a:lvl1pPr algn="l">
              <a:defRPr sz="1200"/>
            </a:lvl1pPr>
          </a:lstStyle>
          <a:p>
            <a:endParaRPr lang="pt-BR" dirty="0"/>
          </a:p>
        </p:txBody>
      </p:sp>
      <p:sp>
        <p:nvSpPr>
          <p:cNvPr id="5" name="Espaço Reservado para Número de Slide 4"/>
          <p:cNvSpPr>
            <a:spLocks noGrp="1"/>
          </p:cNvSpPr>
          <p:nvPr>
            <p:ph type="sldNum" sz="quarter" idx="3"/>
          </p:nvPr>
        </p:nvSpPr>
        <p:spPr>
          <a:xfrm>
            <a:off x="3901698" y="9140584"/>
            <a:ext cx="2984871" cy="482841"/>
          </a:xfrm>
          <a:prstGeom prst="rect">
            <a:avLst/>
          </a:prstGeom>
        </p:spPr>
        <p:txBody>
          <a:bodyPr vert="horz" lIns="94348" tIns="47174" rIns="94348" bIns="47174" rtlCol="0" anchor="b"/>
          <a:lstStyle>
            <a:lvl1pPr algn="r">
              <a:defRPr sz="1200"/>
            </a:lvl1pPr>
          </a:lstStyle>
          <a:p>
            <a:fld id="{747FDE2C-9496-4F5B-8509-0639AFDDAE7E}" type="slidenum">
              <a:rPr lang="pt-BR" smtClean="0"/>
              <a:t>‹nº›</a:t>
            </a:fld>
            <a:endParaRPr lang="pt-BR" dirty="0"/>
          </a:p>
        </p:txBody>
      </p:sp>
    </p:spTree>
    <p:extLst>
      <p:ext uri="{BB962C8B-B14F-4D97-AF65-F5344CB8AC3E}">
        <p14:creationId xmlns:p14="http://schemas.microsoft.com/office/powerpoint/2010/main" val="391516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84871" cy="482843"/>
          </a:xfrm>
          <a:prstGeom prst="rect">
            <a:avLst/>
          </a:prstGeom>
        </p:spPr>
        <p:txBody>
          <a:bodyPr vert="horz" lIns="94348" tIns="47174" rIns="94348" bIns="47174" rtlCol="0"/>
          <a:lstStyle>
            <a:lvl1pPr algn="l">
              <a:defRPr sz="1200"/>
            </a:lvl1pPr>
          </a:lstStyle>
          <a:p>
            <a:endParaRPr lang="pt-BR" dirty="0"/>
          </a:p>
        </p:txBody>
      </p:sp>
      <p:sp>
        <p:nvSpPr>
          <p:cNvPr id="3" name="Espaço Reservado para Data 2"/>
          <p:cNvSpPr>
            <a:spLocks noGrp="1"/>
          </p:cNvSpPr>
          <p:nvPr>
            <p:ph type="dt" idx="1"/>
          </p:nvPr>
        </p:nvSpPr>
        <p:spPr>
          <a:xfrm>
            <a:off x="3901698" y="0"/>
            <a:ext cx="2984871" cy="482843"/>
          </a:xfrm>
          <a:prstGeom prst="rect">
            <a:avLst/>
          </a:prstGeom>
        </p:spPr>
        <p:txBody>
          <a:bodyPr vert="horz" lIns="94348" tIns="47174" rIns="94348" bIns="47174" rtlCol="0"/>
          <a:lstStyle>
            <a:lvl1pPr algn="r">
              <a:defRPr sz="1200"/>
            </a:lvl1pPr>
          </a:lstStyle>
          <a:p>
            <a:fld id="{3210E75B-1CC9-4F03-8B34-56F81293DC5E}" type="datetimeFigureOut">
              <a:rPr lang="pt-BR" smtClean="0"/>
              <a:t>18/12/2024</a:t>
            </a:fld>
            <a:endParaRPr lang="pt-BR" dirty="0"/>
          </a:p>
        </p:txBody>
      </p:sp>
      <p:sp>
        <p:nvSpPr>
          <p:cNvPr id="4" name="Espaço Reservado para Imagem de Slide 3"/>
          <p:cNvSpPr>
            <a:spLocks noGrp="1" noRot="1" noChangeAspect="1"/>
          </p:cNvSpPr>
          <p:nvPr>
            <p:ph type="sldImg" idx="2"/>
          </p:nvPr>
        </p:nvSpPr>
        <p:spPr>
          <a:xfrm>
            <a:off x="557213" y="1203325"/>
            <a:ext cx="5773737" cy="3248025"/>
          </a:xfrm>
          <a:prstGeom prst="rect">
            <a:avLst/>
          </a:prstGeom>
          <a:noFill/>
          <a:ln w="12700">
            <a:solidFill>
              <a:prstClr val="black"/>
            </a:solidFill>
          </a:ln>
        </p:spPr>
        <p:txBody>
          <a:bodyPr vert="horz" lIns="94348" tIns="47174" rIns="94348" bIns="47174" rtlCol="0" anchor="ctr"/>
          <a:lstStyle/>
          <a:p>
            <a:endParaRPr lang="pt-BR" dirty="0"/>
          </a:p>
        </p:txBody>
      </p:sp>
      <p:sp>
        <p:nvSpPr>
          <p:cNvPr id="5" name="Espaço Reservado para Anotações 4"/>
          <p:cNvSpPr>
            <a:spLocks noGrp="1"/>
          </p:cNvSpPr>
          <p:nvPr>
            <p:ph type="body" sz="quarter" idx="3"/>
          </p:nvPr>
        </p:nvSpPr>
        <p:spPr>
          <a:xfrm>
            <a:off x="688817" y="4631273"/>
            <a:ext cx="5510530" cy="3789224"/>
          </a:xfrm>
          <a:prstGeom prst="rect">
            <a:avLst/>
          </a:prstGeom>
        </p:spPr>
        <p:txBody>
          <a:bodyPr vert="horz" lIns="94348" tIns="47174" rIns="94348" bIns="47174" rtlCol="0"/>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140584"/>
            <a:ext cx="2984871" cy="482841"/>
          </a:xfrm>
          <a:prstGeom prst="rect">
            <a:avLst/>
          </a:prstGeom>
        </p:spPr>
        <p:txBody>
          <a:bodyPr vert="horz" lIns="94348" tIns="47174" rIns="94348" bIns="47174" rtlCol="0" anchor="b"/>
          <a:lstStyle>
            <a:lvl1pPr algn="l">
              <a:defRPr sz="1200"/>
            </a:lvl1pPr>
          </a:lstStyle>
          <a:p>
            <a:endParaRPr lang="pt-BR" dirty="0"/>
          </a:p>
        </p:txBody>
      </p:sp>
      <p:sp>
        <p:nvSpPr>
          <p:cNvPr id="7" name="Espaço Reservado para Número de Slide 6"/>
          <p:cNvSpPr>
            <a:spLocks noGrp="1"/>
          </p:cNvSpPr>
          <p:nvPr>
            <p:ph type="sldNum" sz="quarter" idx="5"/>
          </p:nvPr>
        </p:nvSpPr>
        <p:spPr>
          <a:xfrm>
            <a:off x="3901698" y="9140584"/>
            <a:ext cx="2984871" cy="482841"/>
          </a:xfrm>
          <a:prstGeom prst="rect">
            <a:avLst/>
          </a:prstGeom>
        </p:spPr>
        <p:txBody>
          <a:bodyPr vert="horz" lIns="94348" tIns="47174" rIns="94348" bIns="47174" rtlCol="0" anchor="b"/>
          <a:lstStyle>
            <a:lvl1pPr algn="r">
              <a:defRPr sz="1200"/>
            </a:lvl1pPr>
          </a:lstStyle>
          <a:p>
            <a:fld id="{77DB1AFE-D3D8-4625-889F-3EDC789DB4CF}" type="slidenum">
              <a:rPr lang="pt-BR" smtClean="0"/>
              <a:t>‹nº›</a:t>
            </a:fld>
            <a:endParaRPr lang="pt-BR" dirty="0"/>
          </a:p>
        </p:txBody>
      </p:sp>
    </p:spTree>
    <p:extLst>
      <p:ext uri="{BB962C8B-B14F-4D97-AF65-F5344CB8AC3E}">
        <p14:creationId xmlns:p14="http://schemas.microsoft.com/office/powerpoint/2010/main" val="184638283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t-BR" smtClean="0"/>
              <a:t>Clique para editar o título mestre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B932E011-DF17-4489-A54D-93E75B8BF87C}" type="datetime1">
              <a:rPr lang="pt-BR" smtClean="0"/>
              <a:t>18/12/2024</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3CE9CAAD-99B8-4EF3-B30B-50A437912889}" type="slidenum">
              <a:rPr lang="pt-BR" smtClean="0"/>
              <a:t>‹nº›</a:t>
            </a:fld>
            <a:endParaRPr lang="pt-BR" dirty="0"/>
          </a:p>
        </p:txBody>
      </p:sp>
    </p:spTree>
    <p:extLst>
      <p:ext uri="{BB962C8B-B14F-4D97-AF65-F5344CB8AC3E}">
        <p14:creationId xmlns:p14="http://schemas.microsoft.com/office/powerpoint/2010/main" val="347353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Editar estilos de texto Mestre</a:t>
            </a:r>
          </a:p>
        </p:txBody>
      </p:sp>
      <p:sp>
        <p:nvSpPr>
          <p:cNvPr id="4" name="Date Placeholder 3"/>
          <p:cNvSpPr>
            <a:spLocks noGrp="1"/>
          </p:cNvSpPr>
          <p:nvPr>
            <p:ph type="dt" sz="half" idx="10"/>
          </p:nvPr>
        </p:nvSpPr>
        <p:spPr/>
        <p:txBody>
          <a:bodyPr/>
          <a:lstStyle/>
          <a:p>
            <a:fld id="{5ADD32CF-6222-4F15-A3DB-9F3CFA2875EB}" type="datetime1">
              <a:rPr lang="pt-BR" smtClean="0"/>
              <a:t>18/12/2024</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3CE9CAAD-99B8-4EF3-B30B-50A437912889}" type="slidenum">
              <a:rPr lang="pt-BR" smtClean="0"/>
              <a:t>‹nº›</a:t>
            </a:fld>
            <a:endParaRPr lang="pt-BR" dirty="0"/>
          </a:p>
        </p:txBody>
      </p:sp>
    </p:spTree>
    <p:extLst>
      <p:ext uri="{BB962C8B-B14F-4D97-AF65-F5344CB8AC3E}">
        <p14:creationId xmlns:p14="http://schemas.microsoft.com/office/powerpoint/2010/main" val="4239372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smtClean="0"/>
              <a:t>Clique para editar o título mestre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Editar estilos de texto Mestre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Editar estilos de texto Mestre</a:t>
            </a:r>
          </a:p>
        </p:txBody>
      </p:sp>
      <p:sp>
        <p:nvSpPr>
          <p:cNvPr id="4" name="Date Placeholder 3"/>
          <p:cNvSpPr>
            <a:spLocks noGrp="1"/>
          </p:cNvSpPr>
          <p:nvPr>
            <p:ph type="dt" sz="half" idx="10"/>
          </p:nvPr>
        </p:nvSpPr>
        <p:spPr/>
        <p:txBody>
          <a:bodyPr/>
          <a:lstStyle/>
          <a:p>
            <a:fld id="{E9BEBAC1-83AF-4AC3-B9D6-8E5EC3A1C7BB}" type="datetime1">
              <a:rPr lang="pt-BR" smtClean="0"/>
              <a:t>18/12/2024</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3CE9CAAD-99B8-4EF3-B30B-50A437912889}" type="slidenum">
              <a:rPr lang="pt-BR" smtClean="0"/>
              <a:t>‹nº›</a:t>
            </a:fld>
            <a:endParaRPr lang="pt-BR"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57791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Editar estilos de texto Mestre</a:t>
            </a:r>
          </a:p>
        </p:txBody>
      </p:sp>
      <p:sp>
        <p:nvSpPr>
          <p:cNvPr id="4" name="Date Placeholder 3"/>
          <p:cNvSpPr>
            <a:spLocks noGrp="1"/>
          </p:cNvSpPr>
          <p:nvPr>
            <p:ph type="dt" sz="half" idx="10"/>
          </p:nvPr>
        </p:nvSpPr>
        <p:spPr/>
        <p:txBody>
          <a:bodyPr/>
          <a:lstStyle/>
          <a:p>
            <a:fld id="{752D3E4B-A2F1-4F94-AEFA-1EA46F67E220}" type="datetime1">
              <a:rPr lang="pt-BR" smtClean="0"/>
              <a:t>18/12/2024</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3CE9CAAD-99B8-4EF3-B30B-50A437912889}" type="slidenum">
              <a:rPr lang="pt-BR" smtClean="0"/>
              <a:t>‹nº›</a:t>
            </a:fld>
            <a:endParaRPr lang="pt-BR" dirty="0"/>
          </a:p>
        </p:txBody>
      </p:sp>
    </p:spTree>
    <p:extLst>
      <p:ext uri="{BB962C8B-B14F-4D97-AF65-F5344CB8AC3E}">
        <p14:creationId xmlns:p14="http://schemas.microsoft.com/office/powerpoint/2010/main" val="3241607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smtClean="0"/>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Editar estilos de texto Mestre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Editar estilos de texto Mestre</a:t>
            </a:r>
          </a:p>
        </p:txBody>
      </p:sp>
      <p:sp>
        <p:nvSpPr>
          <p:cNvPr id="4" name="Date Placeholder 3"/>
          <p:cNvSpPr>
            <a:spLocks noGrp="1"/>
          </p:cNvSpPr>
          <p:nvPr>
            <p:ph type="dt" sz="half" idx="10"/>
          </p:nvPr>
        </p:nvSpPr>
        <p:spPr/>
        <p:txBody>
          <a:bodyPr/>
          <a:lstStyle/>
          <a:p>
            <a:fld id="{1D07DC78-425A-4FC8-8A1D-D3B188525E8D}" type="datetime1">
              <a:rPr lang="pt-BR" smtClean="0"/>
              <a:t>18/12/2024</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3CE9CAAD-99B8-4EF3-B30B-50A437912889}" type="slidenum">
              <a:rPr lang="pt-BR" smtClean="0"/>
              <a:t>‹nº›</a:t>
            </a:fld>
            <a:endParaRPr lang="pt-BR"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26488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t-BR" smtClean="0"/>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Editar estilos de texto Mestre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Editar estilos de texto Mestre</a:t>
            </a:r>
          </a:p>
        </p:txBody>
      </p:sp>
      <p:sp>
        <p:nvSpPr>
          <p:cNvPr id="4" name="Date Placeholder 3"/>
          <p:cNvSpPr>
            <a:spLocks noGrp="1"/>
          </p:cNvSpPr>
          <p:nvPr>
            <p:ph type="dt" sz="half" idx="10"/>
          </p:nvPr>
        </p:nvSpPr>
        <p:spPr/>
        <p:txBody>
          <a:bodyPr/>
          <a:lstStyle/>
          <a:p>
            <a:fld id="{37E0CF2E-A45B-4E83-8322-2ABBBB4EE125}" type="datetime1">
              <a:rPr lang="pt-BR" smtClean="0"/>
              <a:t>18/12/2024</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3CE9CAAD-99B8-4EF3-B30B-50A437912889}" type="slidenum">
              <a:rPr lang="pt-BR" smtClean="0"/>
              <a:t>‹nº›</a:t>
            </a:fld>
            <a:endParaRPr lang="pt-BR" dirty="0"/>
          </a:p>
        </p:txBody>
      </p:sp>
    </p:spTree>
    <p:extLst>
      <p:ext uri="{BB962C8B-B14F-4D97-AF65-F5344CB8AC3E}">
        <p14:creationId xmlns:p14="http://schemas.microsoft.com/office/powerpoint/2010/main" val="2010897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11551EAA-CA87-46C5-B44E-14DC38675D05}" type="datetime1">
              <a:rPr lang="pt-BR" smtClean="0"/>
              <a:t>18/12/2024</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3CE9CAAD-99B8-4EF3-B30B-50A437912889}" type="slidenum">
              <a:rPr lang="pt-BR" smtClean="0"/>
              <a:t>‹nº›</a:t>
            </a:fld>
            <a:endParaRPr lang="pt-BR" dirty="0"/>
          </a:p>
        </p:txBody>
      </p:sp>
    </p:spTree>
    <p:extLst>
      <p:ext uri="{BB962C8B-B14F-4D97-AF65-F5344CB8AC3E}">
        <p14:creationId xmlns:p14="http://schemas.microsoft.com/office/powerpoint/2010/main" val="2136797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95AF762E-AE75-4965-ACB2-6E512831BA9F}" type="datetime1">
              <a:rPr lang="pt-BR" smtClean="0"/>
              <a:t>18/12/2024</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3CE9CAAD-99B8-4EF3-B30B-50A437912889}" type="slidenum">
              <a:rPr lang="pt-BR" smtClean="0"/>
              <a:t>‹nº›</a:t>
            </a:fld>
            <a:endParaRPr lang="pt-BR" dirty="0"/>
          </a:p>
        </p:txBody>
      </p:sp>
    </p:spTree>
    <p:extLst>
      <p:ext uri="{BB962C8B-B14F-4D97-AF65-F5344CB8AC3E}">
        <p14:creationId xmlns:p14="http://schemas.microsoft.com/office/powerpoint/2010/main" val="3613161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B65FED36-1BFF-43B8-9976-AC4EA107C7E6}" type="datetime1">
              <a:rPr lang="pt-BR" smtClean="0"/>
              <a:t>18/12/2024</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3CE9CAAD-99B8-4EF3-B30B-50A437912889}" type="slidenum">
              <a:rPr lang="pt-BR" smtClean="0"/>
              <a:t>‹nº›</a:t>
            </a:fld>
            <a:endParaRPr lang="pt-BR" dirty="0"/>
          </a:p>
        </p:txBody>
      </p:sp>
    </p:spTree>
    <p:extLst>
      <p:ext uri="{BB962C8B-B14F-4D97-AF65-F5344CB8AC3E}">
        <p14:creationId xmlns:p14="http://schemas.microsoft.com/office/powerpoint/2010/main" val="1452592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Editar estilos de texto Mestre</a:t>
            </a:r>
          </a:p>
        </p:txBody>
      </p:sp>
      <p:sp>
        <p:nvSpPr>
          <p:cNvPr id="4" name="Date Placeholder 3"/>
          <p:cNvSpPr>
            <a:spLocks noGrp="1"/>
          </p:cNvSpPr>
          <p:nvPr>
            <p:ph type="dt" sz="half" idx="10"/>
          </p:nvPr>
        </p:nvSpPr>
        <p:spPr/>
        <p:txBody>
          <a:bodyPr/>
          <a:lstStyle/>
          <a:p>
            <a:fld id="{C75052CA-9085-4193-B0BB-D9BC2C74F214}" type="datetime1">
              <a:rPr lang="pt-BR" smtClean="0"/>
              <a:t>18/12/2024</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3CE9CAAD-99B8-4EF3-B30B-50A437912889}" type="slidenum">
              <a:rPr lang="pt-BR" smtClean="0"/>
              <a:t>‹nº›</a:t>
            </a:fld>
            <a:endParaRPr lang="pt-BR" dirty="0"/>
          </a:p>
        </p:txBody>
      </p:sp>
    </p:spTree>
    <p:extLst>
      <p:ext uri="{BB962C8B-B14F-4D97-AF65-F5344CB8AC3E}">
        <p14:creationId xmlns:p14="http://schemas.microsoft.com/office/powerpoint/2010/main" val="505967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28AC5C42-FCF5-410A-AC5C-55FB72D6AE00}" type="datetime1">
              <a:rPr lang="pt-BR" smtClean="0"/>
              <a:t>18/12/2024</a:t>
            </a:fld>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3CE9CAAD-99B8-4EF3-B30B-50A437912889}" type="slidenum">
              <a:rPr lang="pt-BR" smtClean="0"/>
              <a:t>‹nº›</a:t>
            </a:fld>
            <a:endParaRPr lang="pt-BR" dirty="0"/>
          </a:p>
        </p:txBody>
      </p:sp>
    </p:spTree>
    <p:extLst>
      <p:ext uri="{BB962C8B-B14F-4D97-AF65-F5344CB8AC3E}">
        <p14:creationId xmlns:p14="http://schemas.microsoft.com/office/powerpoint/2010/main" val="1110740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smtClean="0"/>
              <a:t>Clique para editar o título mestre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Editar estilos de texto Mestre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Editar estilos de texto Mestre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1C815551-FF00-45FB-933E-B80B26D5C641}" type="datetime1">
              <a:rPr lang="pt-BR" smtClean="0"/>
              <a:t>18/12/2024</a:t>
            </a:fld>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3CE9CAAD-99B8-4EF3-B30B-50A437912889}" type="slidenum">
              <a:rPr lang="pt-BR" smtClean="0"/>
              <a:t>‹nº›</a:t>
            </a:fld>
            <a:endParaRPr lang="pt-BR" dirty="0"/>
          </a:p>
        </p:txBody>
      </p:sp>
    </p:spTree>
    <p:extLst>
      <p:ext uri="{BB962C8B-B14F-4D97-AF65-F5344CB8AC3E}">
        <p14:creationId xmlns:p14="http://schemas.microsoft.com/office/powerpoint/2010/main" val="2096871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A5CC9E42-3355-4039-845E-4FEFFA705272}" type="datetime1">
              <a:rPr lang="pt-BR" smtClean="0"/>
              <a:t>18/12/2024</a:t>
            </a:fld>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3CE9CAAD-99B8-4EF3-B30B-50A437912889}" type="slidenum">
              <a:rPr lang="pt-BR" smtClean="0"/>
              <a:t>‹nº›</a:t>
            </a:fld>
            <a:endParaRPr lang="pt-BR" dirty="0"/>
          </a:p>
        </p:txBody>
      </p:sp>
    </p:spTree>
    <p:extLst>
      <p:ext uri="{BB962C8B-B14F-4D97-AF65-F5344CB8AC3E}">
        <p14:creationId xmlns:p14="http://schemas.microsoft.com/office/powerpoint/2010/main" val="1272221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CD4F72-0BC1-47A9-8D4B-D99CA4A9AE47}" type="datetime1">
              <a:rPr lang="pt-BR" smtClean="0"/>
              <a:t>18/12/2024</a:t>
            </a:fld>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3CE9CAAD-99B8-4EF3-B30B-50A437912889}" type="slidenum">
              <a:rPr lang="pt-BR" smtClean="0"/>
              <a:t>‹nº›</a:t>
            </a:fld>
            <a:endParaRPr lang="pt-BR" dirty="0"/>
          </a:p>
        </p:txBody>
      </p:sp>
    </p:spTree>
    <p:extLst>
      <p:ext uri="{BB962C8B-B14F-4D97-AF65-F5344CB8AC3E}">
        <p14:creationId xmlns:p14="http://schemas.microsoft.com/office/powerpoint/2010/main" val="736102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t-BR" smtClean="0"/>
              <a:t>Clique para editar o título mestre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BR" smtClean="0"/>
              <a:t>Editar estilos de texto Mestre</a:t>
            </a:r>
          </a:p>
        </p:txBody>
      </p:sp>
      <p:sp>
        <p:nvSpPr>
          <p:cNvPr id="5" name="Date Placeholder 4"/>
          <p:cNvSpPr>
            <a:spLocks noGrp="1"/>
          </p:cNvSpPr>
          <p:nvPr>
            <p:ph type="dt" sz="half" idx="10"/>
          </p:nvPr>
        </p:nvSpPr>
        <p:spPr/>
        <p:txBody>
          <a:bodyPr/>
          <a:lstStyle/>
          <a:p>
            <a:fld id="{E0ED73FB-7BB2-42B6-9654-9AF0F730799B}" type="datetime1">
              <a:rPr lang="pt-BR" smtClean="0"/>
              <a:t>18/12/2024</a:t>
            </a:fld>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3CE9CAAD-99B8-4EF3-B30B-50A437912889}" type="slidenum">
              <a:rPr lang="pt-BR" smtClean="0"/>
              <a:t>‹nº›</a:t>
            </a:fld>
            <a:endParaRPr lang="pt-BR" dirty="0"/>
          </a:p>
        </p:txBody>
      </p:sp>
    </p:spTree>
    <p:extLst>
      <p:ext uri="{BB962C8B-B14F-4D97-AF65-F5344CB8AC3E}">
        <p14:creationId xmlns:p14="http://schemas.microsoft.com/office/powerpoint/2010/main" val="1705711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smtClean="0"/>
              <a:t>Clique no ícone para adicionar uma imagem</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Editar estilos de texto Mestre</a:t>
            </a:r>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3CE9CAAD-99B8-4EF3-B30B-50A437912889}" type="slidenum">
              <a:rPr lang="pt-BR" smtClean="0"/>
              <a:t>‹nº›</a:t>
            </a:fld>
            <a:endParaRPr lang="pt-BR" dirty="0"/>
          </a:p>
        </p:txBody>
      </p:sp>
      <p:sp>
        <p:nvSpPr>
          <p:cNvPr id="5" name="Date Placeholder 4"/>
          <p:cNvSpPr>
            <a:spLocks noGrp="1"/>
          </p:cNvSpPr>
          <p:nvPr>
            <p:ph type="dt" sz="half" idx="10"/>
          </p:nvPr>
        </p:nvSpPr>
        <p:spPr/>
        <p:txBody>
          <a:bodyPr/>
          <a:lstStyle/>
          <a:p>
            <a:fld id="{94C591AA-8030-406F-849F-4C3D42E789E2}" type="datetime1">
              <a:rPr lang="pt-BR" smtClean="0"/>
              <a:t>18/12/2024</a:t>
            </a:fld>
            <a:endParaRPr lang="pt-BR" dirty="0"/>
          </a:p>
        </p:txBody>
      </p:sp>
    </p:spTree>
    <p:extLst>
      <p:ext uri="{BB962C8B-B14F-4D97-AF65-F5344CB8AC3E}">
        <p14:creationId xmlns:p14="http://schemas.microsoft.com/office/powerpoint/2010/main" val="1927858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5E0603-977A-461A-A17D-731AC75FD263}" type="datetime1">
              <a:rPr lang="pt-BR" smtClean="0"/>
              <a:t>18/12/2024</a:t>
            </a:fld>
            <a:endParaRPr lang="pt-BR"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CE9CAAD-99B8-4EF3-B30B-50A437912889}" type="slidenum">
              <a:rPr lang="pt-BR" smtClean="0"/>
              <a:t>‹nº›</a:t>
            </a:fld>
            <a:endParaRPr lang="pt-BR" dirty="0"/>
          </a:p>
        </p:txBody>
      </p:sp>
    </p:spTree>
    <p:extLst>
      <p:ext uri="{BB962C8B-B14F-4D97-AF65-F5344CB8AC3E}">
        <p14:creationId xmlns:p14="http://schemas.microsoft.com/office/powerpoint/2010/main" val="3133854365"/>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1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1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4.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6.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7.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8.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9.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0.pn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1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2.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3.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4.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5.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6.pn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7.pn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9.pn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0.pn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2.jpeg"/></Relationships>
</file>

<file path=ppt/slides/_rels/slide14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3.pn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5.pn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7.pn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9.png"/><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1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2.pn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3.pn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5.png"/><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7.png"/><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9.png"/><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0.png"/><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1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2.png"/><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3.png"/><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4.png"/><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5.pn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6.png"/><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7.png"/><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image" Target="../media/image25.png"/></Relationships>
</file>

<file path=ppt/slides/_rels/slide17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17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17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17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1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8.png"/><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9.png"/><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0.png"/><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1.png"/><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2.jpe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12.png"/></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20.png"/></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23.png"/></Relationships>
</file>

<file path=ppt/slides/_rels/slide6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 Id="rId6" Type="http://schemas.openxmlformats.org/officeDocument/2006/relationships/image" Target="../media/image2.jpeg"/><Relationship Id="rId5" Type="http://schemas.openxmlformats.org/officeDocument/2006/relationships/image" Target="../media/image127.png"/><Relationship Id="rId4" Type="http://schemas.openxmlformats.org/officeDocument/2006/relationships/image" Target="../media/image126.png"/></Relationships>
</file>

<file path=ppt/slides/_rels/slide6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07831" y="373184"/>
            <a:ext cx="10260624" cy="1320800"/>
          </a:xfrm>
        </p:spPr>
        <p:txBody>
          <a:bodyPr>
            <a:normAutofit/>
          </a:bodyPr>
          <a:lstStyle/>
          <a:p>
            <a:pPr algn="ctr"/>
            <a:r>
              <a:rPr lang="pt-BR" sz="3000" b="1" dirty="0" smtClean="0">
                <a:solidFill>
                  <a:schemeClr val="tx1"/>
                </a:solidFill>
              </a:rPr>
              <a:t>RELATÓRIO DE FINALIZAÇÃO ADMINISTRATIVA 2024 - SCMSLP</a:t>
            </a:r>
            <a:endParaRPr lang="pt-BR" sz="3000" b="1" dirty="0">
              <a:solidFill>
                <a:schemeClr val="tx1"/>
              </a:solidFill>
            </a:endParaRPr>
          </a:p>
        </p:txBody>
      </p:sp>
      <p:pic>
        <p:nvPicPr>
          <p:cNvPr id="5" name="Imagem 4"/>
          <p:cNvPicPr>
            <a:picLocks noChangeAspect="1"/>
          </p:cNvPicPr>
          <p:nvPr/>
        </p:nvPicPr>
        <p:blipFill>
          <a:blip r:embed="rId2"/>
          <a:stretch>
            <a:fillRect/>
          </a:stretch>
        </p:blipFill>
        <p:spPr>
          <a:xfrm>
            <a:off x="1644161" y="1781924"/>
            <a:ext cx="8742189" cy="4851951"/>
          </a:xfrm>
          <a:prstGeom prst="rect">
            <a:avLst/>
          </a:prstGeom>
        </p:spPr>
      </p:pic>
      <p:pic>
        <p:nvPicPr>
          <p:cNvPr id="6" name="Imagem 5">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
        <p:nvSpPr>
          <p:cNvPr id="3" name="Espaço Reservado para Número de Slide 2"/>
          <p:cNvSpPr>
            <a:spLocks noGrp="1"/>
          </p:cNvSpPr>
          <p:nvPr>
            <p:ph type="sldNum" sz="quarter" idx="12"/>
          </p:nvPr>
        </p:nvSpPr>
        <p:spPr/>
        <p:txBody>
          <a:bodyPr/>
          <a:lstStyle/>
          <a:p>
            <a:fld id="{3CE9CAAD-99B8-4EF3-B30B-50A437912889}" type="slidenum">
              <a:rPr lang="pt-BR" smtClean="0"/>
              <a:t>1</a:t>
            </a:fld>
            <a:endParaRPr lang="pt-BR" dirty="0"/>
          </a:p>
        </p:txBody>
      </p:sp>
    </p:spTree>
    <p:extLst>
      <p:ext uri="{BB962C8B-B14F-4D97-AF65-F5344CB8AC3E}">
        <p14:creationId xmlns:p14="http://schemas.microsoft.com/office/powerpoint/2010/main" val="3949713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54015" y="410000"/>
            <a:ext cx="10146322" cy="1320800"/>
          </a:xfrm>
        </p:spPr>
        <p:txBody>
          <a:bodyPr>
            <a:normAutofit/>
          </a:bodyPr>
          <a:lstStyle/>
          <a:p>
            <a:pPr algn="ctr"/>
            <a:r>
              <a:rPr lang="pt-BR" sz="3000" b="1" dirty="0">
                <a:solidFill>
                  <a:schemeClr val="tx1"/>
                </a:solidFill>
              </a:rPr>
              <a:t>MELHORIAS REALIZADAS NA INTERVENÇÃO ATUAL (ESPAÇO </a:t>
            </a:r>
            <a:r>
              <a:rPr lang="pt-BR" sz="3000" b="1" dirty="0" smtClean="0">
                <a:solidFill>
                  <a:schemeClr val="tx1"/>
                </a:solidFill>
              </a:rPr>
              <a:t>FÍSICO</a:t>
            </a:r>
            <a:r>
              <a:rPr lang="pt-BR" sz="3000" b="1" dirty="0">
                <a:solidFill>
                  <a:schemeClr val="tx1"/>
                </a:solidFill>
              </a:rPr>
              <a:t>)</a:t>
            </a:r>
            <a:endParaRPr lang="pt-BR" sz="3000" dirty="0"/>
          </a:p>
        </p:txBody>
      </p:sp>
      <p:sp>
        <p:nvSpPr>
          <p:cNvPr id="3" name="Espaço Reservado para Texto 2"/>
          <p:cNvSpPr>
            <a:spLocks noGrp="1"/>
          </p:cNvSpPr>
          <p:nvPr>
            <p:ph type="body" idx="1"/>
          </p:nvPr>
        </p:nvSpPr>
        <p:spPr>
          <a:xfrm>
            <a:off x="675745" y="2160983"/>
            <a:ext cx="4185623" cy="1065794"/>
          </a:xfrm>
        </p:spPr>
        <p:txBody>
          <a:bodyPr/>
          <a:lstStyle/>
          <a:p>
            <a:r>
              <a:rPr lang="pt-BR" sz="2000" b="1" dirty="0"/>
              <a:t>Reforma</a:t>
            </a:r>
            <a:r>
              <a:rPr lang="pt-BR" dirty="0"/>
              <a:t> Refeitório</a:t>
            </a:r>
          </a:p>
          <a:p>
            <a:endParaRPr lang="pt-BR" dirty="0"/>
          </a:p>
        </p:txBody>
      </p:sp>
      <p:pic>
        <p:nvPicPr>
          <p:cNvPr id="8" name="Espaço Reservado para Conteúdo 7"/>
          <p:cNvPicPr>
            <a:picLocks noGrp="1" noChangeAspect="1"/>
          </p:cNvPicPr>
          <p:nvPr>
            <p:ph sz="half" idx="2"/>
          </p:nvPr>
        </p:nvPicPr>
        <p:blipFill>
          <a:blip r:embed="rId2"/>
          <a:stretch>
            <a:fillRect/>
          </a:stretch>
        </p:blipFill>
        <p:spPr>
          <a:xfrm>
            <a:off x="676275" y="3065339"/>
            <a:ext cx="4184650" cy="2648196"/>
          </a:xfrm>
          <a:prstGeom prst="rect">
            <a:avLst/>
          </a:prstGeom>
        </p:spPr>
      </p:pic>
      <p:sp>
        <p:nvSpPr>
          <p:cNvPr id="5" name="Espaço Reservado para Texto 4"/>
          <p:cNvSpPr>
            <a:spLocks noGrp="1"/>
          </p:cNvSpPr>
          <p:nvPr>
            <p:ph type="body" sz="quarter" idx="3"/>
          </p:nvPr>
        </p:nvSpPr>
        <p:spPr>
          <a:xfrm>
            <a:off x="5088383" y="2160983"/>
            <a:ext cx="4185618" cy="1065794"/>
          </a:xfrm>
        </p:spPr>
        <p:txBody>
          <a:bodyPr/>
          <a:lstStyle/>
          <a:p>
            <a:r>
              <a:rPr lang="pt-BR" sz="2000" b="1" dirty="0"/>
              <a:t>Reforma</a:t>
            </a:r>
            <a:r>
              <a:rPr lang="pt-BR" dirty="0"/>
              <a:t> </a:t>
            </a:r>
            <a:r>
              <a:rPr lang="pt-BR" sz="2000" b="1" dirty="0"/>
              <a:t>Cozinha</a:t>
            </a:r>
            <a:r>
              <a:rPr lang="pt-BR" dirty="0"/>
              <a:t> </a:t>
            </a:r>
          </a:p>
          <a:p>
            <a:endParaRPr lang="pt-BR" dirty="0"/>
          </a:p>
        </p:txBody>
      </p:sp>
      <p:pic>
        <p:nvPicPr>
          <p:cNvPr id="7" name="Espaço Reservado para Conteúdo 6"/>
          <p:cNvPicPr>
            <a:picLocks noGrp="1" noChangeAspect="1"/>
          </p:cNvPicPr>
          <p:nvPr>
            <p:ph sz="quarter" idx="4"/>
          </p:nvPr>
        </p:nvPicPr>
        <p:blipFill>
          <a:blip r:embed="rId3"/>
          <a:stretch>
            <a:fillRect/>
          </a:stretch>
        </p:blipFill>
        <p:spPr>
          <a:xfrm>
            <a:off x="675131" y="2807583"/>
            <a:ext cx="4186237" cy="3223759"/>
          </a:xfrm>
          <a:prstGeom prst="rect">
            <a:avLst/>
          </a:prstGeom>
        </p:spPr>
      </p:pic>
      <p:sp>
        <p:nvSpPr>
          <p:cNvPr id="6" name="Espaço Reservado para Número de Slide 5"/>
          <p:cNvSpPr>
            <a:spLocks noGrp="1"/>
          </p:cNvSpPr>
          <p:nvPr>
            <p:ph type="sldNum" sz="quarter" idx="12"/>
          </p:nvPr>
        </p:nvSpPr>
        <p:spPr/>
        <p:txBody>
          <a:bodyPr/>
          <a:lstStyle/>
          <a:p>
            <a:fld id="{3CE9CAAD-99B8-4EF3-B30B-50A437912889}" type="slidenum">
              <a:rPr lang="pt-BR" smtClean="0"/>
              <a:t>10</a:t>
            </a:fld>
            <a:endParaRPr lang="pt-BR" dirty="0"/>
          </a:p>
        </p:txBody>
      </p:sp>
      <p:pic>
        <p:nvPicPr>
          <p:cNvPr id="10" name="Espaço Reservado para Conteúdo 7"/>
          <p:cNvPicPr>
            <a:picLocks noChangeAspect="1"/>
          </p:cNvPicPr>
          <p:nvPr/>
        </p:nvPicPr>
        <p:blipFill>
          <a:blip r:embed="rId2"/>
          <a:stretch>
            <a:fillRect/>
          </a:stretch>
        </p:blipFill>
        <p:spPr>
          <a:xfrm>
            <a:off x="5168900" y="2807582"/>
            <a:ext cx="4332116" cy="3223759"/>
          </a:xfrm>
          <a:prstGeom prst="rect">
            <a:avLst/>
          </a:prstGeom>
        </p:spPr>
      </p:pic>
      <p:pic>
        <p:nvPicPr>
          <p:cNvPr id="11" name="Imagem 10">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81098" y="291793"/>
            <a:ext cx="1313595" cy="778607"/>
          </a:xfrm>
          <a:prstGeom prst="rect">
            <a:avLst/>
          </a:prstGeom>
        </p:spPr>
      </p:pic>
    </p:spTree>
    <p:extLst>
      <p:ext uri="{BB962C8B-B14F-4D97-AF65-F5344CB8AC3E}">
        <p14:creationId xmlns:p14="http://schemas.microsoft.com/office/powerpoint/2010/main" val="399708067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2164" y="276483"/>
            <a:ext cx="9381066" cy="1320800"/>
          </a:xfrm>
        </p:spPr>
        <p:txBody>
          <a:bodyPr>
            <a:normAutofit/>
          </a:bodyPr>
          <a:lstStyle/>
          <a:p>
            <a:pPr algn="ctr"/>
            <a:r>
              <a:rPr lang="pt-BR" sz="3000" b="1" dirty="0">
                <a:solidFill>
                  <a:schemeClr val="tx1"/>
                </a:solidFill>
              </a:rPr>
              <a:t>ATRIBUIÇÕES POR FUNÇÃO </a:t>
            </a:r>
            <a:endParaRPr lang="pt-BR" sz="3000" dirty="0"/>
          </a:p>
        </p:txBody>
      </p:sp>
      <p:sp>
        <p:nvSpPr>
          <p:cNvPr id="3" name="Espaço Reservado para Texto 2"/>
          <p:cNvSpPr>
            <a:spLocks noGrp="1"/>
          </p:cNvSpPr>
          <p:nvPr>
            <p:ph type="body" idx="1"/>
          </p:nvPr>
        </p:nvSpPr>
        <p:spPr>
          <a:xfrm>
            <a:off x="675745" y="2160982"/>
            <a:ext cx="5267855" cy="1268017"/>
          </a:xfrm>
        </p:spPr>
        <p:txBody>
          <a:bodyPr/>
          <a:lstStyle/>
          <a:p>
            <a:pPr>
              <a:spcBef>
                <a:spcPts val="0"/>
              </a:spcBef>
            </a:pPr>
            <a:r>
              <a:rPr lang="pt-BR" sz="1800" b="1" dirty="0" smtClean="0"/>
              <a:t>Setor: </a:t>
            </a:r>
            <a:r>
              <a:rPr lang="pt-BR" sz="1800" dirty="0" smtClean="0"/>
              <a:t>Faturamento    </a:t>
            </a:r>
          </a:p>
          <a:p>
            <a:pPr>
              <a:spcBef>
                <a:spcPts val="0"/>
              </a:spcBef>
            </a:pPr>
            <a:r>
              <a:rPr lang="pt-BR" sz="1800" b="1" dirty="0" smtClean="0"/>
              <a:t>Função: </a:t>
            </a:r>
            <a:r>
              <a:rPr lang="pt-BR" sz="1800" dirty="0" smtClean="0"/>
              <a:t>Aux. De Faturamento   </a:t>
            </a:r>
          </a:p>
          <a:p>
            <a:pPr>
              <a:spcBef>
                <a:spcPts val="0"/>
              </a:spcBef>
            </a:pPr>
            <a:r>
              <a:rPr lang="pt-BR" sz="1800" b="1" dirty="0" smtClean="0"/>
              <a:t>Horário de Serviço: </a:t>
            </a:r>
            <a:r>
              <a:rPr lang="pt-BR" sz="1800" dirty="0" smtClean="0"/>
              <a:t>Seg à Sexta 07:00 às 16:00</a:t>
            </a:r>
          </a:p>
          <a:p>
            <a:pPr>
              <a:spcBef>
                <a:spcPts val="0"/>
              </a:spcBef>
            </a:pPr>
            <a:r>
              <a:rPr lang="pt-BR" sz="1800" b="1" dirty="0" smtClean="0">
                <a:solidFill>
                  <a:schemeClr val="tx1"/>
                </a:solidFill>
              </a:rPr>
              <a:t>Descanso: </a:t>
            </a:r>
            <a:r>
              <a:rPr lang="pt-BR" sz="1800" dirty="0" smtClean="0">
                <a:solidFill>
                  <a:schemeClr val="tx1"/>
                </a:solidFill>
              </a:rPr>
              <a:t>01 (uma) hora de intervalo </a:t>
            </a:r>
          </a:p>
          <a:p>
            <a:pPr>
              <a:spcBef>
                <a:spcPts val="0"/>
              </a:spcBef>
            </a:pPr>
            <a:r>
              <a:rPr lang="pt-BR" sz="1800" b="1" dirty="0" smtClean="0"/>
              <a:t>Folgas: </a:t>
            </a:r>
            <a:r>
              <a:rPr lang="pt-BR" sz="1800" dirty="0" smtClean="0"/>
              <a:t>Sábados, domingos e feriados</a:t>
            </a:r>
          </a:p>
          <a:p>
            <a:endParaRPr lang="pt-BR" dirty="0"/>
          </a:p>
        </p:txBody>
      </p:sp>
      <p:graphicFrame>
        <p:nvGraphicFramePr>
          <p:cNvPr id="7" name="Espaço Reservado para Conteúdo 6"/>
          <p:cNvGraphicFramePr>
            <a:graphicFrameLocks noGrp="1"/>
          </p:cNvGraphicFramePr>
          <p:nvPr>
            <p:ph sz="half" idx="2"/>
            <p:extLst>
              <p:ext uri="{D42A27DB-BD31-4B8C-83A1-F6EECF244321}">
                <p14:modId xmlns:p14="http://schemas.microsoft.com/office/powerpoint/2010/main" val="1703806612"/>
              </p:ext>
            </p:extLst>
          </p:nvPr>
        </p:nvGraphicFramePr>
        <p:xfrm>
          <a:off x="2056179" y="3659581"/>
          <a:ext cx="6613036" cy="741680"/>
        </p:xfrm>
        <a:graphic>
          <a:graphicData uri="http://schemas.openxmlformats.org/drawingml/2006/table">
            <a:tbl>
              <a:tblPr firstRow="1" bandRow="1">
                <a:tableStyleId>{5C22544A-7EE6-4342-B048-85BDC9FD1C3A}</a:tableStyleId>
              </a:tblPr>
              <a:tblGrid>
                <a:gridCol w="458421">
                  <a:extLst>
                    <a:ext uri="{9D8B030D-6E8A-4147-A177-3AD203B41FA5}">
                      <a16:colId xmlns:a16="http://schemas.microsoft.com/office/drawing/2014/main" val="1674596076"/>
                    </a:ext>
                  </a:extLst>
                </a:gridCol>
                <a:gridCol w="6154615">
                  <a:extLst>
                    <a:ext uri="{9D8B030D-6E8A-4147-A177-3AD203B41FA5}">
                      <a16:colId xmlns:a16="http://schemas.microsoft.com/office/drawing/2014/main" val="63058135"/>
                    </a:ext>
                  </a:extLst>
                </a:gridCol>
              </a:tblGrid>
              <a:tr h="370840">
                <a:tc>
                  <a:txBody>
                    <a:bodyPr/>
                    <a:lstStyle/>
                    <a:p>
                      <a:r>
                        <a:rPr lang="pt-BR" dirty="0" smtClean="0"/>
                        <a:t>Nº</a:t>
                      </a:r>
                      <a:endParaRPr lang="pt-BR" dirty="0"/>
                    </a:p>
                  </a:txBody>
                  <a:tcPr/>
                </a:tc>
                <a:tc>
                  <a:txBody>
                    <a:bodyPr/>
                    <a:lstStyle/>
                    <a:p>
                      <a:r>
                        <a:rPr lang="pt-BR" dirty="0" smtClean="0"/>
                        <a:t>Colaborador</a:t>
                      </a:r>
                      <a:r>
                        <a:rPr lang="pt-BR" baseline="0" dirty="0" smtClean="0"/>
                        <a:t> de Faturamento </a:t>
                      </a:r>
                      <a:endParaRPr lang="pt-BR" dirty="0"/>
                    </a:p>
                  </a:txBody>
                  <a:tcPr/>
                </a:tc>
                <a:extLst>
                  <a:ext uri="{0D108BD9-81ED-4DB2-BD59-A6C34878D82A}">
                    <a16:rowId xmlns:a16="http://schemas.microsoft.com/office/drawing/2014/main" val="3473115958"/>
                  </a:ext>
                </a:extLst>
              </a:tr>
              <a:tr h="370840">
                <a:tc>
                  <a:txBody>
                    <a:bodyPr/>
                    <a:lstStyle/>
                    <a:p>
                      <a:r>
                        <a:rPr lang="pt-BR" dirty="0" smtClean="0"/>
                        <a:t>01</a:t>
                      </a:r>
                      <a:endParaRPr lang="pt-BR" dirty="0"/>
                    </a:p>
                  </a:txBody>
                  <a:tcPr/>
                </a:tc>
                <a:tc>
                  <a:txBody>
                    <a:bodyPr/>
                    <a:lstStyle/>
                    <a:p>
                      <a:r>
                        <a:rPr lang="pt-BR" dirty="0" smtClean="0"/>
                        <a:t>Larissa Aparecida da Silva Pinto </a:t>
                      </a:r>
                      <a:endParaRPr lang="pt-BR" dirty="0"/>
                    </a:p>
                  </a:txBody>
                  <a:tcPr/>
                </a:tc>
                <a:extLst>
                  <a:ext uri="{0D108BD9-81ED-4DB2-BD59-A6C34878D82A}">
                    <a16:rowId xmlns:a16="http://schemas.microsoft.com/office/drawing/2014/main" val="3807447788"/>
                  </a:ext>
                </a:extLst>
              </a:tr>
            </a:tbl>
          </a:graphicData>
        </a:graphic>
      </p:graphicFrame>
      <p:sp>
        <p:nvSpPr>
          <p:cNvPr id="6" name="Espaço Reservado para Número de Slide 5"/>
          <p:cNvSpPr>
            <a:spLocks noGrp="1"/>
          </p:cNvSpPr>
          <p:nvPr>
            <p:ph type="sldNum" sz="quarter" idx="12"/>
          </p:nvPr>
        </p:nvSpPr>
        <p:spPr/>
        <p:txBody>
          <a:bodyPr/>
          <a:lstStyle/>
          <a:p>
            <a:fld id="{3CE9CAAD-99B8-4EF3-B30B-50A437912889}" type="slidenum">
              <a:rPr lang="pt-BR" smtClean="0"/>
              <a:t>100</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30822757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125741" y="254977"/>
            <a:ext cx="10093243" cy="1320800"/>
          </a:xfrm>
        </p:spPr>
        <p:txBody>
          <a:bodyPr>
            <a:normAutofit/>
          </a:bodyPr>
          <a:lstStyle/>
          <a:p>
            <a:pPr algn="ctr"/>
            <a:r>
              <a:rPr lang="pt-BR" sz="3000" b="1" dirty="0">
                <a:solidFill>
                  <a:schemeClr val="tx1"/>
                </a:solidFill>
              </a:rPr>
              <a:t>Descrição das Atividades Desenvolvidas </a:t>
            </a:r>
            <a:r>
              <a:rPr lang="pt-BR" sz="3000" b="1" dirty="0" smtClean="0">
                <a:solidFill>
                  <a:schemeClr val="tx1"/>
                </a:solidFill>
              </a:rPr>
              <a:t>Aux. De Faturamento:</a:t>
            </a:r>
            <a:endParaRPr lang="pt-BR" sz="3000" dirty="0"/>
          </a:p>
        </p:txBody>
      </p:sp>
      <p:sp>
        <p:nvSpPr>
          <p:cNvPr id="8" name="Retângulo 7"/>
          <p:cNvSpPr/>
          <p:nvPr/>
        </p:nvSpPr>
        <p:spPr>
          <a:xfrm>
            <a:off x="434075" y="1764619"/>
            <a:ext cx="10626282" cy="4985980"/>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Controle de prontuários de ambulatório (organização, criação ou busca de prontuários dos pacientes a serem atendimento nos ambulatórios atendidos na entidade);</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Realização de BPA;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Realização de AIH e faturamento;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Realização CNES;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Controle diário e mensal de atendimento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Realização de relatório mensal de atividades da Santa Casa;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Criação, controle, entrega recebimento e atualização do caderno da Irmandade da Santa Casa de Misericórdia;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Fornecer cópias de prontuários de pacientes quando solicitados por pacientes, delegacia e judiciário, diante solicitação por oficio, pelo próprio paciente mediante preenchimento da guia;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Atendimento ao público;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Arquivar documentos relacionados ao setor;</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atividades inerentes ao setor por delegação superior;</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outras tarefas correlatas à área;</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Manter o setor organizado;</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Manter o setor de guarda dos prontuários organizados.</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endParaRPr lang="pt-BR" sz="1200" dirty="0">
              <a:effectLst/>
              <a:latin typeface="Times New Roman" panose="02020603050405020304" pitchFamily="18" charset="0"/>
              <a:ea typeface="Times New Roman" panose="02020603050405020304" pitchFamily="18" charset="0"/>
            </a:endParaRPr>
          </a:p>
        </p:txBody>
      </p:sp>
      <p:sp>
        <p:nvSpPr>
          <p:cNvPr id="3" name="Espaço Reservado para Número de Slide 2"/>
          <p:cNvSpPr>
            <a:spLocks noGrp="1"/>
          </p:cNvSpPr>
          <p:nvPr>
            <p:ph type="sldNum" sz="quarter" idx="12"/>
          </p:nvPr>
        </p:nvSpPr>
        <p:spPr/>
        <p:txBody>
          <a:bodyPr/>
          <a:lstStyle/>
          <a:p>
            <a:fld id="{3CE9CAAD-99B8-4EF3-B30B-50A437912889}" type="slidenum">
              <a:rPr lang="pt-BR" smtClean="0"/>
              <a:t>101</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448551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5745" y="276483"/>
            <a:ext cx="9952566" cy="1320800"/>
          </a:xfrm>
        </p:spPr>
        <p:txBody>
          <a:bodyPr>
            <a:normAutofit/>
          </a:bodyPr>
          <a:lstStyle/>
          <a:p>
            <a:pPr algn="ctr"/>
            <a:r>
              <a:rPr lang="pt-BR" sz="3000" b="1" dirty="0">
                <a:solidFill>
                  <a:schemeClr val="tx1"/>
                </a:solidFill>
              </a:rPr>
              <a:t>ATRIBUIÇÕES POR FUNÇÃO </a:t>
            </a:r>
            <a:endParaRPr lang="pt-BR" sz="3000" dirty="0"/>
          </a:p>
        </p:txBody>
      </p:sp>
      <p:sp>
        <p:nvSpPr>
          <p:cNvPr id="3" name="Espaço Reservado para Texto 2"/>
          <p:cNvSpPr>
            <a:spLocks noGrp="1"/>
          </p:cNvSpPr>
          <p:nvPr>
            <p:ph type="body" idx="1"/>
          </p:nvPr>
        </p:nvSpPr>
        <p:spPr>
          <a:xfrm>
            <a:off x="675745" y="2160982"/>
            <a:ext cx="6226217" cy="1382317"/>
          </a:xfrm>
        </p:spPr>
        <p:txBody>
          <a:bodyPr/>
          <a:lstStyle/>
          <a:p>
            <a:pPr>
              <a:spcBef>
                <a:spcPts val="0"/>
              </a:spcBef>
            </a:pPr>
            <a:r>
              <a:rPr lang="pt-BR" sz="1800" b="1" dirty="0" smtClean="0"/>
              <a:t>Setor: </a:t>
            </a:r>
            <a:r>
              <a:rPr lang="pt-BR" sz="1800" dirty="0" smtClean="0"/>
              <a:t>Laboratório    </a:t>
            </a:r>
          </a:p>
          <a:p>
            <a:pPr>
              <a:spcBef>
                <a:spcPts val="0"/>
              </a:spcBef>
            </a:pPr>
            <a:r>
              <a:rPr lang="pt-BR" sz="1800" b="1" dirty="0" smtClean="0"/>
              <a:t>Função: </a:t>
            </a:r>
            <a:r>
              <a:rPr lang="pt-BR" sz="1800" dirty="0" smtClean="0"/>
              <a:t>Aux. De escritório I</a:t>
            </a:r>
          </a:p>
          <a:p>
            <a:pPr>
              <a:spcBef>
                <a:spcPts val="0"/>
              </a:spcBef>
            </a:pPr>
            <a:r>
              <a:rPr lang="pt-BR" sz="1800" b="1" dirty="0" smtClean="0"/>
              <a:t>Horário de Serviço: </a:t>
            </a:r>
            <a:r>
              <a:rPr lang="pt-BR" sz="1800" dirty="0" smtClean="0"/>
              <a:t>Seg à Sexta 07:00 às 17:00</a:t>
            </a:r>
          </a:p>
          <a:p>
            <a:pPr>
              <a:spcBef>
                <a:spcPts val="0"/>
              </a:spcBef>
            </a:pPr>
            <a:r>
              <a:rPr lang="pt-BR" sz="1800" b="1" dirty="0" smtClean="0">
                <a:solidFill>
                  <a:schemeClr val="tx1"/>
                </a:solidFill>
              </a:rPr>
              <a:t>Descanso: </a:t>
            </a:r>
            <a:r>
              <a:rPr lang="pt-BR" sz="1800" dirty="0" smtClean="0">
                <a:solidFill>
                  <a:schemeClr val="tx1"/>
                </a:solidFill>
              </a:rPr>
              <a:t>02 (duas) horas de intervalo </a:t>
            </a:r>
          </a:p>
          <a:p>
            <a:pPr>
              <a:spcBef>
                <a:spcPts val="0"/>
              </a:spcBef>
            </a:pPr>
            <a:r>
              <a:rPr lang="pt-BR" sz="1800" b="1" dirty="0" smtClean="0"/>
              <a:t>Folgas: </a:t>
            </a:r>
            <a:r>
              <a:rPr lang="pt-BR" sz="1800" dirty="0" smtClean="0"/>
              <a:t>Sábados, domingos e feriados</a:t>
            </a:r>
          </a:p>
          <a:p>
            <a:endParaRPr lang="pt-BR" dirty="0"/>
          </a:p>
        </p:txBody>
      </p:sp>
      <p:graphicFrame>
        <p:nvGraphicFramePr>
          <p:cNvPr id="7" name="Espaço Reservado para Conteúdo 6"/>
          <p:cNvGraphicFramePr>
            <a:graphicFrameLocks noGrp="1"/>
          </p:cNvGraphicFramePr>
          <p:nvPr>
            <p:ph sz="half" idx="2"/>
            <p:extLst>
              <p:ext uri="{D42A27DB-BD31-4B8C-83A1-F6EECF244321}">
                <p14:modId xmlns:p14="http://schemas.microsoft.com/office/powerpoint/2010/main" val="2159440293"/>
              </p:ext>
            </p:extLst>
          </p:nvPr>
        </p:nvGraphicFramePr>
        <p:xfrm>
          <a:off x="2188796" y="3967529"/>
          <a:ext cx="6972788" cy="741680"/>
        </p:xfrm>
        <a:graphic>
          <a:graphicData uri="http://schemas.openxmlformats.org/drawingml/2006/table">
            <a:tbl>
              <a:tblPr firstRow="1" bandRow="1">
                <a:tableStyleId>{5C22544A-7EE6-4342-B048-85BDC9FD1C3A}</a:tableStyleId>
              </a:tblPr>
              <a:tblGrid>
                <a:gridCol w="554404">
                  <a:extLst>
                    <a:ext uri="{9D8B030D-6E8A-4147-A177-3AD203B41FA5}">
                      <a16:colId xmlns:a16="http://schemas.microsoft.com/office/drawing/2014/main" val="2985985854"/>
                    </a:ext>
                  </a:extLst>
                </a:gridCol>
                <a:gridCol w="6418384">
                  <a:extLst>
                    <a:ext uri="{9D8B030D-6E8A-4147-A177-3AD203B41FA5}">
                      <a16:colId xmlns:a16="http://schemas.microsoft.com/office/drawing/2014/main" val="4220289295"/>
                    </a:ext>
                  </a:extLst>
                </a:gridCol>
              </a:tblGrid>
              <a:tr h="370840">
                <a:tc>
                  <a:txBody>
                    <a:bodyPr/>
                    <a:lstStyle/>
                    <a:p>
                      <a:r>
                        <a:rPr lang="pt-BR" dirty="0" smtClean="0"/>
                        <a:t>Nº</a:t>
                      </a:r>
                      <a:endParaRPr lang="pt-BR" dirty="0"/>
                    </a:p>
                  </a:txBody>
                  <a:tcPr/>
                </a:tc>
                <a:tc>
                  <a:txBody>
                    <a:bodyPr/>
                    <a:lstStyle/>
                    <a:p>
                      <a:r>
                        <a:rPr lang="pt-BR" dirty="0" smtClean="0"/>
                        <a:t>Colaborador Laboratório </a:t>
                      </a:r>
                      <a:endParaRPr lang="pt-BR" dirty="0"/>
                    </a:p>
                  </a:txBody>
                  <a:tcPr/>
                </a:tc>
                <a:extLst>
                  <a:ext uri="{0D108BD9-81ED-4DB2-BD59-A6C34878D82A}">
                    <a16:rowId xmlns:a16="http://schemas.microsoft.com/office/drawing/2014/main" val="2867437646"/>
                  </a:ext>
                </a:extLst>
              </a:tr>
              <a:tr h="370840">
                <a:tc>
                  <a:txBody>
                    <a:bodyPr/>
                    <a:lstStyle/>
                    <a:p>
                      <a:r>
                        <a:rPr lang="pt-BR" dirty="0" smtClean="0"/>
                        <a:t>01</a:t>
                      </a:r>
                      <a:endParaRPr lang="pt-BR" dirty="0"/>
                    </a:p>
                  </a:txBody>
                  <a:tcPr/>
                </a:tc>
                <a:tc>
                  <a:txBody>
                    <a:bodyPr/>
                    <a:lstStyle/>
                    <a:p>
                      <a:r>
                        <a:rPr lang="pt-BR" dirty="0" smtClean="0"/>
                        <a:t>Alessandra dos Santos</a:t>
                      </a:r>
                      <a:r>
                        <a:rPr lang="pt-BR" baseline="0" dirty="0" smtClean="0"/>
                        <a:t> </a:t>
                      </a:r>
                      <a:endParaRPr lang="pt-BR" dirty="0"/>
                    </a:p>
                  </a:txBody>
                  <a:tcPr/>
                </a:tc>
                <a:extLst>
                  <a:ext uri="{0D108BD9-81ED-4DB2-BD59-A6C34878D82A}">
                    <a16:rowId xmlns:a16="http://schemas.microsoft.com/office/drawing/2014/main" val="2308735042"/>
                  </a:ext>
                </a:extLst>
              </a:tr>
            </a:tbl>
          </a:graphicData>
        </a:graphic>
      </p:graphicFrame>
      <p:sp>
        <p:nvSpPr>
          <p:cNvPr id="6" name="Espaço Reservado para Número de Slide 5"/>
          <p:cNvSpPr>
            <a:spLocks noGrp="1"/>
          </p:cNvSpPr>
          <p:nvPr>
            <p:ph type="sldNum" sz="quarter" idx="12"/>
          </p:nvPr>
        </p:nvSpPr>
        <p:spPr/>
        <p:txBody>
          <a:bodyPr/>
          <a:lstStyle/>
          <a:p>
            <a:fld id="{3CE9CAAD-99B8-4EF3-B30B-50A437912889}" type="slidenum">
              <a:rPr lang="pt-BR" smtClean="0"/>
              <a:t>102</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64132902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309647" y="228600"/>
            <a:ext cx="10453728" cy="1320800"/>
          </a:xfrm>
        </p:spPr>
        <p:txBody>
          <a:bodyPr>
            <a:normAutofit/>
          </a:bodyPr>
          <a:lstStyle/>
          <a:p>
            <a:pPr algn="ctr"/>
            <a:r>
              <a:rPr lang="pt-BR" sz="3000" b="1" dirty="0">
                <a:solidFill>
                  <a:schemeClr val="tx1"/>
                </a:solidFill>
              </a:rPr>
              <a:t>Descrição das Atividades Desenvolvidas Aux. De </a:t>
            </a:r>
            <a:r>
              <a:rPr lang="pt-BR" sz="3000" b="1" dirty="0" smtClean="0">
                <a:solidFill>
                  <a:schemeClr val="tx1"/>
                </a:solidFill>
              </a:rPr>
              <a:t>Escritório I (Laboratório):</a:t>
            </a:r>
            <a:endParaRPr lang="pt-BR" sz="3000" dirty="0"/>
          </a:p>
        </p:txBody>
      </p:sp>
      <p:sp>
        <p:nvSpPr>
          <p:cNvPr id="8" name="Retângulo 7"/>
          <p:cNvSpPr/>
          <p:nvPr/>
        </p:nvSpPr>
        <p:spPr>
          <a:xfrm>
            <a:off x="403668" y="2078982"/>
            <a:ext cx="9144000" cy="4247317"/>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Receber e preparar o material coletado para envio ao laboratório terceiro, conforme protocolo;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o agendamento de exames Centro de saúde;</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os orçamentos de exames, quando solicitados pelos pacientes;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o agendamento de exames;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a alimentação da planilha de controle de exames laboratoriais;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o controle dos exames realizados, de acordo com a unidade: Centro de Saúde; Pronto Socorro e Particular;</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o controle e solicitar quando necessário ao laboratório terceiro, materiais para a coleta: tubos, potes, canhão para coleta a vácuo;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o controle de Caixa e fazer o repasse financeiro à administração da instituição;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a impressão dos resultados dos exames e entregar nos setores pertinentes;</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outras tarefas correlatas à área;</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Manter o setor organizado.</a:t>
            </a:r>
            <a:endParaRPr lang="pt-BR" sz="1200" dirty="0">
              <a:latin typeface="Times New Roman" panose="02020603050405020304" pitchFamily="18" charset="0"/>
              <a:ea typeface="Times New Roman" panose="02020603050405020304" pitchFamily="18" charset="0"/>
            </a:endParaRPr>
          </a:p>
        </p:txBody>
      </p:sp>
      <p:sp>
        <p:nvSpPr>
          <p:cNvPr id="3" name="Espaço Reservado para Número de Slide 2"/>
          <p:cNvSpPr>
            <a:spLocks noGrp="1"/>
          </p:cNvSpPr>
          <p:nvPr>
            <p:ph type="sldNum" sz="quarter" idx="12"/>
          </p:nvPr>
        </p:nvSpPr>
        <p:spPr/>
        <p:txBody>
          <a:bodyPr/>
          <a:lstStyle/>
          <a:p>
            <a:fld id="{3CE9CAAD-99B8-4EF3-B30B-50A437912889}" type="slidenum">
              <a:rPr lang="pt-BR" smtClean="0"/>
              <a:t>103</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6056301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2942" y="294068"/>
            <a:ext cx="8596668" cy="1320800"/>
          </a:xfrm>
        </p:spPr>
        <p:txBody>
          <a:bodyPr>
            <a:normAutofit/>
          </a:bodyPr>
          <a:lstStyle/>
          <a:p>
            <a:pPr algn="ctr"/>
            <a:r>
              <a:rPr lang="pt-BR" sz="3000" b="1" dirty="0">
                <a:solidFill>
                  <a:schemeClr val="tx1"/>
                </a:solidFill>
              </a:rPr>
              <a:t>ATRIBUIÇÕES POR FUNÇÃO </a:t>
            </a:r>
            <a:endParaRPr lang="pt-BR" sz="3000" dirty="0"/>
          </a:p>
        </p:txBody>
      </p:sp>
      <p:sp>
        <p:nvSpPr>
          <p:cNvPr id="3" name="Espaço Reservado para Texto 2"/>
          <p:cNvSpPr>
            <a:spLocks noGrp="1"/>
          </p:cNvSpPr>
          <p:nvPr>
            <p:ph type="body" idx="1"/>
          </p:nvPr>
        </p:nvSpPr>
        <p:spPr>
          <a:xfrm>
            <a:off x="677334" y="2196152"/>
            <a:ext cx="5927278" cy="1514202"/>
          </a:xfrm>
        </p:spPr>
        <p:txBody>
          <a:bodyPr/>
          <a:lstStyle/>
          <a:p>
            <a:pPr>
              <a:spcBef>
                <a:spcPts val="0"/>
              </a:spcBef>
            </a:pPr>
            <a:r>
              <a:rPr lang="pt-BR" sz="1800" b="1" dirty="0"/>
              <a:t>Setor: </a:t>
            </a:r>
            <a:r>
              <a:rPr lang="pt-BR" sz="1800" dirty="0" smtClean="0"/>
              <a:t>Dispensário     </a:t>
            </a:r>
            <a:endParaRPr lang="pt-BR" sz="1800" dirty="0"/>
          </a:p>
          <a:p>
            <a:pPr>
              <a:spcBef>
                <a:spcPts val="0"/>
              </a:spcBef>
            </a:pPr>
            <a:r>
              <a:rPr lang="pt-BR" sz="1800" b="1" dirty="0"/>
              <a:t>Função: </a:t>
            </a:r>
            <a:r>
              <a:rPr lang="pt-BR" sz="1800" dirty="0"/>
              <a:t>Aux. </a:t>
            </a:r>
            <a:r>
              <a:rPr lang="pt-BR" sz="1800" dirty="0" smtClean="0"/>
              <a:t>Administrativo</a:t>
            </a:r>
            <a:endParaRPr lang="pt-BR" sz="1800" dirty="0"/>
          </a:p>
          <a:p>
            <a:pPr>
              <a:spcBef>
                <a:spcPts val="0"/>
              </a:spcBef>
            </a:pPr>
            <a:r>
              <a:rPr lang="pt-BR" sz="1800" b="1" dirty="0"/>
              <a:t>Horário de Serviço: </a:t>
            </a:r>
            <a:r>
              <a:rPr lang="pt-BR" sz="1800" dirty="0"/>
              <a:t>Seg à Sexta </a:t>
            </a:r>
            <a:r>
              <a:rPr lang="pt-BR" sz="1800" dirty="0" smtClean="0"/>
              <a:t>08:00 </a:t>
            </a:r>
            <a:r>
              <a:rPr lang="pt-BR" sz="1800" dirty="0"/>
              <a:t>às 17:00</a:t>
            </a:r>
          </a:p>
          <a:p>
            <a:pPr>
              <a:spcBef>
                <a:spcPts val="0"/>
              </a:spcBef>
            </a:pPr>
            <a:r>
              <a:rPr lang="pt-BR" sz="1800" b="1" dirty="0">
                <a:solidFill>
                  <a:schemeClr val="tx1"/>
                </a:solidFill>
              </a:rPr>
              <a:t>Descanso: </a:t>
            </a:r>
            <a:r>
              <a:rPr lang="pt-BR" sz="1800" dirty="0" smtClean="0">
                <a:solidFill>
                  <a:schemeClr val="tx1"/>
                </a:solidFill>
              </a:rPr>
              <a:t>01 (uma) hora </a:t>
            </a:r>
            <a:r>
              <a:rPr lang="pt-BR" sz="1800" dirty="0">
                <a:solidFill>
                  <a:schemeClr val="tx1"/>
                </a:solidFill>
              </a:rPr>
              <a:t>de intervalo </a:t>
            </a:r>
          </a:p>
          <a:p>
            <a:pPr>
              <a:spcBef>
                <a:spcPts val="0"/>
              </a:spcBef>
            </a:pPr>
            <a:r>
              <a:rPr lang="pt-BR" sz="1800" b="1" dirty="0"/>
              <a:t>Folgas: </a:t>
            </a:r>
            <a:r>
              <a:rPr lang="pt-BR" sz="1800" dirty="0"/>
              <a:t>Sábados, domingos e feriados</a:t>
            </a:r>
          </a:p>
          <a:p>
            <a:endParaRPr lang="pt-BR" dirty="0"/>
          </a:p>
        </p:txBody>
      </p:sp>
      <p:graphicFrame>
        <p:nvGraphicFramePr>
          <p:cNvPr id="7" name="Espaço Reservado para Conteúdo 6"/>
          <p:cNvGraphicFramePr>
            <a:graphicFrameLocks noGrp="1"/>
          </p:cNvGraphicFramePr>
          <p:nvPr>
            <p:ph sz="half" idx="2"/>
            <p:extLst>
              <p:ext uri="{D42A27DB-BD31-4B8C-83A1-F6EECF244321}">
                <p14:modId xmlns:p14="http://schemas.microsoft.com/office/powerpoint/2010/main" val="1727132043"/>
              </p:ext>
            </p:extLst>
          </p:nvPr>
        </p:nvGraphicFramePr>
        <p:xfrm>
          <a:off x="2047630" y="3976106"/>
          <a:ext cx="6551246" cy="741680"/>
        </p:xfrm>
        <a:graphic>
          <a:graphicData uri="http://schemas.openxmlformats.org/drawingml/2006/table">
            <a:tbl>
              <a:tblPr firstRow="1" bandRow="1">
                <a:tableStyleId>{5C22544A-7EE6-4342-B048-85BDC9FD1C3A}</a:tableStyleId>
              </a:tblPr>
              <a:tblGrid>
                <a:gridCol w="528515">
                  <a:extLst>
                    <a:ext uri="{9D8B030D-6E8A-4147-A177-3AD203B41FA5}">
                      <a16:colId xmlns:a16="http://schemas.microsoft.com/office/drawing/2014/main" val="772864550"/>
                    </a:ext>
                  </a:extLst>
                </a:gridCol>
                <a:gridCol w="6022731">
                  <a:extLst>
                    <a:ext uri="{9D8B030D-6E8A-4147-A177-3AD203B41FA5}">
                      <a16:colId xmlns:a16="http://schemas.microsoft.com/office/drawing/2014/main" val="2723712849"/>
                    </a:ext>
                  </a:extLst>
                </a:gridCol>
              </a:tblGrid>
              <a:tr h="370840">
                <a:tc>
                  <a:txBody>
                    <a:bodyPr/>
                    <a:lstStyle/>
                    <a:p>
                      <a:r>
                        <a:rPr lang="pt-BR" dirty="0" smtClean="0"/>
                        <a:t>Nº</a:t>
                      </a:r>
                      <a:endParaRPr lang="pt-BR" dirty="0"/>
                    </a:p>
                  </a:txBody>
                  <a:tcPr/>
                </a:tc>
                <a:tc>
                  <a:txBody>
                    <a:bodyPr/>
                    <a:lstStyle/>
                    <a:p>
                      <a:r>
                        <a:rPr lang="pt-BR" dirty="0" smtClean="0"/>
                        <a:t>Colaborador Dispensário </a:t>
                      </a:r>
                      <a:endParaRPr lang="pt-BR" dirty="0"/>
                    </a:p>
                  </a:txBody>
                  <a:tcPr/>
                </a:tc>
                <a:extLst>
                  <a:ext uri="{0D108BD9-81ED-4DB2-BD59-A6C34878D82A}">
                    <a16:rowId xmlns:a16="http://schemas.microsoft.com/office/drawing/2014/main" val="3221488226"/>
                  </a:ext>
                </a:extLst>
              </a:tr>
              <a:tr h="370840">
                <a:tc>
                  <a:txBody>
                    <a:bodyPr/>
                    <a:lstStyle/>
                    <a:p>
                      <a:r>
                        <a:rPr lang="pt-BR" dirty="0" smtClean="0"/>
                        <a:t>01</a:t>
                      </a:r>
                      <a:endParaRPr lang="pt-BR" dirty="0"/>
                    </a:p>
                  </a:txBody>
                  <a:tcPr/>
                </a:tc>
                <a:tc>
                  <a:txBody>
                    <a:bodyPr/>
                    <a:lstStyle/>
                    <a:p>
                      <a:r>
                        <a:rPr lang="pt-BR" dirty="0" smtClean="0"/>
                        <a:t>Debora Aparecida da Silva </a:t>
                      </a:r>
                      <a:endParaRPr lang="pt-BR" dirty="0"/>
                    </a:p>
                  </a:txBody>
                  <a:tcPr/>
                </a:tc>
                <a:extLst>
                  <a:ext uri="{0D108BD9-81ED-4DB2-BD59-A6C34878D82A}">
                    <a16:rowId xmlns:a16="http://schemas.microsoft.com/office/drawing/2014/main" val="1930194536"/>
                  </a:ext>
                </a:extLst>
              </a:tr>
            </a:tbl>
          </a:graphicData>
        </a:graphic>
      </p:graphicFrame>
      <p:sp>
        <p:nvSpPr>
          <p:cNvPr id="6" name="Espaço Reservado para Número de Slide 5"/>
          <p:cNvSpPr>
            <a:spLocks noGrp="1"/>
          </p:cNvSpPr>
          <p:nvPr>
            <p:ph type="sldNum" sz="quarter" idx="12"/>
          </p:nvPr>
        </p:nvSpPr>
        <p:spPr/>
        <p:txBody>
          <a:bodyPr/>
          <a:lstStyle/>
          <a:p>
            <a:fld id="{3CE9CAAD-99B8-4EF3-B30B-50A437912889}" type="slidenum">
              <a:rPr lang="pt-BR" smtClean="0"/>
              <a:t>104</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0953818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019129" y="254977"/>
            <a:ext cx="8888697" cy="1320800"/>
          </a:xfrm>
        </p:spPr>
        <p:txBody>
          <a:bodyPr>
            <a:normAutofit/>
          </a:bodyPr>
          <a:lstStyle/>
          <a:p>
            <a:pPr algn="ctr"/>
            <a:r>
              <a:rPr lang="pt-BR" sz="3000" b="1" dirty="0">
                <a:solidFill>
                  <a:schemeClr val="tx1"/>
                </a:solidFill>
              </a:rPr>
              <a:t>Descrição das Atividades Desenvolvidas </a:t>
            </a:r>
            <a:r>
              <a:rPr lang="pt-BR" sz="3000" b="1" dirty="0" smtClean="0">
                <a:solidFill>
                  <a:schemeClr val="tx1"/>
                </a:solidFill>
              </a:rPr>
              <a:t>Dispensário:</a:t>
            </a:r>
            <a:endParaRPr lang="pt-BR" sz="3000" dirty="0"/>
          </a:p>
        </p:txBody>
      </p:sp>
      <p:sp>
        <p:nvSpPr>
          <p:cNvPr id="8" name="Retângulo 7"/>
          <p:cNvSpPr/>
          <p:nvPr/>
        </p:nvSpPr>
        <p:spPr>
          <a:xfrm>
            <a:off x="938894" y="2646210"/>
            <a:ext cx="9049168" cy="2862322"/>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o controle de entrada e saída de medicamentos e materiais;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o controle de validade dos medicamentos e materiais;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solicitação de aquisição de compra de medicamentos e materiais, conforme necessidade;</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a alimentação do programa SAGE (estoque)</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Em caso de vistoria da vigilância sanitária ou qualquer outro órgão regulador, a funcionária realizará o acompanhamento, sanando qualquer dúvida referente ao setor;</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outras tarefas correlatas à área;</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 Manter o setor organizado.</a:t>
            </a:r>
            <a:endParaRPr lang="pt-BR" sz="1200" dirty="0">
              <a:latin typeface="Times New Roman" panose="02020603050405020304" pitchFamily="18" charset="0"/>
              <a:ea typeface="Times New Roman" panose="02020603050405020304" pitchFamily="18" charset="0"/>
            </a:endParaRPr>
          </a:p>
        </p:txBody>
      </p:sp>
      <p:sp>
        <p:nvSpPr>
          <p:cNvPr id="3" name="Espaço Reservado para Número de Slide 2"/>
          <p:cNvSpPr>
            <a:spLocks noGrp="1"/>
          </p:cNvSpPr>
          <p:nvPr>
            <p:ph type="sldNum" sz="quarter" idx="12"/>
          </p:nvPr>
        </p:nvSpPr>
        <p:spPr/>
        <p:txBody>
          <a:bodyPr/>
          <a:lstStyle/>
          <a:p>
            <a:fld id="{3CE9CAAD-99B8-4EF3-B30B-50A437912889}" type="slidenum">
              <a:rPr lang="pt-BR" smtClean="0"/>
              <a:t>105</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42086944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556564" y="298464"/>
            <a:ext cx="8596668" cy="1320800"/>
          </a:xfrm>
        </p:spPr>
        <p:txBody>
          <a:bodyPr>
            <a:normAutofit/>
          </a:bodyPr>
          <a:lstStyle/>
          <a:p>
            <a:pPr algn="ctr"/>
            <a:r>
              <a:rPr lang="pt-BR" sz="3000" b="1" dirty="0">
                <a:solidFill>
                  <a:schemeClr val="tx1"/>
                </a:solidFill>
              </a:rPr>
              <a:t>ATRIBUIÇÕES POR FUNÇÃO </a:t>
            </a:r>
            <a:endParaRPr lang="pt-BR" sz="3000" dirty="0"/>
          </a:p>
        </p:txBody>
      </p:sp>
      <p:sp>
        <p:nvSpPr>
          <p:cNvPr id="4" name="Espaço Reservado para Texto 3"/>
          <p:cNvSpPr>
            <a:spLocks noGrp="1"/>
          </p:cNvSpPr>
          <p:nvPr>
            <p:ph type="body" idx="1"/>
          </p:nvPr>
        </p:nvSpPr>
        <p:spPr>
          <a:xfrm>
            <a:off x="921930" y="2204943"/>
            <a:ext cx="7237332" cy="1443863"/>
          </a:xfrm>
        </p:spPr>
        <p:txBody>
          <a:bodyPr/>
          <a:lstStyle/>
          <a:p>
            <a:pPr>
              <a:spcBef>
                <a:spcPts val="0"/>
              </a:spcBef>
            </a:pPr>
            <a:r>
              <a:rPr lang="pt-BR" sz="1800" b="1" dirty="0"/>
              <a:t>Setor: </a:t>
            </a:r>
            <a:r>
              <a:rPr lang="pt-BR" sz="1800" dirty="0" smtClean="0"/>
              <a:t>Administrativo     </a:t>
            </a:r>
            <a:endParaRPr lang="pt-BR" sz="1800" dirty="0"/>
          </a:p>
          <a:p>
            <a:pPr>
              <a:spcBef>
                <a:spcPts val="0"/>
              </a:spcBef>
            </a:pPr>
            <a:r>
              <a:rPr lang="pt-BR" sz="1800" b="1" dirty="0"/>
              <a:t>Função: </a:t>
            </a:r>
            <a:r>
              <a:rPr lang="pt-BR" sz="1800" dirty="0" smtClean="0"/>
              <a:t>Coordenadora de Enfermagem </a:t>
            </a:r>
            <a:endParaRPr lang="pt-BR" sz="1800" dirty="0"/>
          </a:p>
          <a:p>
            <a:pPr>
              <a:spcBef>
                <a:spcPts val="0"/>
              </a:spcBef>
            </a:pPr>
            <a:r>
              <a:rPr lang="pt-BR" sz="1800" b="1" dirty="0"/>
              <a:t>Horário de Serviço: </a:t>
            </a:r>
            <a:r>
              <a:rPr lang="pt-BR" sz="1800" dirty="0"/>
              <a:t>Seg à Sexta </a:t>
            </a:r>
            <a:r>
              <a:rPr lang="pt-BR" sz="1800" dirty="0" smtClean="0"/>
              <a:t>07:00 </a:t>
            </a:r>
            <a:r>
              <a:rPr lang="pt-BR" sz="1800" dirty="0"/>
              <a:t>às </a:t>
            </a:r>
            <a:r>
              <a:rPr lang="pt-BR" sz="1800" dirty="0" smtClean="0"/>
              <a:t>16:00</a:t>
            </a:r>
            <a:endParaRPr lang="pt-BR" sz="1800" dirty="0"/>
          </a:p>
          <a:p>
            <a:pPr>
              <a:spcBef>
                <a:spcPts val="0"/>
              </a:spcBef>
            </a:pPr>
            <a:r>
              <a:rPr lang="pt-BR" sz="1800" b="1" dirty="0">
                <a:solidFill>
                  <a:schemeClr val="tx1"/>
                </a:solidFill>
              </a:rPr>
              <a:t>Descanso: </a:t>
            </a:r>
            <a:r>
              <a:rPr lang="pt-BR" sz="1800" dirty="0">
                <a:solidFill>
                  <a:schemeClr val="tx1"/>
                </a:solidFill>
              </a:rPr>
              <a:t>01 (uma) hora de intervalo </a:t>
            </a:r>
          </a:p>
          <a:p>
            <a:pPr>
              <a:spcBef>
                <a:spcPts val="0"/>
              </a:spcBef>
            </a:pPr>
            <a:r>
              <a:rPr lang="pt-BR" sz="1800" b="1" dirty="0"/>
              <a:t>Folgas: </a:t>
            </a:r>
            <a:r>
              <a:rPr lang="pt-BR" sz="1800" dirty="0"/>
              <a:t>Sábados, domingos e feriados</a:t>
            </a:r>
          </a:p>
          <a:p>
            <a:endParaRPr lang="pt-BR" dirty="0"/>
          </a:p>
        </p:txBody>
      </p:sp>
      <p:graphicFrame>
        <p:nvGraphicFramePr>
          <p:cNvPr id="8" name="Espaço Reservado para Conteúdo 7"/>
          <p:cNvGraphicFramePr>
            <a:graphicFrameLocks noGrp="1"/>
          </p:cNvGraphicFramePr>
          <p:nvPr>
            <p:ph sz="half" idx="2"/>
            <p:extLst>
              <p:ext uri="{D42A27DB-BD31-4B8C-83A1-F6EECF244321}">
                <p14:modId xmlns:p14="http://schemas.microsoft.com/office/powerpoint/2010/main" val="2167964047"/>
              </p:ext>
            </p:extLst>
          </p:nvPr>
        </p:nvGraphicFramePr>
        <p:xfrm>
          <a:off x="2883342" y="4056796"/>
          <a:ext cx="6390659" cy="741680"/>
        </p:xfrm>
        <a:graphic>
          <a:graphicData uri="http://schemas.openxmlformats.org/drawingml/2006/table">
            <a:tbl>
              <a:tblPr firstRow="1" bandRow="1">
                <a:tableStyleId>{5C22544A-7EE6-4342-B048-85BDC9FD1C3A}</a:tableStyleId>
              </a:tblPr>
              <a:tblGrid>
                <a:gridCol w="484112">
                  <a:extLst>
                    <a:ext uri="{9D8B030D-6E8A-4147-A177-3AD203B41FA5}">
                      <a16:colId xmlns:a16="http://schemas.microsoft.com/office/drawing/2014/main" val="4096225697"/>
                    </a:ext>
                  </a:extLst>
                </a:gridCol>
                <a:gridCol w="5906547">
                  <a:extLst>
                    <a:ext uri="{9D8B030D-6E8A-4147-A177-3AD203B41FA5}">
                      <a16:colId xmlns:a16="http://schemas.microsoft.com/office/drawing/2014/main" val="3697908905"/>
                    </a:ext>
                  </a:extLst>
                </a:gridCol>
              </a:tblGrid>
              <a:tr h="370840">
                <a:tc>
                  <a:txBody>
                    <a:bodyPr/>
                    <a:lstStyle/>
                    <a:p>
                      <a:r>
                        <a:rPr lang="pt-BR" dirty="0" smtClean="0"/>
                        <a:t>Nº</a:t>
                      </a:r>
                      <a:endParaRPr lang="pt-BR" dirty="0"/>
                    </a:p>
                  </a:txBody>
                  <a:tcPr/>
                </a:tc>
                <a:tc>
                  <a:txBody>
                    <a:bodyPr/>
                    <a:lstStyle/>
                    <a:p>
                      <a:r>
                        <a:rPr lang="pt-BR" dirty="0" smtClean="0"/>
                        <a:t>Coordenadora de Enfermagem </a:t>
                      </a:r>
                      <a:endParaRPr lang="pt-BR" dirty="0"/>
                    </a:p>
                  </a:txBody>
                  <a:tcPr/>
                </a:tc>
                <a:extLst>
                  <a:ext uri="{0D108BD9-81ED-4DB2-BD59-A6C34878D82A}">
                    <a16:rowId xmlns:a16="http://schemas.microsoft.com/office/drawing/2014/main" val="3787196913"/>
                  </a:ext>
                </a:extLst>
              </a:tr>
              <a:tr h="370840">
                <a:tc>
                  <a:txBody>
                    <a:bodyPr/>
                    <a:lstStyle/>
                    <a:p>
                      <a:r>
                        <a:rPr lang="pt-BR" dirty="0" smtClean="0"/>
                        <a:t>01</a:t>
                      </a:r>
                      <a:endParaRPr lang="pt-BR" dirty="0"/>
                    </a:p>
                  </a:txBody>
                  <a:tcPr/>
                </a:tc>
                <a:tc>
                  <a:txBody>
                    <a:bodyPr/>
                    <a:lstStyle/>
                    <a:p>
                      <a:r>
                        <a:rPr lang="pt-BR" dirty="0" smtClean="0"/>
                        <a:t>Luciane Helena dos Santo</a:t>
                      </a:r>
                      <a:r>
                        <a:rPr lang="pt-BR" baseline="0" dirty="0" smtClean="0"/>
                        <a:t>s</a:t>
                      </a:r>
                      <a:endParaRPr lang="pt-BR" dirty="0"/>
                    </a:p>
                  </a:txBody>
                  <a:tcPr/>
                </a:tc>
                <a:extLst>
                  <a:ext uri="{0D108BD9-81ED-4DB2-BD59-A6C34878D82A}">
                    <a16:rowId xmlns:a16="http://schemas.microsoft.com/office/drawing/2014/main" val="3018711377"/>
                  </a:ext>
                </a:extLst>
              </a:tr>
            </a:tbl>
          </a:graphicData>
        </a:graphic>
      </p:graphicFrame>
      <p:sp>
        <p:nvSpPr>
          <p:cNvPr id="6" name="Espaço Reservado para Número de Slide 5"/>
          <p:cNvSpPr>
            <a:spLocks noGrp="1"/>
          </p:cNvSpPr>
          <p:nvPr>
            <p:ph type="sldNum" sz="quarter" idx="12"/>
          </p:nvPr>
        </p:nvSpPr>
        <p:spPr/>
        <p:txBody>
          <a:bodyPr/>
          <a:lstStyle/>
          <a:p>
            <a:fld id="{3CE9CAAD-99B8-4EF3-B30B-50A437912889}" type="slidenum">
              <a:rPr lang="pt-BR" smtClean="0"/>
              <a:t>106</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1049599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046448" y="254977"/>
            <a:ext cx="8853528" cy="1320800"/>
          </a:xfrm>
        </p:spPr>
        <p:txBody>
          <a:bodyPr>
            <a:normAutofit/>
          </a:bodyPr>
          <a:lstStyle/>
          <a:p>
            <a:pPr algn="ctr"/>
            <a:r>
              <a:rPr lang="pt-BR" sz="3000" b="1" dirty="0">
                <a:solidFill>
                  <a:schemeClr val="tx1"/>
                </a:solidFill>
              </a:rPr>
              <a:t>Descrição das Atividades Desenvolvidas </a:t>
            </a:r>
            <a:r>
              <a:rPr lang="pt-BR" sz="3000" b="1" dirty="0" smtClean="0">
                <a:solidFill>
                  <a:schemeClr val="tx1"/>
                </a:solidFill>
              </a:rPr>
              <a:t>Coordenação de Enfermagem:</a:t>
            </a:r>
            <a:endParaRPr lang="pt-BR" sz="3000" dirty="0"/>
          </a:p>
        </p:txBody>
      </p:sp>
      <p:sp>
        <p:nvSpPr>
          <p:cNvPr id="8" name="Retângulo 7"/>
          <p:cNvSpPr/>
          <p:nvPr/>
        </p:nvSpPr>
        <p:spPr>
          <a:xfrm>
            <a:off x="298939" y="1930400"/>
            <a:ext cx="10348546" cy="4801314"/>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Atuar na coordenação das atividades da Enfermagem, e prestar assistência direta ao Setor Administrativo e no desenvolvimento e aprimoramento das rotinas do setor, a fim de garantir a excelência dos atendimentos aos pacientes;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Estabelecer as diretrizes do atendimento de Enfermagem e monitorar o processo de trabalho, garantindo a excelência do atendimento visando o bem-estar dos pacientes;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visita nos quartos a fim de verificar intercorrências e prestar o suporte necessário no atendimento das mesmas;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Distribuir tarefas aos Enfermeiros das unidades;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Supervisionar a realização e sistematização da assistência de enfermagem (SAE), e a correta execução das tarefas, a fim de garantir a qualidade e excelência no atendimento das necessidades humanas básicas do indivíduo;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Participar de reuniões/ treinamentos com equipe técnica, a fim de compartilhar dados e colaborar no planejamento de atividades e ações que visem a melhoria da qualidade do atendimento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Aplicar treinamentos, capacitação e aperfeiçoamento a equipe de enfermagem;</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Elaborar e acompanhar escalas de trabalho, folgas, férias bem como realizar as rotinas pertinentes a administração dos profissionais sob sua responsabilidade;</a:t>
            </a:r>
            <a:endParaRPr lang="pt-BR" sz="1200" dirty="0">
              <a:latin typeface="Times New Roman" panose="02020603050405020304" pitchFamily="18" charset="0"/>
              <a:ea typeface="Times New Roman" panose="02020603050405020304" pitchFamily="18" charset="0"/>
            </a:endParaRPr>
          </a:p>
        </p:txBody>
      </p:sp>
      <p:sp>
        <p:nvSpPr>
          <p:cNvPr id="3" name="Espaço Reservado para Número de Slide 2"/>
          <p:cNvSpPr>
            <a:spLocks noGrp="1"/>
          </p:cNvSpPr>
          <p:nvPr>
            <p:ph type="sldNum" sz="quarter" idx="12"/>
          </p:nvPr>
        </p:nvSpPr>
        <p:spPr/>
        <p:txBody>
          <a:bodyPr/>
          <a:lstStyle/>
          <a:p>
            <a:fld id="{3CE9CAAD-99B8-4EF3-B30B-50A437912889}" type="slidenum">
              <a:rPr lang="pt-BR" smtClean="0"/>
              <a:t>107</a:t>
            </a:fld>
            <a:endParaRPr lang="pt-BR" dirty="0"/>
          </a:p>
        </p:txBody>
      </p:sp>
      <p:pic>
        <p:nvPicPr>
          <p:cNvPr id="5" name="Imagem 4">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1137522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4225" y="254977"/>
            <a:ext cx="9240390" cy="1320800"/>
          </a:xfrm>
        </p:spPr>
        <p:txBody>
          <a:bodyPr>
            <a:normAutofit/>
          </a:bodyPr>
          <a:lstStyle/>
          <a:p>
            <a:pPr algn="ctr"/>
            <a:r>
              <a:rPr lang="pt-BR" sz="3000" b="1" dirty="0">
                <a:solidFill>
                  <a:schemeClr val="tx1"/>
                </a:solidFill>
              </a:rPr>
              <a:t>Descrição das Atividades Desenvolvidas Coordenação de Enfermagem:</a:t>
            </a:r>
            <a:endParaRPr lang="pt-BR" sz="3000" dirty="0"/>
          </a:p>
        </p:txBody>
      </p:sp>
      <p:sp>
        <p:nvSpPr>
          <p:cNvPr id="3" name="Retângulo 2"/>
          <p:cNvSpPr/>
          <p:nvPr/>
        </p:nvSpPr>
        <p:spPr>
          <a:xfrm>
            <a:off x="439617" y="1950456"/>
            <a:ext cx="10049607" cy="4247317"/>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Atuar junto com as comissões ativas na instituição;</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Elaborar, planejar e participar de programas de desenvolvimento profissional e educação continuada da equipe sob sua responsabilidade;</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Cumprir e fazer cumprir políticas, normas, Manual de Gestão Hospitalar;</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Participar da elaboração, análise e validação dos indicadores de qualidade sobre os serviços;</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Convocar e presidir reuniões periódicas com a equipe, sempre que forem necessárias;</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Solicitar dos colaboradores sob supervisão da coordenação que cumpram as normas estabelecidas, conforme sua categoria profissional e área de atuação;</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Manter atualizado o livro com as atas das reuniões;</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Informar com antecedência a equipe as datas de reuniões e/ou treinamentos, a fim de que todos participem;</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Elaborar e Implantar Instruções de Trabalho e fluxogramas referentes ao setor de enfermagem;</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Informar ao setor de administração qualquer intercorrência;</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outras tarefas correlatas à área.</a:t>
            </a:r>
            <a:endParaRPr lang="pt-BR" sz="1200" dirty="0">
              <a:latin typeface="Times New Roman" panose="02020603050405020304" pitchFamily="18" charset="0"/>
              <a:ea typeface="Times New Roman" panose="02020603050405020304" pitchFamily="18" charset="0"/>
            </a:endParaRPr>
          </a:p>
        </p:txBody>
      </p:sp>
      <p:sp>
        <p:nvSpPr>
          <p:cNvPr id="6" name="Espaço Reservado para Número de Slide 5"/>
          <p:cNvSpPr>
            <a:spLocks noGrp="1"/>
          </p:cNvSpPr>
          <p:nvPr>
            <p:ph type="sldNum" sz="quarter" idx="12"/>
          </p:nvPr>
        </p:nvSpPr>
        <p:spPr/>
        <p:txBody>
          <a:bodyPr/>
          <a:lstStyle/>
          <a:p>
            <a:fld id="{3CE9CAAD-99B8-4EF3-B30B-50A437912889}" type="slidenum">
              <a:rPr lang="pt-BR" smtClean="0"/>
              <a:t>108</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7514957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319454"/>
            <a:ext cx="8596668" cy="858715"/>
          </a:xfrm>
        </p:spPr>
        <p:txBody>
          <a:bodyPr>
            <a:normAutofit/>
          </a:bodyPr>
          <a:lstStyle/>
          <a:p>
            <a:pPr algn="ctr"/>
            <a:r>
              <a:rPr lang="pt-BR" sz="3000" b="1" dirty="0" smtClean="0">
                <a:solidFill>
                  <a:schemeClr val="tx1"/>
                </a:solidFill>
              </a:rPr>
              <a:t>RT ENFERMAGEM </a:t>
            </a:r>
            <a:endParaRPr lang="pt-BR" sz="3000" b="1" dirty="0">
              <a:solidFill>
                <a:schemeClr val="tx1"/>
              </a:solidFill>
            </a:endParaRPr>
          </a:p>
        </p:txBody>
      </p:sp>
      <p:pic>
        <p:nvPicPr>
          <p:cNvPr id="3" name="Imagem 2"/>
          <p:cNvPicPr>
            <a:picLocks noChangeAspect="1"/>
          </p:cNvPicPr>
          <p:nvPr/>
        </p:nvPicPr>
        <p:blipFill>
          <a:blip r:embed="rId2"/>
          <a:stretch>
            <a:fillRect/>
          </a:stretch>
        </p:blipFill>
        <p:spPr>
          <a:xfrm rot="5400000">
            <a:off x="2509637" y="312696"/>
            <a:ext cx="4901919" cy="7371424"/>
          </a:xfrm>
          <a:prstGeom prst="rect">
            <a:avLst/>
          </a:prstGeom>
        </p:spPr>
      </p:pic>
      <p:sp>
        <p:nvSpPr>
          <p:cNvPr id="6" name="Espaço Reservado para Número de Slide 5"/>
          <p:cNvSpPr>
            <a:spLocks noGrp="1"/>
          </p:cNvSpPr>
          <p:nvPr>
            <p:ph type="sldNum" sz="quarter" idx="12"/>
          </p:nvPr>
        </p:nvSpPr>
        <p:spPr/>
        <p:txBody>
          <a:bodyPr/>
          <a:lstStyle/>
          <a:p>
            <a:fld id="{3CE9CAAD-99B8-4EF3-B30B-50A437912889}" type="slidenum">
              <a:rPr lang="pt-BR" smtClean="0"/>
              <a:t>109</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665756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7831" y="298939"/>
            <a:ext cx="10286999" cy="1320800"/>
          </a:xfrm>
        </p:spPr>
        <p:txBody>
          <a:bodyPr>
            <a:normAutofit/>
          </a:bodyPr>
          <a:lstStyle/>
          <a:p>
            <a:pPr algn="ctr"/>
            <a:r>
              <a:rPr lang="pt-BR" sz="3000" b="1" dirty="0">
                <a:solidFill>
                  <a:schemeClr val="tx1"/>
                </a:solidFill>
              </a:rPr>
              <a:t>MELHORIAS REALIZADAS NA INTERVENÇÃO ATUAL (ESPAÇO </a:t>
            </a:r>
            <a:r>
              <a:rPr lang="pt-BR" sz="3000" b="1" dirty="0" smtClean="0">
                <a:solidFill>
                  <a:schemeClr val="tx1"/>
                </a:solidFill>
              </a:rPr>
              <a:t>FÍSICO</a:t>
            </a:r>
            <a:r>
              <a:rPr lang="pt-BR" sz="3000" b="1" dirty="0">
                <a:solidFill>
                  <a:schemeClr val="tx1"/>
                </a:solidFill>
              </a:rPr>
              <a:t>)</a:t>
            </a:r>
            <a:endParaRPr lang="pt-BR" sz="3000" dirty="0"/>
          </a:p>
        </p:txBody>
      </p:sp>
      <p:sp>
        <p:nvSpPr>
          <p:cNvPr id="3" name="Espaço Reservado para Texto 2"/>
          <p:cNvSpPr>
            <a:spLocks noGrp="1"/>
          </p:cNvSpPr>
          <p:nvPr>
            <p:ph type="body" idx="1"/>
          </p:nvPr>
        </p:nvSpPr>
        <p:spPr>
          <a:xfrm>
            <a:off x="675745" y="2048609"/>
            <a:ext cx="4185623" cy="688636"/>
          </a:xfrm>
        </p:spPr>
        <p:txBody>
          <a:bodyPr/>
          <a:lstStyle/>
          <a:p>
            <a:r>
              <a:rPr lang="pt-BR" sz="1800" b="1" dirty="0" smtClean="0"/>
              <a:t>Novo Local Same (com mais espaço para arquivo de F’As e Prontuários</a:t>
            </a:r>
            <a:endParaRPr lang="pt-BR" sz="1800" b="1" dirty="0"/>
          </a:p>
        </p:txBody>
      </p:sp>
      <p:pic>
        <p:nvPicPr>
          <p:cNvPr id="8" name="Espaço Reservado para Conteúdo 7"/>
          <p:cNvPicPr>
            <a:picLocks noGrp="1" noChangeAspect="1"/>
          </p:cNvPicPr>
          <p:nvPr>
            <p:ph sz="half" idx="2"/>
          </p:nvPr>
        </p:nvPicPr>
        <p:blipFill>
          <a:blip r:embed="rId2"/>
          <a:stretch>
            <a:fillRect/>
          </a:stretch>
        </p:blipFill>
        <p:spPr>
          <a:xfrm>
            <a:off x="5639813" y="2805407"/>
            <a:ext cx="4184650" cy="3136178"/>
          </a:xfrm>
          <a:prstGeom prst="rect">
            <a:avLst/>
          </a:prstGeom>
        </p:spPr>
      </p:pic>
      <p:sp>
        <p:nvSpPr>
          <p:cNvPr id="5" name="Espaço Reservado para Texto 4"/>
          <p:cNvSpPr>
            <a:spLocks noGrp="1"/>
          </p:cNvSpPr>
          <p:nvPr>
            <p:ph type="body" sz="quarter" idx="3"/>
          </p:nvPr>
        </p:nvSpPr>
        <p:spPr>
          <a:xfrm>
            <a:off x="5624714" y="2048609"/>
            <a:ext cx="4185618" cy="688636"/>
          </a:xfrm>
        </p:spPr>
        <p:txBody>
          <a:bodyPr/>
          <a:lstStyle/>
          <a:p>
            <a:r>
              <a:rPr lang="pt-BR" sz="1800" b="1" dirty="0" smtClean="0"/>
              <a:t>Novo arquivo (seguindo solicitação de adequação AVCB)</a:t>
            </a:r>
            <a:endParaRPr lang="pt-BR" sz="1800" b="1" dirty="0"/>
          </a:p>
        </p:txBody>
      </p:sp>
      <p:pic>
        <p:nvPicPr>
          <p:cNvPr id="11" name="Espaço Reservado para Conteúdo 10"/>
          <p:cNvPicPr>
            <a:picLocks noGrp="1" noChangeAspect="1"/>
          </p:cNvPicPr>
          <p:nvPr>
            <p:ph sz="quarter" idx="4"/>
          </p:nvPr>
        </p:nvPicPr>
        <p:blipFill>
          <a:blip r:embed="rId3"/>
          <a:stretch>
            <a:fillRect/>
          </a:stretch>
        </p:blipFill>
        <p:spPr>
          <a:xfrm>
            <a:off x="747914" y="2737245"/>
            <a:ext cx="4041283" cy="3305175"/>
          </a:xfrm>
          <a:prstGeom prst="rect">
            <a:avLst/>
          </a:prstGeom>
        </p:spPr>
      </p:pic>
      <p:sp>
        <p:nvSpPr>
          <p:cNvPr id="6" name="Espaço Reservado para Número de Slide 5"/>
          <p:cNvSpPr>
            <a:spLocks noGrp="1"/>
          </p:cNvSpPr>
          <p:nvPr>
            <p:ph type="sldNum" sz="quarter" idx="12"/>
          </p:nvPr>
        </p:nvSpPr>
        <p:spPr/>
        <p:txBody>
          <a:bodyPr/>
          <a:lstStyle/>
          <a:p>
            <a:fld id="{3CE9CAAD-99B8-4EF3-B30B-50A437912889}" type="slidenum">
              <a:rPr lang="pt-BR" smtClean="0"/>
              <a:t>11</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72305" y="298939"/>
            <a:ext cx="1313595" cy="778607"/>
          </a:xfrm>
          <a:prstGeom prst="rect">
            <a:avLst/>
          </a:prstGeom>
        </p:spPr>
      </p:pic>
    </p:spTree>
    <p:extLst>
      <p:ext uri="{BB962C8B-B14F-4D97-AF65-F5344CB8AC3E}">
        <p14:creationId xmlns:p14="http://schemas.microsoft.com/office/powerpoint/2010/main" val="332389550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914726" y="276484"/>
            <a:ext cx="8596668" cy="1320800"/>
          </a:xfrm>
        </p:spPr>
        <p:txBody>
          <a:bodyPr>
            <a:normAutofit/>
          </a:bodyPr>
          <a:lstStyle/>
          <a:p>
            <a:pPr algn="ctr"/>
            <a:r>
              <a:rPr lang="pt-BR" sz="3000" b="1" dirty="0">
                <a:solidFill>
                  <a:schemeClr val="tx1"/>
                </a:solidFill>
              </a:rPr>
              <a:t>ATRIBUIÇÕES POR FUNÇÃO </a:t>
            </a:r>
            <a:endParaRPr lang="pt-BR" sz="3000" dirty="0"/>
          </a:p>
        </p:txBody>
      </p:sp>
      <p:sp>
        <p:nvSpPr>
          <p:cNvPr id="4" name="Espaço Reservado para Texto 3"/>
          <p:cNvSpPr>
            <a:spLocks noGrp="1"/>
          </p:cNvSpPr>
          <p:nvPr>
            <p:ph type="body" idx="1"/>
          </p:nvPr>
        </p:nvSpPr>
        <p:spPr>
          <a:xfrm>
            <a:off x="675745" y="2160983"/>
            <a:ext cx="7149409" cy="1355940"/>
          </a:xfrm>
        </p:spPr>
        <p:txBody>
          <a:bodyPr/>
          <a:lstStyle/>
          <a:p>
            <a:pPr>
              <a:spcBef>
                <a:spcPts val="0"/>
              </a:spcBef>
            </a:pPr>
            <a:r>
              <a:rPr lang="pt-BR" sz="1800" b="1" dirty="0"/>
              <a:t>Setor: </a:t>
            </a:r>
            <a:r>
              <a:rPr lang="pt-BR" sz="1800" dirty="0"/>
              <a:t>Administrativo     </a:t>
            </a:r>
          </a:p>
          <a:p>
            <a:pPr>
              <a:spcBef>
                <a:spcPts val="0"/>
              </a:spcBef>
            </a:pPr>
            <a:r>
              <a:rPr lang="pt-BR" sz="1800" b="1" dirty="0"/>
              <a:t>Função: </a:t>
            </a:r>
            <a:r>
              <a:rPr lang="pt-BR" sz="1800" dirty="0" smtClean="0"/>
              <a:t>Aux. Administrativo</a:t>
            </a:r>
            <a:endParaRPr lang="pt-BR" sz="1800" dirty="0"/>
          </a:p>
          <a:p>
            <a:pPr>
              <a:spcBef>
                <a:spcPts val="0"/>
              </a:spcBef>
            </a:pPr>
            <a:r>
              <a:rPr lang="pt-BR" sz="1800" b="1" dirty="0"/>
              <a:t>Horário de Serviço: </a:t>
            </a:r>
            <a:r>
              <a:rPr lang="pt-BR" sz="1800" dirty="0"/>
              <a:t>Seg à Sexta </a:t>
            </a:r>
            <a:r>
              <a:rPr lang="pt-BR" sz="1800" dirty="0" smtClean="0"/>
              <a:t>08:00 </a:t>
            </a:r>
            <a:r>
              <a:rPr lang="pt-BR" sz="1800" dirty="0"/>
              <a:t>às </a:t>
            </a:r>
            <a:r>
              <a:rPr lang="pt-BR" sz="1800" dirty="0" smtClean="0"/>
              <a:t>17:00</a:t>
            </a:r>
            <a:endParaRPr lang="pt-BR" sz="1800" dirty="0"/>
          </a:p>
          <a:p>
            <a:pPr>
              <a:spcBef>
                <a:spcPts val="0"/>
              </a:spcBef>
            </a:pPr>
            <a:r>
              <a:rPr lang="pt-BR" sz="1800" b="1" dirty="0">
                <a:solidFill>
                  <a:schemeClr val="tx1"/>
                </a:solidFill>
              </a:rPr>
              <a:t>Descanso: </a:t>
            </a:r>
            <a:r>
              <a:rPr lang="pt-BR" sz="1800" dirty="0">
                <a:solidFill>
                  <a:schemeClr val="tx1"/>
                </a:solidFill>
              </a:rPr>
              <a:t>01 (uma) hora de intervalo </a:t>
            </a:r>
          </a:p>
          <a:p>
            <a:pPr>
              <a:spcBef>
                <a:spcPts val="0"/>
              </a:spcBef>
            </a:pPr>
            <a:r>
              <a:rPr lang="pt-BR" sz="1800" b="1" dirty="0"/>
              <a:t>Folgas: </a:t>
            </a:r>
            <a:r>
              <a:rPr lang="pt-BR" sz="1800" dirty="0"/>
              <a:t>Sábados, domingos e feriados</a:t>
            </a:r>
          </a:p>
          <a:p>
            <a:endParaRPr lang="pt-BR" dirty="0"/>
          </a:p>
        </p:txBody>
      </p:sp>
      <p:graphicFrame>
        <p:nvGraphicFramePr>
          <p:cNvPr id="8" name="Espaço Reservado para Conteúdo 7"/>
          <p:cNvGraphicFramePr>
            <a:graphicFrameLocks noGrp="1"/>
          </p:cNvGraphicFramePr>
          <p:nvPr>
            <p:ph sz="half" idx="2"/>
            <p:extLst>
              <p:ext uri="{D42A27DB-BD31-4B8C-83A1-F6EECF244321}">
                <p14:modId xmlns:p14="http://schemas.microsoft.com/office/powerpoint/2010/main" val="4276371134"/>
              </p:ext>
            </p:extLst>
          </p:nvPr>
        </p:nvGraphicFramePr>
        <p:xfrm>
          <a:off x="2408116" y="3888276"/>
          <a:ext cx="6428154" cy="741680"/>
        </p:xfrm>
        <a:graphic>
          <a:graphicData uri="http://schemas.openxmlformats.org/drawingml/2006/table">
            <a:tbl>
              <a:tblPr firstRow="1" bandRow="1">
                <a:tableStyleId>{5C22544A-7EE6-4342-B048-85BDC9FD1C3A}</a:tableStyleId>
              </a:tblPr>
              <a:tblGrid>
                <a:gridCol w="563684">
                  <a:extLst>
                    <a:ext uri="{9D8B030D-6E8A-4147-A177-3AD203B41FA5}">
                      <a16:colId xmlns:a16="http://schemas.microsoft.com/office/drawing/2014/main" val="1713727749"/>
                    </a:ext>
                  </a:extLst>
                </a:gridCol>
                <a:gridCol w="5864470">
                  <a:extLst>
                    <a:ext uri="{9D8B030D-6E8A-4147-A177-3AD203B41FA5}">
                      <a16:colId xmlns:a16="http://schemas.microsoft.com/office/drawing/2014/main" val="3964181249"/>
                    </a:ext>
                  </a:extLst>
                </a:gridCol>
              </a:tblGrid>
              <a:tr h="370840">
                <a:tc>
                  <a:txBody>
                    <a:bodyPr/>
                    <a:lstStyle/>
                    <a:p>
                      <a:r>
                        <a:rPr lang="pt-BR" dirty="0" smtClean="0"/>
                        <a:t>Nº</a:t>
                      </a:r>
                      <a:endParaRPr lang="pt-BR" dirty="0"/>
                    </a:p>
                  </a:txBody>
                  <a:tcPr/>
                </a:tc>
                <a:tc>
                  <a:txBody>
                    <a:bodyPr/>
                    <a:lstStyle/>
                    <a:p>
                      <a:r>
                        <a:rPr lang="pt-BR" dirty="0" smtClean="0"/>
                        <a:t>Colaborador Aux. Administrativo</a:t>
                      </a:r>
                      <a:endParaRPr lang="pt-BR" dirty="0"/>
                    </a:p>
                  </a:txBody>
                  <a:tcPr/>
                </a:tc>
                <a:extLst>
                  <a:ext uri="{0D108BD9-81ED-4DB2-BD59-A6C34878D82A}">
                    <a16:rowId xmlns:a16="http://schemas.microsoft.com/office/drawing/2014/main" val="2961854776"/>
                  </a:ext>
                </a:extLst>
              </a:tr>
              <a:tr h="370840">
                <a:tc>
                  <a:txBody>
                    <a:bodyPr/>
                    <a:lstStyle/>
                    <a:p>
                      <a:r>
                        <a:rPr lang="pt-BR" dirty="0" smtClean="0"/>
                        <a:t>01</a:t>
                      </a:r>
                      <a:endParaRPr lang="pt-BR" dirty="0"/>
                    </a:p>
                  </a:txBody>
                  <a:tcPr/>
                </a:tc>
                <a:tc>
                  <a:txBody>
                    <a:bodyPr/>
                    <a:lstStyle/>
                    <a:p>
                      <a:r>
                        <a:rPr lang="pt-BR" dirty="0" smtClean="0"/>
                        <a:t>Ângela</a:t>
                      </a:r>
                      <a:r>
                        <a:rPr lang="pt-BR" baseline="0" dirty="0" smtClean="0"/>
                        <a:t> Alves dos Santos </a:t>
                      </a:r>
                      <a:endParaRPr lang="pt-BR" dirty="0"/>
                    </a:p>
                  </a:txBody>
                  <a:tcPr/>
                </a:tc>
                <a:extLst>
                  <a:ext uri="{0D108BD9-81ED-4DB2-BD59-A6C34878D82A}">
                    <a16:rowId xmlns:a16="http://schemas.microsoft.com/office/drawing/2014/main" val="487051991"/>
                  </a:ext>
                </a:extLst>
              </a:tr>
            </a:tbl>
          </a:graphicData>
        </a:graphic>
      </p:graphicFrame>
      <p:sp>
        <p:nvSpPr>
          <p:cNvPr id="6" name="Espaço Reservado para Número de Slide 5"/>
          <p:cNvSpPr>
            <a:spLocks noGrp="1"/>
          </p:cNvSpPr>
          <p:nvPr>
            <p:ph type="sldNum" sz="quarter" idx="12"/>
          </p:nvPr>
        </p:nvSpPr>
        <p:spPr/>
        <p:txBody>
          <a:bodyPr/>
          <a:lstStyle/>
          <a:p>
            <a:fld id="{3CE9CAAD-99B8-4EF3-B30B-50A437912889}" type="slidenum">
              <a:rPr lang="pt-BR" smtClean="0"/>
              <a:t>110</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16416143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3933" y="254977"/>
            <a:ext cx="10242712" cy="1320800"/>
          </a:xfrm>
        </p:spPr>
        <p:txBody>
          <a:bodyPr>
            <a:normAutofit/>
          </a:bodyPr>
          <a:lstStyle/>
          <a:p>
            <a:pPr algn="ctr"/>
            <a:r>
              <a:rPr lang="pt-BR" sz="3000" b="1" dirty="0">
                <a:solidFill>
                  <a:schemeClr val="tx1"/>
                </a:solidFill>
              </a:rPr>
              <a:t>Descrição das Atividades Desenvolvidas Aux. Administrativo:</a:t>
            </a:r>
            <a:endParaRPr lang="pt-BR" sz="3000" dirty="0"/>
          </a:p>
        </p:txBody>
      </p:sp>
      <p:sp>
        <p:nvSpPr>
          <p:cNvPr id="7" name="Retângulo 6"/>
          <p:cNvSpPr/>
          <p:nvPr/>
        </p:nvSpPr>
        <p:spPr>
          <a:xfrm>
            <a:off x="457200" y="1930400"/>
            <a:ext cx="10102362" cy="4524315"/>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Operacionalizar as cotações de preços de medicamentos e materiais hospitalares solicitados pelo responsáveis e posteriormente realizar as suas aquisições;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Controle, manutenção e renovação de Alvarás da entidade junto a vigilância Sanitária do Estado de São Paulo, Alvará Municipal, decreto de Intervenção, RT </a:t>
            </a:r>
            <a:r>
              <a:rPr lang="pt-BR" dirty="0" err="1">
                <a:latin typeface="Arial" panose="020B0604020202020204" pitchFamily="34" charset="0"/>
                <a:ea typeface="Times New Roman" panose="02020603050405020304" pitchFamily="18" charset="0"/>
              </a:rPr>
              <a:t>Cremesp</a:t>
            </a:r>
            <a:r>
              <a:rPr lang="pt-BR" dirty="0">
                <a:latin typeface="Arial" panose="020B0604020202020204" pitchFamily="34" charset="0"/>
                <a:ea typeface="Times New Roman" panose="02020603050405020304" pitchFamily="18" charset="0"/>
              </a:rPr>
              <a:t>;</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Responsável pela realização e conferência BPA, AIH e CNES, (controle mensal);</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Responsável pela criação de comissão quando necessário/solicitado pela Secretária de Saúde;</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a atualização/adequação convênio SUS;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Realização da Tabela SUS Paulista;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Controle pasta oxigênio;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Controle pasta lavanderia;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Controle pasta CCIH;</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Faturamento de convênios (preenchimento de ficha de atendimento e entrega, envio e envio mensal das guias da operadora);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Cobertura de férias, folga ou atestado, setor laboratório;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Cobertura de folga ou atestado, setor recepção;</a:t>
            </a:r>
            <a:endParaRPr lang="pt-BR" sz="1200" dirty="0">
              <a:latin typeface="Times New Roman" panose="02020603050405020304" pitchFamily="18" charset="0"/>
              <a:ea typeface="Times New Roman" panose="02020603050405020304" pitchFamily="18" charset="0"/>
            </a:endParaRPr>
          </a:p>
        </p:txBody>
      </p:sp>
      <p:sp>
        <p:nvSpPr>
          <p:cNvPr id="5" name="Espaço Reservado para Número de Slide 4"/>
          <p:cNvSpPr>
            <a:spLocks noGrp="1"/>
          </p:cNvSpPr>
          <p:nvPr>
            <p:ph type="sldNum" sz="quarter" idx="12"/>
          </p:nvPr>
        </p:nvSpPr>
        <p:spPr/>
        <p:txBody>
          <a:bodyPr/>
          <a:lstStyle/>
          <a:p>
            <a:fld id="{3CE9CAAD-99B8-4EF3-B30B-50A437912889}" type="slidenum">
              <a:rPr lang="pt-BR" smtClean="0"/>
              <a:t>111</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55311915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0572" y="293077"/>
            <a:ext cx="10620781" cy="1320800"/>
          </a:xfrm>
        </p:spPr>
        <p:txBody>
          <a:bodyPr>
            <a:normAutofit/>
          </a:bodyPr>
          <a:lstStyle/>
          <a:p>
            <a:pPr algn="ctr"/>
            <a:r>
              <a:rPr lang="pt-BR" sz="3000" b="1" dirty="0">
                <a:solidFill>
                  <a:schemeClr val="tx1"/>
                </a:solidFill>
              </a:rPr>
              <a:t>Descrição das Atividades Desenvolvidas Aux. Administrativo:</a:t>
            </a:r>
            <a:endParaRPr lang="pt-BR" sz="3000" dirty="0"/>
          </a:p>
        </p:txBody>
      </p:sp>
      <p:sp>
        <p:nvSpPr>
          <p:cNvPr id="3" name="Retângulo 2"/>
          <p:cNvSpPr/>
          <p:nvPr/>
        </p:nvSpPr>
        <p:spPr>
          <a:xfrm>
            <a:off x="509954" y="2194169"/>
            <a:ext cx="10058400" cy="3970318"/>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Cobertura de férias, folga ou atestado, setor dispensário;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Cobertura de férias, folga ou atestado, setor SAME;</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Controle de atestados de funcionários;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Controle relógio de ponto;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Controle de documentação de Recursos humanos; Realização de ofícios e memorando;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Realização e levantamento de quaisquer projetos que possa gerir recurso a instituição;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Atendimento ao público;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Arquivar documentos relacionados ao setor;</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Manter o site da instituição atualizado;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Controle pasta de contrato e atualização quando necessário; </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Apoio ao administrador da instituição quando necessário em rotinas administrativas;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Apoio em informática, criação de planilhas e manutenção de dispositivo de rede;</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atividades inerentes ao setor por delegação superior;</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Manter o setor organizado.</a:t>
            </a:r>
            <a:endParaRPr lang="pt-BR" sz="1200" dirty="0">
              <a:latin typeface="Times New Roman" panose="02020603050405020304" pitchFamily="18" charset="0"/>
              <a:ea typeface="Times New Roman" panose="02020603050405020304" pitchFamily="18" charset="0"/>
            </a:endParaRPr>
          </a:p>
        </p:txBody>
      </p:sp>
      <p:sp>
        <p:nvSpPr>
          <p:cNvPr id="6" name="Espaço Reservado para Número de Slide 5"/>
          <p:cNvSpPr>
            <a:spLocks noGrp="1"/>
          </p:cNvSpPr>
          <p:nvPr>
            <p:ph type="sldNum" sz="quarter" idx="12"/>
          </p:nvPr>
        </p:nvSpPr>
        <p:spPr/>
        <p:txBody>
          <a:bodyPr/>
          <a:lstStyle/>
          <a:p>
            <a:fld id="{3CE9CAAD-99B8-4EF3-B30B-50A437912889}" type="slidenum">
              <a:rPr lang="pt-BR" smtClean="0"/>
              <a:t>112</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40531879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6484"/>
            <a:ext cx="8596668" cy="1320800"/>
          </a:xfrm>
        </p:spPr>
        <p:txBody>
          <a:bodyPr>
            <a:normAutofit/>
          </a:bodyPr>
          <a:lstStyle/>
          <a:p>
            <a:pPr algn="ctr"/>
            <a:r>
              <a:rPr lang="pt-BR" sz="3000" b="1" dirty="0">
                <a:solidFill>
                  <a:schemeClr val="tx1"/>
                </a:solidFill>
              </a:rPr>
              <a:t>ATRIBUIÇÕES POR FUNÇÃO </a:t>
            </a:r>
            <a:endParaRPr lang="pt-BR" sz="3000" dirty="0"/>
          </a:p>
        </p:txBody>
      </p:sp>
      <p:sp>
        <p:nvSpPr>
          <p:cNvPr id="3" name="Espaço Reservado para Texto 2"/>
          <p:cNvSpPr>
            <a:spLocks noGrp="1"/>
          </p:cNvSpPr>
          <p:nvPr>
            <p:ph type="body" idx="1"/>
          </p:nvPr>
        </p:nvSpPr>
        <p:spPr>
          <a:xfrm>
            <a:off x="675745" y="2160983"/>
            <a:ext cx="6287763" cy="1347148"/>
          </a:xfrm>
        </p:spPr>
        <p:txBody>
          <a:bodyPr/>
          <a:lstStyle/>
          <a:p>
            <a:pPr>
              <a:spcBef>
                <a:spcPts val="0"/>
              </a:spcBef>
            </a:pPr>
            <a:r>
              <a:rPr lang="pt-BR" sz="1800" b="1" dirty="0"/>
              <a:t>Setor: </a:t>
            </a:r>
            <a:r>
              <a:rPr lang="pt-BR" sz="1800" dirty="0"/>
              <a:t>Administrativo     </a:t>
            </a:r>
          </a:p>
          <a:p>
            <a:pPr>
              <a:spcBef>
                <a:spcPts val="0"/>
              </a:spcBef>
            </a:pPr>
            <a:r>
              <a:rPr lang="pt-BR" sz="1800" b="1" dirty="0"/>
              <a:t>Função: </a:t>
            </a:r>
            <a:r>
              <a:rPr lang="pt-BR" sz="1800" dirty="0"/>
              <a:t>Aux. Administrativo</a:t>
            </a:r>
          </a:p>
          <a:p>
            <a:pPr>
              <a:spcBef>
                <a:spcPts val="0"/>
              </a:spcBef>
            </a:pPr>
            <a:r>
              <a:rPr lang="pt-BR" sz="1800" b="1" dirty="0"/>
              <a:t>Horário de Serviço: </a:t>
            </a:r>
            <a:r>
              <a:rPr lang="pt-BR" sz="1800" dirty="0"/>
              <a:t>Seg à Sexta 08:00 às 17:00</a:t>
            </a:r>
          </a:p>
          <a:p>
            <a:pPr>
              <a:spcBef>
                <a:spcPts val="0"/>
              </a:spcBef>
            </a:pPr>
            <a:r>
              <a:rPr lang="pt-BR" sz="1800" b="1" dirty="0">
                <a:solidFill>
                  <a:schemeClr val="tx1"/>
                </a:solidFill>
              </a:rPr>
              <a:t>Descanso: </a:t>
            </a:r>
            <a:r>
              <a:rPr lang="pt-BR" sz="1800" dirty="0">
                <a:solidFill>
                  <a:schemeClr val="tx1"/>
                </a:solidFill>
              </a:rPr>
              <a:t>01 (uma) hora de intervalo </a:t>
            </a:r>
          </a:p>
          <a:p>
            <a:pPr>
              <a:spcBef>
                <a:spcPts val="0"/>
              </a:spcBef>
            </a:pPr>
            <a:r>
              <a:rPr lang="pt-BR" sz="1800" b="1" dirty="0"/>
              <a:t>Folgas: </a:t>
            </a:r>
            <a:r>
              <a:rPr lang="pt-BR" sz="1800" dirty="0"/>
              <a:t>Sábados, domingos e feriados</a:t>
            </a:r>
          </a:p>
          <a:p>
            <a:endParaRPr lang="pt-BR" dirty="0"/>
          </a:p>
        </p:txBody>
      </p:sp>
      <p:graphicFrame>
        <p:nvGraphicFramePr>
          <p:cNvPr id="7" name="Espaço Reservado para Conteúdo 6"/>
          <p:cNvGraphicFramePr>
            <a:graphicFrameLocks noGrp="1"/>
          </p:cNvGraphicFramePr>
          <p:nvPr>
            <p:ph sz="half" idx="2"/>
            <p:extLst>
              <p:ext uri="{D42A27DB-BD31-4B8C-83A1-F6EECF244321}">
                <p14:modId xmlns:p14="http://schemas.microsoft.com/office/powerpoint/2010/main" val="3400490120"/>
              </p:ext>
            </p:extLst>
          </p:nvPr>
        </p:nvGraphicFramePr>
        <p:xfrm>
          <a:off x="1978024" y="4003553"/>
          <a:ext cx="6928583" cy="741680"/>
        </p:xfrm>
        <a:graphic>
          <a:graphicData uri="http://schemas.openxmlformats.org/drawingml/2006/table">
            <a:tbl>
              <a:tblPr firstRow="1" bandRow="1">
                <a:tableStyleId>{5C22544A-7EE6-4342-B048-85BDC9FD1C3A}</a:tableStyleId>
              </a:tblPr>
              <a:tblGrid>
                <a:gridCol w="466238">
                  <a:extLst>
                    <a:ext uri="{9D8B030D-6E8A-4147-A177-3AD203B41FA5}">
                      <a16:colId xmlns:a16="http://schemas.microsoft.com/office/drawing/2014/main" val="3380489632"/>
                    </a:ext>
                  </a:extLst>
                </a:gridCol>
                <a:gridCol w="6462345">
                  <a:extLst>
                    <a:ext uri="{9D8B030D-6E8A-4147-A177-3AD203B41FA5}">
                      <a16:colId xmlns:a16="http://schemas.microsoft.com/office/drawing/2014/main" val="531628295"/>
                    </a:ext>
                  </a:extLst>
                </a:gridCol>
              </a:tblGrid>
              <a:tr h="370840">
                <a:tc>
                  <a:txBody>
                    <a:bodyPr/>
                    <a:lstStyle/>
                    <a:p>
                      <a:r>
                        <a:rPr lang="pt-BR" dirty="0" smtClean="0"/>
                        <a:t>Nº</a:t>
                      </a:r>
                      <a:endParaRPr lang="pt-BR" dirty="0"/>
                    </a:p>
                  </a:txBody>
                  <a:tcPr/>
                </a:tc>
                <a:tc>
                  <a:txBody>
                    <a:bodyPr/>
                    <a:lstStyle/>
                    <a:p>
                      <a:r>
                        <a:rPr lang="pt-BR" dirty="0" smtClean="0"/>
                        <a:t>Colaborador Administradora Hospitalar</a:t>
                      </a:r>
                      <a:endParaRPr lang="pt-BR" dirty="0"/>
                    </a:p>
                  </a:txBody>
                  <a:tcPr/>
                </a:tc>
                <a:extLst>
                  <a:ext uri="{0D108BD9-81ED-4DB2-BD59-A6C34878D82A}">
                    <a16:rowId xmlns:a16="http://schemas.microsoft.com/office/drawing/2014/main" val="545519228"/>
                  </a:ext>
                </a:extLst>
              </a:tr>
              <a:tr h="370840">
                <a:tc>
                  <a:txBody>
                    <a:bodyPr/>
                    <a:lstStyle/>
                    <a:p>
                      <a:r>
                        <a:rPr lang="pt-BR" dirty="0" smtClean="0"/>
                        <a:t>01</a:t>
                      </a:r>
                      <a:endParaRPr lang="pt-BR" dirty="0"/>
                    </a:p>
                  </a:txBody>
                  <a:tcPr/>
                </a:tc>
                <a:tc>
                  <a:txBody>
                    <a:bodyPr/>
                    <a:lstStyle/>
                    <a:p>
                      <a:r>
                        <a:rPr lang="pt-BR" dirty="0" smtClean="0"/>
                        <a:t>Michelly Aldineide Gonçalves </a:t>
                      </a:r>
                      <a:endParaRPr lang="pt-BR" dirty="0"/>
                    </a:p>
                  </a:txBody>
                  <a:tcPr/>
                </a:tc>
                <a:extLst>
                  <a:ext uri="{0D108BD9-81ED-4DB2-BD59-A6C34878D82A}">
                    <a16:rowId xmlns:a16="http://schemas.microsoft.com/office/drawing/2014/main" val="2154441695"/>
                  </a:ext>
                </a:extLst>
              </a:tr>
            </a:tbl>
          </a:graphicData>
        </a:graphic>
      </p:graphicFrame>
      <p:sp>
        <p:nvSpPr>
          <p:cNvPr id="6" name="Espaço Reservado para Número de Slide 5"/>
          <p:cNvSpPr>
            <a:spLocks noGrp="1"/>
          </p:cNvSpPr>
          <p:nvPr>
            <p:ph type="sldNum" sz="quarter" idx="12"/>
          </p:nvPr>
        </p:nvSpPr>
        <p:spPr/>
        <p:txBody>
          <a:bodyPr/>
          <a:lstStyle/>
          <a:p>
            <a:fld id="{3CE9CAAD-99B8-4EF3-B30B-50A437912889}" type="slidenum">
              <a:rPr lang="pt-BR" smtClean="0"/>
              <a:t>113</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64237359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320322" y="254977"/>
            <a:ext cx="8596252" cy="1320800"/>
          </a:xfrm>
        </p:spPr>
        <p:txBody>
          <a:bodyPr>
            <a:normAutofit/>
          </a:bodyPr>
          <a:lstStyle/>
          <a:p>
            <a:pPr algn="ctr"/>
            <a:r>
              <a:rPr lang="pt-BR" sz="3000" b="1" dirty="0">
                <a:solidFill>
                  <a:schemeClr val="tx1"/>
                </a:solidFill>
              </a:rPr>
              <a:t>Descrição das Atividades Desenvolvidas </a:t>
            </a:r>
            <a:r>
              <a:rPr lang="pt-BR" sz="3000" b="1" dirty="0" smtClean="0">
                <a:solidFill>
                  <a:schemeClr val="tx1"/>
                </a:solidFill>
              </a:rPr>
              <a:t>Administradora Hospitalar:</a:t>
            </a:r>
            <a:endParaRPr lang="pt-BR" sz="3000" dirty="0"/>
          </a:p>
        </p:txBody>
      </p:sp>
      <p:sp>
        <p:nvSpPr>
          <p:cNvPr id="8" name="Retângulo 7"/>
          <p:cNvSpPr/>
          <p:nvPr/>
        </p:nvSpPr>
        <p:spPr>
          <a:xfrm>
            <a:off x="677334" y="2344929"/>
            <a:ext cx="9882228" cy="3693319"/>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Planejar, organizar, controlar, supervisionar, auditar e assessorar a entidade nas suas diversas áreas;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Elaborar, executar e acompanhar programas e projetos;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Elaborar e executar o planejamento financeiro da instituição. Elaborar planejamento organizacional;</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Participar, conforme a política interna da entidade, de projetos, cursos, eventos convênios e programas de ensino, pesquisa e extensão;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Preparar relatórios, planilhas, informações e pareceres técnicos para expedientes e processos e proferir despachos interlocutórios e preparatórios de decisão superior;</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a prestação de Contas dos recursos repassados pela Prefeitura;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Realização dos Pagamentos de despesas fixas e variáveis;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Cotação de serviços e materiais;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outras tarefas comparativos com as exigências para o exercício da função.</a:t>
            </a:r>
            <a:endParaRPr lang="pt-BR" sz="1200" dirty="0">
              <a:latin typeface="Times New Roman" panose="02020603050405020304" pitchFamily="18" charset="0"/>
              <a:ea typeface="Times New Roman" panose="02020603050405020304" pitchFamily="18" charset="0"/>
            </a:endParaRPr>
          </a:p>
        </p:txBody>
      </p:sp>
      <p:sp>
        <p:nvSpPr>
          <p:cNvPr id="3" name="Espaço Reservado para Número de Slide 2"/>
          <p:cNvSpPr>
            <a:spLocks noGrp="1"/>
          </p:cNvSpPr>
          <p:nvPr>
            <p:ph type="sldNum" sz="quarter" idx="12"/>
          </p:nvPr>
        </p:nvSpPr>
        <p:spPr/>
        <p:txBody>
          <a:bodyPr/>
          <a:lstStyle/>
          <a:p>
            <a:fld id="{3CE9CAAD-99B8-4EF3-B30B-50A437912889}" type="slidenum">
              <a:rPr lang="pt-BR" smtClean="0"/>
              <a:t>114</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31458513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56978"/>
            <a:ext cx="8596668" cy="937846"/>
          </a:xfrm>
        </p:spPr>
        <p:txBody>
          <a:bodyPr>
            <a:normAutofit/>
          </a:bodyPr>
          <a:lstStyle/>
          <a:p>
            <a:pPr algn="ctr"/>
            <a:r>
              <a:rPr lang="pt-BR" sz="3000" b="1" dirty="0" smtClean="0">
                <a:solidFill>
                  <a:schemeClr val="tx1"/>
                </a:solidFill>
              </a:rPr>
              <a:t>PROCESSOS EM ANDAMENTO </a:t>
            </a:r>
            <a:endParaRPr lang="pt-BR" sz="3000" b="1" dirty="0">
              <a:solidFill>
                <a:schemeClr val="tx1"/>
              </a:solidFill>
            </a:endParaRPr>
          </a:p>
        </p:txBody>
      </p:sp>
      <p:sp>
        <p:nvSpPr>
          <p:cNvPr id="3" name="Espaço Reservado para Texto 2"/>
          <p:cNvSpPr>
            <a:spLocks noGrp="1"/>
          </p:cNvSpPr>
          <p:nvPr>
            <p:ph type="body" idx="1"/>
          </p:nvPr>
        </p:nvSpPr>
        <p:spPr>
          <a:xfrm>
            <a:off x="675745" y="2160983"/>
            <a:ext cx="5874524" cy="576262"/>
          </a:xfrm>
        </p:spPr>
        <p:txBody>
          <a:bodyPr/>
          <a:lstStyle/>
          <a:p>
            <a:r>
              <a:rPr lang="pt-BR" dirty="0" smtClean="0"/>
              <a:t>Poder Judiciário – Distribuições Cíveis </a:t>
            </a:r>
            <a:endParaRPr lang="pt-BR" dirty="0"/>
          </a:p>
        </p:txBody>
      </p:sp>
      <p:graphicFrame>
        <p:nvGraphicFramePr>
          <p:cNvPr id="7" name="Espaço Reservado para Conteúdo 6"/>
          <p:cNvGraphicFramePr>
            <a:graphicFrameLocks noGrp="1"/>
          </p:cNvGraphicFramePr>
          <p:nvPr>
            <p:ph sz="half" idx="2"/>
            <p:extLst>
              <p:ext uri="{D42A27DB-BD31-4B8C-83A1-F6EECF244321}">
                <p14:modId xmlns:p14="http://schemas.microsoft.com/office/powerpoint/2010/main" val="2784597903"/>
              </p:ext>
            </p:extLst>
          </p:nvPr>
        </p:nvGraphicFramePr>
        <p:xfrm>
          <a:off x="545123" y="3059724"/>
          <a:ext cx="9662746" cy="2875086"/>
        </p:xfrm>
        <a:graphic>
          <a:graphicData uri="http://schemas.openxmlformats.org/drawingml/2006/table">
            <a:tbl>
              <a:tblPr firstRow="1" bandRow="1">
                <a:tableStyleId>{5C22544A-7EE6-4342-B048-85BDC9FD1C3A}</a:tableStyleId>
              </a:tblPr>
              <a:tblGrid>
                <a:gridCol w="1604313">
                  <a:extLst>
                    <a:ext uri="{9D8B030D-6E8A-4147-A177-3AD203B41FA5}">
                      <a16:colId xmlns:a16="http://schemas.microsoft.com/office/drawing/2014/main" val="3682384612"/>
                    </a:ext>
                  </a:extLst>
                </a:gridCol>
                <a:gridCol w="4441468">
                  <a:extLst>
                    <a:ext uri="{9D8B030D-6E8A-4147-A177-3AD203B41FA5}">
                      <a16:colId xmlns:a16="http://schemas.microsoft.com/office/drawing/2014/main" val="2220734011"/>
                    </a:ext>
                  </a:extLst>
                </a:gridCol>
                <a:gridCol w="3616965">
                  <a:extLst>
                    <a:ext uri="{9D8B030D-6E8A-4147-A177-3AD203B41FA5}">
                      <a16:colId xmlns:a16="http://schemas.microsoft.com/office/drawing/2014/main" val="634505928"/>
                    </a:ext>
                  </a:extLst>
                </a:gridCol>
              </a:tblGrid>
              <a:tr h="394356">
                <a:tc>
                  <a:txBody>
                    <a:bodyPr/>
                    <a:lstStyle/>
                    <a:p>
                      <a:r>
                        <a:rPr lang="pt-BR" dirty="0" smtClean="0"/>
                        <a:t>Foro</a:t>
                      </a:r>
                      <a:endParaRPr lang="pt-BR" dirty="0"/>
                    </a:p>
                  </a:txBody>
                  <a:tcPr/>
                </a:tc>
                <a:tc>
                  <a:txBody>
                    <a:bodyPr/>
                    <a:lstStyle/>
                    <a:p>
                      <a:r>
                        <a:rPr lang="pt-BR" dirty="0" smtClean="0"/>
                        <a:t>Nº Processo </a:t>
                      </a:r>
                      <a:endParaRPr lang="pt-BR" dirty="0"/>
                    </a:p>
                  </a:txBody>
                  <a:tcPr/>
                </a:tc>
                <a:tc>
                  <a:txBody>
                    <a:bodyPr/>
                    <a:lstStyle/>
                    <a:p>
                      <a:r>
                        <a:rPr lang="pt-BR" dirty="0" smtClean="0"/>
                        <a:t>Assunto</a:t>
                      </a:r>
                      <a:r>
                        <a:rPr lang="pt-BR" baseline="0" dirty="0" smtClean="0"/>
                        <a:t> </a:t>
                      </a:r>
                      <a:endParaRPr lang="pt-BR" dirty="0"/>
                    </a:p>
                  </a:txBody>
                  <a:tcPr/>
                </a:tc>
                <a:extLst>
                  <a:ext uri="{0D108BD9-81ED-4DB2-BD59-A6C34878D82A}">
                    <a16:rowId xmlns:a16="http://schemas.microsoft.com/office/drawing/2014/main" val="3506691681"/>
                  </a:ext>
                </a:extLst>
              </a:tr>
              <a:tr h="680669">
                <a:tc>
                  <a:txBody>
                    <a:bodyPr/>
                    <a:lstStyle/>
                    <a:p>
                      <a:r>
                        <a:rPr lang="pt-BR" dirty="0" smtClean="0"/>
                        <a:t>Caçapava </a:t>
                      </a:r>
                      <a:endParaRPr lang="pt-BR" dirty="0"/>
                    </a:p>
                  </a:txBody>
                  <a:tcPr/>
                </a:tc>
                <a:tc>
                  <a:txBody>
                    <a:bodyPr/>
                    <a:lstStyle/>
                    <a:p>
                      <a:r>
                        <a:rPr lang="pt-BR" dirty="0" smtClean="0"/>
                        <a:t>0002355-68.2023.8.26.0101</a:t>
                      </a:r>
                      <a:endParaRPr lang="pt-BR" dirty="0"/>
                    </a:p>
                  </a:txBody>
                  <a:tcPr/>
                </a:tc>
                <a:tc>
                  <a:txBody>
                    <a:bodyPr/>
                    <a:lstStyle/>
                    <a:p>
                      <a:r>
                        <a:rPr lang="pt-BR" dirty="0" smtClean="0"/>
                        <a:t>Indenização por dano Material </a:t>
                      </a:r>
                      <a:endParaRPr lang="pt-BR" dirty="0"/>
                    </a:p>
                  </a:txBody>
                  <a:tcPr/>
                </a:tc>
                <a:extLst>
                  <a:ext uri="{0D108BD9-81ED-4DB2-BD59-A6C34878D82A}">
                    <a16:rowId xmlns:a16="http://schemas.microsoft.com/office/drawing/2014/main" val="756995383"/>
                  </a:ext>
                </a:extLst>
              </a:tr>
              <a:tr h="394356">
                <a:tc>
                  <a:txBody>
                    <a:bodyPr/>
                    <a:lstStyle/>
                    <a:p>
                      <a:r>
                        <a:rPr lang="pt-BR" dirty="0" smtClean="0"/>
                        <a:t>SLP</a:t>
                      </a:r>
                      <a:endParaRPr lang="pt-BR" dirty="0"/>
                    </a:p>
                  </a:txBody>
                  <a:tcPr/>
                </a:tc>
                <a:tc>
                  <a:txBody>
                    <a:bodyPr/>
                    <a:lstStyle/>
                    <a:p>
                      <a:r>
                        <a:rPr lang="pt-BR" dirty="0" smtClean="0"/>
                        <a:t>1000207-54.2024.8.26.0579</a:t>
                      </a:r>
                      <a:endParaRPr lang="pt-BR" dirty="0"/>
                    </a:p>
                  </a:txBody>
                  <a:tcPr/>
                </a:tc>
                <a:tc>
                  <a:txBody>
                    <a:bodyPr/>
                    <a:lstStyle/>
                    <a:p>
                      <a:r>
                        <a:rPr lang="pt-BR" dirty="0" smtClean="0"/>
                        <a:t>Multas</a:t>
                      </a:r>
                      <a:r>
                        <a:rPr lang="pt-BR" baseline="0" dirty="0" smtClean="0"/>
                        <a:t> e demais Sanções </a:t>
                      </a:r>
                      <a:endParaRPr lang="pt-BR" dirty="0"/>
                    </a:p>
                  </a:txBody>
                  <a:tcPr/>
                </a:tc>
                <a:extLst>
                  <a:ext uri="{0D108BD9-81ED-4DB2-BD59-A6C34878D82A}">
                    <a16:rowId xmlns:a16="http://schemas.microsoft.com/office/drawing/2014/main" val="1889667823"/>
                  </a:ext>
                </a:extLst>
              </a:tr>
              <a:tr h="394356">
                <a:tc>
                  <a:txBody>
                    <a:bodyPr/>
                    <a:lstStyle/>
                    <a:p>
                      <a:r>
                        <a:rPr lang="pt-BR" dirty="0" smtClean="0"/>
                        <a:t>SLP</a:t>
                      </a:r>
                      <a:endParaRPr lang="pt-BR" dirty="0"/>
                    </a:p>
                  </a:txBody>
                  <a:tcPr/>
                </a:tc>
                <a:tc>
                  <a:txBody>
                    <a:bodyPr/>
                    <a:lstStyle/>
                    <a:p>
                      <a:r>
                        <a:rPr lang="pt-BR" dirty="0" smtClean="0"/>
                        <a:t>1000602-46.2024.8.26.0579</a:t>
                      </a:r>
                      <a:endParaRPr lang="pt-BR" dirty="0"/>
                    </a:p>
                  </a:txBody>
                  <a:tcPr/>
                </a:tc>
                <a:tc>
                  <a:txBody>
                    <a:bodyPr/>
                    <a:lstStyle/>
                    <a:p>
                      <a:r>
                        <a:rPr lang="pt-BR" dirty="0" smtClean="0"/>
                        <a:t>Dever de Informação </a:t>
                      </a:r>
                      <a:endParaRPr lang="pt-BR" dirty="0"/>
                    </a:p>
                  </a:txBody>
                  <a:tcPr/>
                </a:tc>
                <a:extLst>
                  <a:ext uri="{0D108BD9-81ED-4DB2-BD59-A6C34878D82A}">
                    <a16:rowId xmlns:a16="http://schemas.microsoft.com/office/drawing/2014/main" val="3098124300"/>
                  </a:ext>
                </a:extLst>
              </a:tr>
              <a:tr h="616993">
                <a:tc>
                  <a:txBody>
                    <a:bodyPr/>
                    <a:lstStyle/>
                    <a:p>
                      <a:r>
                        <a:rPr lang="pt-BR" dirty="0" smtClean="0"/>
                        <a:t>SLP</a:t>
                      </a:r>
                      <a:endParaRPr lang="pt-BR" dirty="0"/>
                    </a:p>
                  </a:txBody>
                  <a:tcPr/>
                </a:tc>
                <a:tc>
                  <a:txBody>
                    <a:bodyPr/>
                    <a:lstStyle/>
                    <a:p>
                      <a:r>
                        <a:rPr lang="pt-BR" dirty="0" smtClean="0"/>
                        <a:t>1000664-91.2021.8.26.0579</a:t>
                      </a:r>
                      <a:endParaRPr lang="pt-BR" dirty="0"/>
                    </a:p>
                  </a:txBody>
                  <a:tcPr/>
                </a:tc>
                <a:tc>
                  <a:txBody>
                    <a:bodyPr/>
                    <a:lstStyle/>
                    <a:p>
                      <a:r>
                        <a:rPr lang="pt-BR" dirty="0" smtClean="0"/>
                        <a:t>Indenização por dano Moral </a:t>
                      </a:r>
                      <a:endParaRPr lang="pt-BR" dirty="0"/>
                    </a:p>
                  </a:txBody>
                  <a:tcPr/>
                </a:tc>
                <a:extLst>
                  <a:ext uri="{0D108BD9-81ED-4DB2-BD59-A6C34878D82A}">
                    <a16:rowId xmlns:a16="http://schemas.microsoft.com/office/drawing/2014/main" val="2341925386"/>
                  </a:ext>
                </a:extLst>
              </a:tr>
              <a:tr h="394356">
                <a:tc>
                  <a:txBody>
                    <a:bodyPr/>
                    <a:lstStyle/>
                    <a:p>
                      <a:r>
                        <a:rPr lang="pt-BR" dirty="0" smtClean="0"/>
                        <a:t>SLP</a:t>
                      </a:r>
                      <a:endParaRPr lang="pt-BR" dirty="0"/>
                    </a:p>
                  </a:txBody>
                  <a:tcPr/>
                </a:tc>
                <a:tc>
                  <a:txBody>
                    <a:bodyPr/>
                    <a:lstStyle/>
                    <a:p>
                      <a:r>
                        <a:rPr lang="pt-BR" dirty="0" smtClean="0"/>
                        <a:t>1000955-57.2022.8.26.0579</a:t>
                      </a:r>
                      <a:endParaRPr lang="pt-BR" dirty="0"/>
                    </a:p>
                  </a:txBody>
                  <a:tcPr/>
                </a:tc>
                <a:tc>
                  <a:txBody>
                    <a:bodyPr/>
                    <a:lstStyle/>
                    <a:p>
                      <a:r>
                        <a:rPr lang="pt-BR" dirty="0" smtClean="0"/>
                        <a:t>Multas e demais Sanções </a:t>
                      </a:r>
                      <a:endParaRPr lang="pt-BR" dirty="0"/>
                    </a:p>
                  </a:txBody>
                  <a:tcPr/>
                </a:tc>
                <a:extLst>
                  <a:ext uri="{0D108BD9-81ED-4DB2-BD59-A6C34878D82A}">
                    <a16:rowId xmlns:a16="http://schemas.microsoft.com/office/drawing/2014/main" val="2267850380"/>
                  </a:ext>
                </a:extLst>
              </a:tr>
            </a:tbl>
          </a:graphicData>
        </a:graphic>
      </p:graphicFrame>
      <p:sp>
        <p:nvSpPr>
          <p:cNvPr id="6" name="Espaço Reservado para Número de Slide 5"/>
          <p:cNvSpPr>
            <a:spLocks noGrp="1"/>
          </p:cNvSpPr>
          <p:nvPr>
            <p:ph type="sldNum" sz="quarter" idx="12"/>
          </p:nvPr>
        </p:nvSpPr>
        <p:spPr/>
        <p:txBody>
          <a:bodyPr/>
          <a:lstStyle/>
          <a:p>
            <a:fld id="{3CE9CAAD-99B8-4EF3-B30B-50A437912889}" type="slidenum">
              <a:rPr lang="pt-BR" smtClean="0"/>
              <a:t>115</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8187529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0049" y="289046"/>
            <a:ext cx="8596668" cy="1320800"/>
          </a:xfrm>
        </p:spPr>
        <p:txBody>
          <a:bodyPr>
            <a:normAutofit/>
          </a:bodyPr>
          <a:lstStyle/>
          <a:p>
            <a:pPr algn="ctr"/>
            <a:r>
              <a:rPr lang="pt-BR" sz="3000" b="1" dirty="0">
                <a:solidFill>
                  <a:schemeClr val="tx1"/>
                </a:solidFill>
              </a:rPr>
              <a:t>PROCESSOS EM </a:t>
            </a:r>
            <a:r>
              <a:rPr lang="pt-BR" sz="3000" b="1" dirty="0" smtClean="0">
                <a:solidFill>
                  <a:schemeClr val="tx1"/>
                </a:solidFill>
              </a:rPr>
              <a:t>ANDAMENTO</a:t>
            </a:r>
            <a:br>
              <a:rPr lang="pt-BR" sz="3000" b="1" dirty="0" smtClean="0">
                <a:solidFill>
                  <a:schemeClr val="tx1"/>
                </a:solidFill>
              </a:rPr>
            </a:br>
            <a:r>
              <a:rPr lang="pt-BR" sz="3000" b="1" dirty="0" smtClean="0">
                <a:solidFill>
                  <a:schemeClr val="tx1"/>
                </a:solidFill>
              </a:rPr>
              <a:t>Certidão Nº 7183648 </a:t>
            </a:r>
            <a:endParaRPr lang="pt-BR" sz="3000" b="1" dirty="0"/>
          </a:p>
        </p:txBody>
      </p:sp>
      <p:sp>
        <p:nvSpPr>
          <p:cNvPr id="7" name="Espaço Reservado para Texto 6"/>
          <p:cNvSpPr>
            <a:spLocks noGrp="1"/>
          </p:cNvSpPr>
          <p:nvPr>
            <p:ph type="body" idx="1"/>
          </p:nvPr>
        </p:nvSpPr>
        <p:spPr/>
        <p:txBody>
          <a:bodyPr/>
          <a:lstStyle/>
          <a:p>
            <a:r>
              <a:rPr lang="pt-BR" dirty="0" smtClean="0"/>
              <a:t>Pagina 1</a:t>
            </a:r>
            <a:endParaRPr lang="pt-BR" dirty="0"/>
          </a:p>
        </p:txBody>
      </p:sp>
      <p:pic>
        <p:nvPicPr>
          <p:cNvPr id="11" name="Espaço Reservado para Conteúdo 10"/>
          <p:cNvPicPr>
            <a:picLocks noGrp="1" noChangeAspect="1"/>
          </p:cNvPicPr>
          <p:nvPr>
            <p:ph sz="half" idx="2"/>
          </p:nvPr>
        </p:nvPicPr>
        <p:blipFill>
          <a:blip r:embed="rId2"/>
          <a:stretch>
            <a:fillRect/>
          </a:stretch>
        </p:blipFill>
        <p:spPr>
          <a:xfrm>
            <a:off x="949569" y="2737245"/>
            <a:ext cx="3429000" cy="3751873"/>
          </a:xfrm>
          <a:prstGeom prst="rect">
            <a:avLst/>
          </a:prstGeom>
        </p:spPr>
      </p:pic>
      <p:sp>
        <p:nvSpPr>
          <p:cNvPr id="9" name="Espaço Reservado para Texto 8"/>
          <p:cNvSpPr>
            <a:spLocks noGrp="1"/>
          </p:cNvSpPr>
          <p:nvPr>
            <p:ph type="body" sz="quarter" idx="3"/>
          </p:nvPr>
        </p:nvSpPr>
        <p:spPr/>
        <p:txBody>
          <a:bodyPr/>
          <a:lstStyle/>
          <a:p>
            <a:r>
              <a:rPr lang="pt-BR" dirty="0" smtClean="0"/>
              <a:t>Pagina 2</a:t>
            </a:r>
            <a:endParaRPr lang="pt-BR" dirty="0"/>
          </a:p>
        </p:txBody>
      </p:sp>
      <p:pic>
        <p:nvPicPr>
          <p:cNvPr id="12" name="Espaço Reservado para Conteúdo 11"/>
          <p:cNvPicPr>
            <a:picLocks noGrp="1" noChangeAspect="1"/>
          </p:cNvPicPr>
          <p:nvPr>
            <p:ph sz="quarter" idx="4"/>
          </p:nvPr>
        </p:nvPicPr>
        <p:blipFill>
          <a:blip r:embed="rId3"/>
          <a:stretch>
            <a:fillRect/>
          </a:stretch>
        </p:blipFill>
        <p:spPr>
          <a:xfrm>
            <a:off x="5583115" y="2820771"/>
            <a:ext cx="2963008" cy="3584819"/>
          </a:xfrm>
          <a:prstGeom prst="rect">
            <a:avLst/>
          </a:prstGeom>
        </p:spPr>
      </p:pic>
      <p:sp>
        <p:nvSpPr>
          <p:cNvPr id="4" name="Espaço Reservado para Número de Slide 3"/>
          <p:cNvSpPr>
            <a:spLocks noGrp="1"/>
          </p:cNvSpPr>
          <p:nvPr>
            <p:ph type="sldNum" sz="quarter" idx="12"/>
          </p:nvPr>
        </p:nvSpPr>
        <p:spPr/>
        <p:txBody>
          <a:bodyPr/>
          <a:lstStyle/>
          <a:p>
            <a:fld id="{3CE9CAAD-99B8-4EF3-B30B-50A437912889}" type="slidenum">
              <a:rPr lang="pt-BR" smtClean="0"/>
              <a:t>116</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64084941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54977"/>
            <a:ext cx="8596668" cy="1320800"/>
          </a:xfrm>
        </p:spPr>
        <p:txBody>
          <a:bodyPr>
            <a:noAutofit/>
          </a:bodyPr>
          <a:lstStyle/>
          <a:p>
            <a:pPr algn="ctr"/>
            <a:r>
              <a:rPr lang="pt-BR" sz="3000" b="1" dirty="0">
                <a:solidFill>
                  <a:schemeClr val="tx1"/>
                </a:solidFill>
              </a:rPr>
              <a:t>PROCESSOS EM </a:t>
            </a:r>
            <a:r>
              <a:rPr lang="pt-BR" sz="3000" b="1" dirty="0" smtClean="0">
                <a:solidFill>
                  <a:schemeClr val="tx1"/>
                </a:solidFill>
              </a:rPr>
              <a:t>ANDAMENTO</a:t>
            </a:r>
            <a:br>
              <a:rPr lang="pt-BR" sz="3000" b="1" dirty="0" smtClean="0">
                <a:solidFill>
                  <a:schemeClr val="tx1"/>
                </a:solidFill>
              </a:rPr>
            </a:br>
            <a:r>
              <a:rPr lang="pt-BR" sz="3000" b="1" dirty="0" smtClean="0">
                <a:solidFill>
                  <a:schemeClr val="tx1"/>
                </a:solidFill>
              </a:rPr>
              <a:t>Certidão Nº3521863/2024</a:t>
            </a:r>
            <a:r>
              <a:rPr lang="pt-BR" sz="3000" b="1" dirty="0">
                <a:solidFill>
                  <a:schemeClr val="tx1"/>
                </a:solidFill>
              </a:rPr>
              <a:t/>
            </a:r>
            <a:br>
              <a:rPr lang="pt-BR" sz="3000" b="1" dirty="0">
                <a:solidFill>
                  <a:schemeClr val="tx1"/>
                </a:solidFill>
              </a:rPr>
            </a:br>
            <a:endParaRPr lang="pt-BR" sz="3000" b="1" dirty="0"/>
          </a:p>
        </p:txBody>
      </p:sp>
      <p:sp>
        <p:nvSpPr>
          <p:cNvPr id="3" name="Espaço Reservado para Texto 2"/>
          <p:cNvSpPr>
            <a:spLocks noGrp="1"/>
          </p:cNvSpPr>
          <p:nvPr>
            <p:ph type="body" idx="1"/>
          </p:nvPr>
        </p:nvSpPr>
        <p:spPr>
          <a:xfrm>
            <a:off x="675745" y="2160983"/>
            <a:ext cx="6446024" cy="576262"/>
          </a:xfrm>
        </p:spPr>
        <p:txBody>
          <a:bodyPr/>
          <a:lstStyle/>
          <a:p>
            <a:r>
              <a:rPr lang="pt-BR" dirty="0" smtClean="0"/>
              <a:t>Tribunal Regional do Trabalho da 15ª Região</a:t>
            </a:r>
            <a:endParaRPr lang="pt-BR" dirty="0"/>
          </a:p>
        </p:txBody>
      </p:sp>
      <p:graphicFrame>
        <p:nvGraphicFramePr>
          <p:cNvPr id="7" name="Espaço Reservado para Conteúdo 6"/>
          <p:cNvGraphicFramePr>
            <a:graphicFrameLocks noGrp="1"/>
          </p:cNvGraphicFramePr>
          <p:nvPr>
            <p:ph sz="half" idx="2"/>
            <p:extLst>
              <p:ext uri="{D42A27DB-BD31-4B8C-83A1-F6EECF244321}">
                <p14:modId xmlns:p14="http://schemas.microsoft.com/office/powerpoint/2010/main" val="1507539592"/>
              </p:ext>
            </p:extLst>
          </p:nvPr>
        </p:nvGraphicFramePr>
        <p:xfrm>
          <a:off x="1433146" y="3598496"/>
          <a:ext cx="7473462" cy="1112520"/>
        </p:xfrm>
        <a:graphic>
          <a:graphicData uri="http://schemas.openxmlformats.org/drawingml/2006/table">
            <a:tbl>
              <a:tblPr firstRow="1" bandRow="1">
                <a:tableStyleId>{5C22544A-7EE6-4342-B048-85BDC9FD1C3A}</a:tableStyleId>
              </a:tblPr>
              <a:tblGrid>
                <a:gridCol w="3015762">
                  <a:extLst>
                    <a:ext uri="{9D8B030D-6E8A-4147-A177-3AD203B41FA5}">
                      <a16:colId xmlns:a16="http://schemas.microsoft.com/office/drawing/2014/main" val="4231070498"/>
                    </a:ext>
                  </a:extLst>
                </a:gridCol>
                <a:gridCol w="4457700">
                  <a:extLst>
                    <a:ext uri="{9D8B030D-6E8A-4147-A177-3AD203B41FA5}">
                      <a16:colId xmlns:a16="http://schemas.microsoft.com/office/drawing/2014/main" val="2299043520"/>
                    </a:ext>
                  </a:extLst>
                </a:gridCol>
              </a:tblGrid>
              <a:tr h="370840">
                <a:tc>
                  <a:txBody>
                    <a:bodyPr/>
                    <a:lstStyle/>
                    <a:p>
                      <a:r>
                        <a:rPr lang="pt-BR" dirty="0" smtClean="0"/>
                        <a:t>Vara </a:t>
                      </a:r>
                      <a:endParaRPr lang="pt-BR" dirty="0"/>
                    </a:p>
                  </a:txBody>
                  <a:tcPr/>
                </a:tc>
                <a:tc>
                  <a:txBody>
                    <a:bodyPr/>
                    <a:lstStyle/>
                    <a:p>
                      <a:r>
                        <a:rPr lang="pt-BR" dirty="0" smtClean="0"/>
                        <a:t>Nº Processo </a:t>
                      </a:r>
                      <a:endParaRPr lang="pt-BR" dirty="0"/>
                    </a:p>
                  </a:txBody>
                  <a:tcPr/>
                </a:tc>
                <a:extLst>
                  <a:ext uri="{0D108BD9-81ED-4DB2-BD59-A6C34878D82A}">
                    <a16:rowId xmlns:a16="http://schemas.microsoft.com/office/drawing/2014/main" val="3298266248"/>
                  </a:ext>
                </a:extLst>
              </a:tr>
              <a:tr h="370840">
                <a:tc>
                  <a:txBody>
                    <a:bodyPr/>
                    <a:lstStyle/>
                    <a:p>
                      <a:r>
                        <a:rPr lang="pt-BR" sz="1600" dirty="0" smtClean="0"/>
                        <a:t>1ª Vara do Trabalho</a:t>
                      </a:r>
                      <a:r>
                        <a:rPr lang="pt-BR" sz="1600" baseline="0" dirty="0" smtClean="0"/>
                        <a:t> de </a:t>
                      </a:r>
                      <a:r>
                        <a:rPr lang="pt-BR" sz="1600" dirty="0" smtClean="0"/>
                        <a:t>Taubaté</a:t>
                      </a:r>
                      <a:endParaRPr lang="pt-BR" sz="1600" dirty="0"/>
                    </a:p>
                  </a:txBody>
                  <a:tcPr/>
                </a:tc>
                <a:tc>
                  <a:txBody>
                    <a:bodyPr/>
                    <a:lstStyle/>
                    <a:p>
                      <a:r>
                        <a:rPr lang="pt-BR" dirty="0" smtClean="0"/>
                        <a:t>0011548-09.2016.5.15.0102 ATOrd-PJe</a:t>
                      </a:r>
                      <a:endParaRPr lang="pt-BR" dirty="0"/>
                    </a:p>
                  </a:txBody>
                  <a:tcPr/>
                </a:tc>
                <a:extLst>
                  <a:ext uri="{0D108BD9-81ED-4DB2-BD59-A6C34878D82A}">
                    <a16:rowId xmlns:a16="http://schemas.microsoft.com/office/drawing/2014/main" val="2637650613"/>
                  </a:ext>
                </a:extLst>
              </a:tr>
              <a:tr h="370840">
                <a:tc>
                  <a:txBody>
                    <a:bodyPr/>
                    <a:lstStyle/>
                    <a:p>
                      <a:r>
                        <a:rPr lang="pt-BR" sz="1600" dirty="0" smtClean="0"/>
                        <a:t>2ª Vara do Trabalho</a:t>
                      </a:r>
                      <a:r>
                        <a:rPr lang="pt-BR" sz="1600" baseline="0" dirty="0" smtClean="0"/>
                        <a:t> de </a:t>
                      </a:r>
                      <a:r>
                        <a:rPr lang="pt-BR" sz="1600" dirty="0" smtClean="0"/>
                        <a:t>Taubaté</a:t>
                      </a:r>
                      <a:endParaRPr lang="pt-BR" sz="1600" dirty="0"/>
                    </a:p>
                  </a:txBody>
                  <a:tcPr/>
                </a:tc>
                <a:tc>
                  <a:txBody>
                    <a:bodyPr/>
                    <a:lstStyle/>
                    <a:p>
                      <a:r>
                        <a:rPr lang="pt-BR" dirty="0" smtClean="0"/>
                        <a:t>0010681-35.2024.5.15.0102 ATSum-PJe</a:t>
                      </a:r>
                      <a:endParaRPr lang="pt-BR" dirty="0"/>
                    </a:p>
                  </a:txBody>
                  <a:tcPr/>
                </a:tc>
                <a:extLst>
                  <a:ext uri="{0D108BD9-81ED-4DB2-BD59-A6C34878D82A}">
                    <a16:rowId xmlns:a16="http://schemas.microsoft.com/office/drawing/2014/main" val="1692142153"/>
                  </a:ext>
                </a:extLst>
              </a:tr>
            </a:tbl>
          </a:graphicData>
        </a:graphic>
      </p:graphicFrame>
      <p:sp>
        <p:nvSpPr>
          <p:cNvPr id="6" name="Espaço Reservado para Número de Slide 5"/>
          <p:cNvSpPr>
            <a:spLocks noGrp="1"/>
          </p:cNvSpPr>
          <p:nvPr>
            <p:ph type="sldNum" sz="quarter" idx="12"/>
          </p:nvPr>
        </p:nvSpPr>
        <p:spPr/>
        <p:txBody>
          <a:bodyPr/>
          <a:lstStyle/>
          <a:p>
            <a:fld id="{3CE9CAAD-99B8-4EF3-B30B-50A437912889}" type="slidenum">
              <a:rPr lang="pt-BR" smtClean="0"/>
              <a:t>117</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412359773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450731" y="254977"/>
            <a:ext cx="8596668" cy="1320800"/>
          </a:xfrm>
        </p:spPr>
        <p:txBody>
          <a:bodyPr>
            <a:normAutofit/>
          </a:bodyPr>
          <a:lstStyle/>
          <a:p>
            <a:pPr algn="ctr"/>
            <a:r>
              <a:rPr lang="pt-BR" sz="3000" b="1" dirty="0" smtClean="0">
                <a:solidFill>
                  <a:schemeClr val="tx1"/>
                </a:solidFill>
              </a:rPr>
              <a:t>EMPRESAS LICITADAS PELA PREFEITURA MUNICIPAL</a:t>
            </a:r>
            <a:endParaRPr lang="pt-BR" sz="3000" b="1" dirty="0">
              <a:solidFill>
                <a:schemeClr val="tx1"/>
              </a:solidFill>
            </a:endParaRPr>
          </a:p>
        </p:txBody>
      </p:sp>
      <p:sp>
        <p:nvSpPr>
          <p:cNvPr id="11" name="Espaço Reservado para Conteúdo 10"/>
          <p:cNvSpPr>
            <a:spLocks noGrp="1"/>
          </p:cNvSpPr>
          <p:nvPr>
            <p:ph idx="1"/>
          </p:nvPr>
        </p:nvSpPr>
        <p:spPr/>
        <p:txBody>
          <a:bodyPr/>
          <a:lstStyle/>
          <a:p>
            <a:pPr>
              <a:buFont typeface="Wingdings" panose="05000000000000000000" pitchFamily="2" charset="2"/>
              <a:buChar char="v"/>
            </a:pPr>
            <a:r>
              <a:rPr lang="pt-BR" dirty="0"/>
              <a:t>SERCLIN – Empresa médica que realiza a prestação de serviço na Santa Casa de São Luiz do Paraitinga, com os seguintes atendimentos;</a:t>
            </a:r>
          </a:p>
          <a:p>
            <a:pPr>
              <a:buFont typeface="Wingdings" panose="05000000000000000000" pitchFamily="2" charset="2"/>
              <a:buChar char="v"/>
            </a:pPr>
            <a:r>
              <a:rPr lang="pt-BR" dirty="0"/>
              <a:t>02 (dois) médicos clinico geral, atendendo diariamente das 07:00 às 19:00 – de segunda à domingo;</a:t>
            </a:r>
          </a:p>
          <a:p>
            <a:pPr>
              <a:buFont typeface="Wingdings" panose="05000000000000000000" pitchFamily="2" charset="2"/>
              <a:buChar char="v"/>
            </a:pPr>
            <a:r>
              <a:rPr lang="pt-BR" dirty="0"/>
              <a:t>01 (um) médico clinico geral, atendendo diariamente das 19:00 às 07:00 – de segunda à domingo;</a:t>
            </a:r>
          </a:p>
          <a:p>
            <a:pPr>
              <a:buFont typeface="Wingdings" panose="05000000000000000000" pitchFamily="2" charset="2"/>
              <a:buChar char="v"/>
            </a:pPr>
            <a:r>
              <a:rPr lang="pt-BR" dirty="0"/>
              <a:t>01 (um) médico clinico geral à distância, solicitado em caso de remoção de pacientes, diariamente das 07:00 às 19:00;</a:t>
            </a:r>
          </a:p>
          <a:p>
            <a:pPr>
              <a:buFont typeface="Wingdings" panose="05000000000000000000" pitchFamily="2" charset="2"/>
              <a:buChar char="v"/>
            </a:pPr>
            <a:r>
              <a:rPr lang="pt-BR" dirty="0"/>
              <a:t>01 (um) médico responsável clínico e técnico que no momento é o </a:t>
            </a:r>
            <a:r>
              <a:rPr lang="pt-BR" dirty="0" err="1"/>
              <a:t>Dr</a:t>
            </a:r>
            <a:r>
              <a:rPr lang="pt-BR" dirty="0"/>
              <a:t> Jayme Fontoura Souza, que faz parte da equipe. </a:t>
            </a:r>
          </a:p>
          <a:p>
            <a:pPr>
              <a:buFont typeface="Wingdings" panose="05000000000000000000" pitchFamily="2" charset="2"/>
              <a:buChar char="v"/>
            </a:pPr>
            <a:endParaRPr lang="pt-BR" dirty="0"/>
          </a:p>
        </p:txBody>
      </p:sp>
      <p:sp>
        <p:nvSpPr>
          <p:cNvPr id="14" name="Espaço Reservado para Número de Slide 13"/>
          <p:cNvSpPr>
            <a:spLocks noGrp="1"/>
          </p:cNvSpPr>
          <p:nvPr>
            <p:ph type="sldNum" sz="quarter" idx="12"/>
          </p:nvPr>
        </p:nvSpPr>
        <p:spPr/>
        <p:txBody>
          <a:bodyPr/>
          <a:lstStyle/>
          <a:p>
            <a:fld id="{3CE9CAAD-99B8-4EF3-B30B-50A437912889}" type="slidenum">
              <a:rPr lang="pt-BR" smtClean="0"/>
              <a:t>118</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96998999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54977"/>
            <a:ext cx="8596668" cy="1320800"/>
          </a:xfrm>
        </p:spPr>
        <p:txBody>
          <a:bodyPr>
            <a:normAutofit/>
          </a:bodyPr>
          <a:lstStyle/>
          <a:p>
            <a:pPr algn="ctr"/>
            <a:r>
              <a:rPr lang="pt-BR" sz="3000" b="1" dirty="0" smtClean="0">
                <a:solidFill>
                  <a:schemeClr val="tx1"/>
                </a:solidFill>
              </a:rPr>
              <a:t>RT CREMESP </a:t>
            </a:r>
            <a:endParaRPr lang="pt-BR" sz="3000" b="1" dirty="0">
              <a:solidFill>
                <a:schemeClr val="tx1"/>
              </a:solidFill>
            </a:endParaRPr>
          </a:p>
        </p:txBody>
      </p:sp>
      <p:pic>
        <p:nvPicPr>
          <p:cNvPr id="4" name="Espaço Reservado para Conteúdo 3"/>
          <p:cNvPicPr>
            <a:picLocks noGrp="1" noChangeAspect="1"/>
          </p:cNvPicPr>
          <p:nvPr>
            <p:ph idx="1"/>
          </p:nvPr>
        </p:nvPicPr>
        <p:blipFill>
          <a:blip r:embed="rId2"/>
          <a:stretch>
            <a:fillRect/>
          </a:stretch>
        </p:blipFill>
        <p:spPr>
          <a:xfrm>
            <a:off x="3015762" y="1733718"/>
            <a:ext cx="3780691" cy="4871413"/>
          </a:xfrm>
          <a:prstGeom prst="rect">
            <a:avLst/>
          </a:prstGeom>
        </p:spPr>
      </p:pic>
      <p:sp>
        <p:nvSpPr>
          <p:cNvPr id="7" name="Espaço Reservado para Número de Slide 6"/>
          <p:cNvSpPr>
            <a:spLocks noGrp="1"/>
          </p:cNvSpPr>
          <p:nvPr>
            <p:ph type="sldNum" sz="quarter" idx="12"/>
          </p:nvPr>
        </p:nvSpPr>
        <p:spPr/>
        <p:txBody>
          <a:bodyPr/>
          <a:lstStyle/>
          <a:p>
            <a:fld id="{3CE9CAAD-99B8-4EF3-B30B-50A437912889}" type="slidenum">
              <a:rPr lang="pt-BR" smtClean="0"/>
              <a:t>119</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711552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3810" y="441261"/>
            <a:ext cx="9680005" cy="1320800"/>
          </a:xfrm>
        </p:spPr>
        <p:txBody>
          <a:bodyPr>
            <a:normAutofit/>
          </a:bodyPr>
          <a:lstStyle/>
          <a:p>
            <a:pPr algn="ctr"/>
            <a:r>
              <a:rPr lang="pt-BR" sz="3000" b="1" dirty="0">
                <a:solidFill>
                  <a:schemeClr val="tx1"/>
                </a:solidFill>
              </a:rPr>
              <a:t>MELHORIAS REALIZADAS NA INTERVENÇÃO ATUAL (ESPAÇO </a:t>
            </a:r>
            <a:r>
              <a:rPr lang="pt-BR" sz="3000" b="1" dirty="0" smtClean="0">
                <a:solidFill>
                  <a:schemeClr val="tx1"/>
                </a:solidFill>
              </a:rPr>
              <a:t>FÍSICO</a:t>
            </a:r>
            <a:r>
              <a:rPr lang="pt-BR" sz="3000" b="1" dirty="0">
                <a:solidFill>
                  <a:schemeClr val="tx1"/>
                </a:solidFill>
              </a:rPr>
              <a:t>)</a:t>
            </a:r>
            <a:endParaRPr lang="pt-BR" sz="3000" dirty="0"/>
          </a:p>
        </p:txBody>
      </p:sp>
      <p:sp>
        <p:nvSpPr>
          <p:cNvPr id="3" name="Espaço Reservado para Texto 2"/>
          <p:cNvSpPr>
            <a:spLocks noGrp="1"/>
          </p:cNvSpPr>
          <p:nvPr>
            <p:ph type="body" idx="1"/>
          </p:nvPr>
        </p:nvSpPr>
        <p:spPr>
          <a:xfrm>
            <a:off x="536331" y="2160982"/>
            <a:ext cx="4325037" cy="1092171"/>
          </a:xfrm>
        </p:spPr>
        <p:txBody>
          <a:bodyPr/>
          <a:lstStyle/>
          <a:p>
            <a:r>
              <a:rPr lang="pt-BR" sz="2000" b="1" dirty="0"/>
              <a:t>Sala de Raio X</a:t>
            </a:r>
          </a:p>
          <a:p>
            <a:endParaRPr lang="pt-BR" sz="2000" b="1" dirty="0"/>
          </a:p>
        </p:txBody>
      </p:sp>
      <p:pic>
        <p:nvPicPr>
          <p:cNvPr id="7" name="Espaço Reservado para Conteúdo 6"/>
          <p:cNvPicPr>
            <a:picLocks noGrp="1" noChangeAspect="1"/>
          </p:cNvPicPr>
          <p:nvPr>
            <p:ph sz="half" idx="2"/>
          </p:nvPr>
        </p:nvPicPr>
        <p:blipFill>
          <a:blip r:embed="rId2"/>
          <a:stretch>
            <a:fillRect/>
          </a:stretch>
        </p:blipFill>
        <p:spPr>
          <a:xfrm>
            <a:off x="616562" y="2764217"/>
            <a:ext cx="3700461" cy="1755029"/>
          </a:xfrm>
          <a:prstGeom prst="rect">
            <a:avLst/>
          </a:prstGeom>
        </p:spPr>
      </p:pic>
      <p:sp>
        <p:nvSpPr>
          <p:cNvPr id="5" name="Espaço Reservado para Texto 4"/>
          <p:cNvSpPr>
            <a:spLocks noGrp="1"/>
          </p:cNvSpPr>
          <p:nvPr>
            <p:ph type="body" sz="quarter" idx="3"/>
          </p:nvPr>
        </p:nvSpPr>
        <p:spPr>
          <a:xfrm>
            <a:off x="5088383" y="2160982"/>
            <a:ext cx="4185618" cy="1092171"/>
          </a:xfrm>
        </p:spPr>
        <p:txBody>
          <a:bodyPr/>
          <a:lstStyle/>
          <a:p>
            <a:r>
              <a:rPr lang="pt-BR" sz="2000" b="1" dirty="0"/>
              <a:t>Padrão de energia para sala de Raio X </a:t>
            </a:r>
          </a:p>
          <a:p>
            <a:endParaRPr lang="pt-BR" sz="2000" b="1" dirty="0"/>
          </a:p>
        </p:txBody>
      </p:sp>
      <p:pic>
        <p:nvPicPr>
          <p:cNvPr id="9" name="Espaço Reservado para Conteúdo 8"/>
          <p:cNvPicPr>
            <a:picLocks noGrp="1" noChangeAspect="1"/>
          </p:cNvPicPr>
          <p:nvPr>
            <p:ph sz="quarter" idx="4"/>
          </p:nvPr>
        </p:nvPicPr>
        <p:blipFill>
          <a:blip r:embed="rId3"/>
          <a:stretch>
            <a:fillRect/>
          </a:stretch>
        </p:blipFill>
        <p:spPr>
          <a:xfrm>
            <a:off x="5550967" y="2844495"/>
            <a:ext cx="3014264" cy="3472596"/>
          </a:xfrm>
          <a:prstGeom prst="rect">
            <a:avLst/>
          </a:prstGeom>
        </p:spPr>
      </p:pic>
      <p:pic>
        <p:nvPicPr>
          <p:cNvPr id="8" name="Imagem 7"/>
          <p:cNvPicPr>
            <a:picLocks noChangeAspect="1"/>
          </p:cNvPicPr>
          <p:nvPr/>
        </p:nvPicPr>
        <p:blipFill>
          <a:blip r:embed="rId4"/>
          <a:stretch>
            <a:fillRect/>
          </a:stretch>
        </p:blipFill>
        <p:spPr>
          <a:xfrm>
            <a:off x="616562" y="4580793"/>
            <a:ext cx="3700462" cy="1758461"/>
          </a:xfrm>
          <a:prstGeom prst="rect">
            <a:avLst/>
          </a:prstGeom>
        </p:spPr>
      </p:pic>
      <p:sp>
        <p:nvSpPr>
          <p:cNvPr id="6" name="Espaço Reservado para Número de Slide 5"/>
          <p:cNvSpPr>
            <a:spLocks noGrp="1"/>
          </p:cNvSpPr>
          <p:nvPr>
            <p:ph type="sldNum" sz="quarter" idx="12"/>
          </p:nvPr>
        </p:nvSpPr>
        <p:spPr/>
        <p:txBody>
          <a:bodyPr/>
          <a:lstStyle/>
          <a:p>
            <a:fld id="{3CE9CAAD-99B8-4EF3-B30B-50A437912889}" type="slidenum">
              <a:rPr lang="pt-BR" smtClean="0"/>
              <a:t>12</a:t>
            </a:fld>
            <a:endParaRPr lang="pt-BR" dirty="0"/>
          </a:p>
        </p:txBody>
      </p:sp>
      <p:pic>
        <p:nvPicPr>
          <p:cNvPr id="11" name="Imagem 10">
            <a:extLst>
              <a:ext uri="{FF2B5EF4-FFF2-40B4-BE49-F238E27FC236}">
                <a16:creationId xmlns:a16="http://schemas.microsoft.com/office/drawing/2014/main" id="{F789460F-2DC2-4687-9CA7-A63C5376AF6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72305" y="298939"/>
            <a:ext cx="1313595" cy="778607"/>
          </a:xfrm>
          <a:prstGeom prst="rect">
            <a:avLst/>
          </a:prstGeom>
        </p:spPr>
      </p:pic>
    </p:spTree>
    <p:extLst>
      <p:ext uri="{BB962C8B-B14F-4D97-AF65-F5344CB8AC3E}">
        <p14:creationId xmlns:p14="http://schemas.microsoft.com/office/powerpoint/2010/main" val="193521078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7316" y="254977"/>
            <a:ext cx="9038166" cy="1320800"/>
          </a:xfrm>
        </p:spPr>
        <p:txBody>
          <a:bodyPr>
            <a:normAutofit/>
          </a:bodyPr>
          <a:lstStyle/>
          <a:p>
            <a:pPr algn="ctr"/>
            <a:r>
              <a:rPr lang="pt-BR" sz="3000" b="1" dirty="0">
                <a:solidFill>
                  <a:schemeClr val="tx1"/>
                </a:solidFill>
              </a:rPr>
              <a:t>EMPRESAS LICITADAS PELA PREFEITURA MUNICIPAL</a:t>
            </a:r>
            <a:endParaRPr lang="pt-BR" sz="3000" b="1" dirty="0"/>
          </a:p>
        </p:txBody>
      </p:sp>
      <p:sp>
        <p:nvSpPr>
          <p:cNvPr id="3" name="Espaço Reservado para Conteúdo 2"/>
          <p:cNvSpPr>
            <a:spLocks noGrp="1"/>
          </p:cNvSpPr>
          <p:nvPr>
            <p:ph idx="1"/>
          </p:nvPr>
        </p:nvSpPr>
        <p:spPr/>
        <p:txBody>
          <a:bodyPr/>
          <a:lstStyle/>
          <a:p>
            <a:r>
              <a:rPr lang="pt-BR" dirty="0" smtClean="0"/>
              <a:t>ALBONET – Empresa que realiza a prestação de serviço e manutenção do gerador da Santa Casa</a:t>
            </a:r>
            <a:endParaRPr lang="pt-BR" dirty="0"/>
          </a:p>
        </p:txBody>
      </p:sp>
      <p:pic>
        <p:nvPicPr>
          <p:cNvPr id="4" name="Imagem 3"/>
          <p:cNvPicPr>
            <a:picLocks noChangeAspect="1"/>
          </p:cNvPicPr>
          <p:nvPr/>
        </p:nvPicPr>
        <p:blipFill>
          <a:blip r:embed="rId2"/>
          <a:stretch>
            <a:fillRect/>
          </a:stretch>
        </p:blipFill>
        <p:spPr>
          <a:xfrm>
            <a:off x="1185623" y="2980592"/>
            <a:ext cx="2797292" cy="3530829"/>
          </a:xfrm>
          <a:prstGeom prst="rect">
            <a:avLst/>
          </a:prstGeom>
        </p:spPr>
      </p:pic>
      <p:pic>
        <p:nvPicPr>
          <p:cNvPr id="5" name="Imagem 4"/>
          <p:cNvPicPr>
            <a:picLocks noChangeAspect="1"/>
          </p:cNvPicPr>
          <p:nvPr/>
        </p:nvPicPr>
        <p:blipFill>
          <a:blip r:embed="rId3"/>
          <a:stretch>
            <a:fillRect/>
          </a:stretch>
        </p:blipFill>
        <p:spPr>
          <a:xfrm>
            <a:off x="5486399" y="2980591"/>
            <a:ext cx="2857502" cy="3530829"/>
          </a:xfrm>
          <a:prstGeom prst="rect">
            <a:avLst/>
          </a:prstGeom>
        </p:spPr>
      </p:pic>
      <p:sp>
        <p:nvSpPr>
          <p:cNvPr id="8" name="Espaço Reservado para Número de Slide 7"/>
          <p:cNvSpPr>
            <a:spLocks noGrp="1"/>
          </p:cNvSpPr>
          <p:nvPr>
            <p:ph type="sldNum" sz="quarter" idx="12"/>
          </p:nvPr>
        </p:nvSpPr>
        <p:spPr/>
        <p:txBody>
          <a:bodyPr/>
          <a:lstStyle/>
          <a:p>
            <a:fld id="{3CE9CAAD-99B8-4EF3-B30B-50A437912889}" type="slidenum">
              <a:rPr lang="pt-BR" smtClean="0"/>
              <a:t>120</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5636845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11441" y="254977"/>
            <a:ext cx="8765605" cy="1320800"/>
          </a:xfrm>
        </p:spPr>
        <p:txBody>
          <a:bodyPr>
            <a:normAutofit/>
          </a:bodyPr>
          <a:lstStyle/>
          <a:p>
            <a:pPr algn="ctr"/>
            <a:r>
              <a:rPr lang="pt-BR" sz="3000" b="1" dirty="0">
                <a:solidFill>
                  <a:schemeClr val="tx1"/>
                </a:solidFill>
              </a:rPr>
              <a:t>EMPRESAS LICITADAS PELA PREFEITURA MUNICIPAL</a:t>
            </a:r>
            <a:endParaRPr lang="pt-BR" sz="3000" b="1" dirty="0"/>
          </a:p>
        </p:txBody>
      </p:sp>
      <p:sp>
        <p:nvSpPr>
          <p:cNvPr id="3" name="Espaço Reservado para Conteúdo 2"/>
          <p:cNvSpPr>
            <a:spLocks noGrp="1"/>
          </p:cNvSpPr>
          <p:nvPr>
            <p:ph idx="1"/>
          </p:nvPr>
        </p:nvSpPr>
        <p:spPr>
          <a:xfrm>
            <a:off x="870764" y="1987062"/>
            <a:ext cx="9504160" cy="2971800"/>
          </a:xfrm>
        </p:spPr>
        <p:txBody>
          <a:bodyPr>
            <a:normAutofit/>
          </a:bodyPr>
          <a:lstStyle/>
          <a:p>
            <a:r>
              <a:rPr lang="pt-BR" dirty="0"/>
              <a:t>AGIT Soluções Ambientais Ltda. – Empresa que realiza a prestação de serviço, para retirada do lixo infectante, seguindo as normativas </a:t>
            </a:r>
            <a:r>
              <a:rPr lang="pt-BR" b="1" cap="all" dirty="0"/>
              <a:t>RDC Nº </a:t>
            </a:r>
            <a:r>
              <a:rPr lang="pt-BR" b="1" cap="all" dirty="0" smtClean="0"/>
              <a:t>306</a:t>
            </a:r>
          </a:p>
          <a:p>
            <a:r>
              <a:rPr lang="pt-BR" cap="all" dirty="0" smtClean="0"/>
              <a:t>Medicamentos (</a:t>
            </a:r>
            <a:r>
              <a:rPr lang="pt-BR" dirty="0"/>
              <a:t> </a:t>
            </a:r>
            <a:r>
              <a:rPr lang="pt-BR" dirty="0" smtClean="0"/>
              <a:t>de uso endovenoso, oral, </a:t>
            </a:r>
            <a:r>
              <a:rPr lang="pt-BR" dirty="0" err="1" smtClean="0"/>
              <a:t>intradémica</a:t>
            </a:r>
            <a:r>
              <a:rPr lang="pt-BR" dirty="0" smtClean="0"/>
              <a:t>, subcutânea,  inalatória e entre outros de uso hospitalar)</a:t>
            </a:r>
          </a:p>
          <a:p>
            <a:r>
              <a:rPr lang="pt-BR" cap="all" dirty="0" smtClean="0"/>
              <a:t>Materiais de uso hospitalar </a:t>
            </a:r>
          </a:p>
          <a:p>
            <a:r>
              <a:rPr lang="pt-BR" cap="all" dirty="0" smtClean="0"/>
              <a:t>Material de Limpeza </a:t>
            </a:r>
          </a:p>
          <a:p>
            <a:r>
              <a:rPr lang="pt-BR" cap="all" dirty="0" smtClean="0"/>
              <a:t>Alimentícia </a:t>
            </a:r>
            <a:endParaRPr lang="pt-BR" cap="all" dirty="0"/>
          </a:p>
        </p:txBody>
      </p:sp>
      <p:sp>
        <p:nvSpPr>
          <p:cNvPr id="6" name="Espaço Reservado para Número de Slide 5"/>
          <p:cNvSpPr>
            <a:spLocks noGrp="1"/>
          </p:cNvSpPr>
          <p:nvPr>
            <p:ph type="sldNum" sz="quarter" idx="12"/>
          </p:nvPr>
        </p:nvSpPr>
        <p:spPr/>
        <p:txBody>
          <a:bodyPr/>
          <a:lstStyle/>
          <a:p>
            <a:fld id="{3CE9CAAD-99B8-4EF3-B30B-50A437912889}" type="slidenum">
              <a:rPr lang="pt-BR" smtClean="0"/>
              <a:t>121</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6956627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97456"/>
            <a:ext cx="8596668" cy="1320800"/>
          </a:xfrm>
        </p:spPr>
        <p:txBody>
          <a:bodyPr>
            <a:normAutofit/>
          </a:bodyPr>
          <a:lstStyle/>
          <a:p>
            <a:pPr algn="ctr"/>
            <a:r>
              <a:rPr lang="pt-BR" sz="3000" b="1" dirty="0" smtClean="0">
                <a:solidFill>
                  <a:schemeClr val="tx1"/>
                </a:solidFill>
              </a:rPr>
              <a:t>Balancete Anual</a:t>
            </a:r>
            <a:endParaRPr lang="pt-BR" sz="3000" b="1" dirty="0">
              <a:solidFill>
                <a:schemeClr val="tx1"/>
              </a:solidFill>
            </a:endParaRPr>
          </a:p>
        </p:txBody>
      </p:sp>
      <p:sp>
        <p:nvSpPr>
          <p:cNvPr id="4" name="Espaço Reservado para Texto 3"/>
          <p:cNvSpPr>
            <a:spLocks noGrp="1"/>
          </p:cNvSpPr>
          <p:nvPr>
            <p:ph type="body" idx="1"/>
          </p:nvPr>
        </p:nvSpPr>
        <p:spPr>
          <a:xfrm>
            <a:off x="2768556" y="957856"/>
            <a:ext cx="4185623" cy="576262"/>
          </a:xfrm>
        </p:spPr>
        <p:txBody>
          <a:bodyPr/>
          <a:lstStyle/>
          <a:p>
            <a:pPr algn="ctr"/>
            <a:r>
              <a:rPr lang="pt-BR" dirty="0" smtClean="0"/>
              <a:t>2017</a:t>
            </a:r>
            <a:endParaRPr lang="pt-BR" dirty="0"/>
          </a:p>
        </p:txBody>
      </p:sp>
      <p:pic>
        <p:nvPicPr>
          <p:cNvPr id="8" name="Espaço Reservado para Conteúdo 7"/>
          <p:cNvPicPr>
            <a:picLocks noGrp="1" noChangeAspect="1"/>
          </p:cNvPicPr>
          <p:nvPr>
            <p:ph sz="half" idx="2"/>
          </p:nvPr>
        </p:nvPicPr>
        <p:blipFill>
          <a:blip r:embed="rId2"/>
          <a:stretch>
            <a:fillRect/>
          </a:stretch>
        </p:blipFill>
        <p:spPr>
          <a:xfrm rot="5400000">
            <a:off x="2617490" y="433316"/>
            <a:ext cx="4788232" cy="7158113"/>
          </a:xfrm>
          <a:prstGeom prst="rect">
            <a:avLst/>
          </a:prstGeom>
        </p:spPr>
      </p:pic>
      <p:sp>
        <p:nvSpPr>
          <p:cNvPr id="12" name="Espaço Reservado para Número de Slide 11"/>
          <p:cNvSpPr>
            <a:spLocks noGrp="1"/>
          </p:cNvSpPr>
          <p:nvPr>
            <p:ph type="sldNum" sz="quarter" idx="12"/>
          </p:nvPr>
        </p:nvSpPr>
        <p:spPr/>
        <p:txBody>
          <a:bodyPr/>
          <a:lstStyle/>
          <a:p>
            <a:fld id="{3CE9CAAD-99B8-4EF3-B30B-50A437912889}" type="slidenum">
              <a:rPr lang="pt-BR" smtClean="0"/>
              <a:t>122</a:t>
            </a:fld>
            <a:endParaRPr lang="pt-BR" dirty="0"/>
          </a:p>
        </p:txBody>
      </p:sp>
      <p:pic>
        <p:nvPicPr>
          <p:cNvPr id="11" name="Imagem 10">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753872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69576" y="609600"/>
            <a:ext cx="6504425" cy="515815"/>
          </a:xfrm>
        </p:spPr>
        <p:txBody>
          <a:bodyPr>
            <a:normAutofit fontScale="90000"/>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928976" y="1125415"/>
            <a:ext cx="4185623" cy="576262"/>
          </a:xfrm>
        </p:spPr>
        <p:txBody>
          <a:bodyPr/>
          <a:lstStyle/>
          <a:p>
            <a:pPr algn="ctr"/>
            <a:r>
              <a:rPr lang="pt-BR" dirty="0" smtClean="0"/>
              <a:t>2017</a:t>
            </a:r>
            <a:endParaRPr lang="pt-BR" dirty="0"/>
          </a:p>
        </p:txBody>
      </p:sp>
      <p:sp>
        <p:nvSpPr>
          <p:cNvPr id="7" name="Espaço Reservado para Número de Slide 6"/>
          <p:cNvSpPr>
            <a:spLocks noGrp="1"/>
          </p:cNvSpPr>
          <p:nvPr>
            <p:ph type="sldNum" sz="quarter" idx="12"/>
          </p:nvPr>
        </p:nvSpPr>
        <p:spPr/>
        <p:txBody>
          <a:bodyPr/>
          <a:lstStyle/>
          <a:p>
            <a:fld id="{3CE9CAAD-99B8-4EF3-B30B-50A437912889}" type="slidenum">
              <a:rPr lang="pt-BR" smtClean="0"/>
              <a:t>123</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pic>
        <p:nvPicPr>
          <p:cNvPr id="9" name="Espaço Reservado para Conteúdo 8"/>
          <p:cNvPicPr>
            <a:picLocks noGrp="1" noChangeAspect="1"/>
          </p:cNvPicPr>
          <p:nvPr>
            <p:ph sz="half" idx="2"/>
          </p:nvPr>
        </p:nvPicPr>
        <p:blipFill>
          <a:blip r:embed="rId3"/>
          <a:stretch>
            <a:fillRect/>
          </a:stretch>
        </p:blipFill>
        <p:spPr>
          <a:xfrm rot="5400000">
            <a:off x="2789192" y="547856"/>
            <a:ext cx="4769463" cy="7077109"/>
          </a:xfrm>
          <a:prstGeom prst="rect">
            <a:avLst/>
          </a:prstGeom>
        </p:spPr>
      </p:pic>
    </p:spTree>
    <p:extLst>
      <p:ext uri="{BB962C8B-B14F-4D97-AF65-F5344CB8AC3E}">
        <p14:creationId xmlns:p14="http://schemas.microsoft.com/office/powerpoint/2010/main" val="20533974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3933" y="254977"/>
            <a:ext cx="8596668" cy="1008185"/>
          </a:xfrm>
        </p:spPr>
        <p:txBody>
          <a:bodyPr>
            <a:normAutofit/>
          </a:bodyPr>
          <a:lstStyle/>
          <a:p>
            <a:pPr algn="ctr"/>
            <a:r>
              <a:rPr lang="pt-BR" sz="3000" b="1" dirty="0">
                <a:solidFill>
                  <a:schemeClr val="tx1"/>
                </a:solidFill>
              </a:rPr>
              <a:t>Balancete </a:t>
            </a:r>
            <a:r>
              <a:rPr lang="pt-BR" sz="3000" b="1" dirty="0" smtClean="0">
                <a:solidFill>
                  <a:schemeClr val="tx1"/>
                </a:solidFill>
              </a:rPr>
              <a:t>Anual</a:t>
            </a:r>
            <a:endParaRPr lang="pt-BR" sz="3000" dirty="0"/>
          </a:p>
        </p:txBody>
      </p:sp>
      <p:sp>
        <p:nvSpPr>
          <p:cNvPr id="3" name="Espaço Reservado para Texto 2"/>
          <p:cNvSpPr>
            <a:spLocks noGrp="1"/>
          </p:cNvSpPr>
          <p:nvPr>
            <p:ph type="body" idx="1"/>
          </p:nvPr>
        </p:nvSpPr>
        <p:spPr>
          <a:xfrm>
            <a:off x="2995569" y="1113692"/>
            <a:ext cx="4185623" cy="576262"/>
          </a:xfrm>
        </p:spPr>
        <p:txBody>
          <a:bodyPr/>
          <a:lstStyle/>
          <a:p>
            <a:pPr algn="ctr"/>
            <a:endParaRPr lang="pt-BR" dirty="0" smtClean="0"/>
          </a:p>
          <a:p>
            <a:pPr algn="ctr"/>
            <a:r>
              <a:rPr lang="pt-BR" dirty="0" smtClean="0"/>
              <a:t>2017</a:t>
            </a:r>
            <a:endParaRPr lang="pt-BR" dirty="0"/>
          </a:p>
        </p:txBody>
      </p:sp>
      <p:pic>
        <p:nvPicPr>
          <p:cNvPr id="7" name="Espaço Reservado para Conteúdo 6"/>
          <p:cNvPicPr>
            <a:picLocks noGrp="1" noChangeAspect="1"/>
          </p:cNvPicPr>
          <p:nvPr>
            <p:ph sz="half" idx="2"/>
          </p:nvPr>
        </p:nvPicPr>
        <p:blipFill>
          <a:blip r:embed="rId2"/>
          <a:stretch>
            <a:fillRect/>
          </a:stretch>
        </p:blipFill>
        <p:spPr>
          <a:xfrm rot="5400000">
            <a:off x="2930594" y="746423"/>
            <a:ext cx="4716535" cy="6603600"/>
          </a:xfrm>
          <a:prstGeom prst="rect">
            <a:avLst/>
          </a:prstGeom>
        </p:spPr>
      </p:pic>
      <p:sp>
        <p:nvSpPr>
          <p:cNvPr id="10" name="Espaço Reservado para Número de Slide 9"/>
          <p:cNvSpPr>
            <a:spLocks noGrp="1"/>
          </p:cNvSpPr>
          <p:nvPr>
            <p:ph type="sldNum" sz="quarter" idx="12"/>
          </p:nvPr>
        </p:nvSpPr>
        <p:spPr/>
        <p:txBody>
          <a:bodyPr/>
          <a:lstStyle/>
          <a:p>
            <a:fld id="{3CE9CAAD-99B8-4EF3-B30B-50A437912889}" type="slidenum">
              <a:rPr lang="pt-BR" smtClean="0"/>
              <a:t>124</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220578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2073" y="262503"/>
            <a:ext cx="8596668" cy="1320800"/>
          </a:xfrm>
        </p:spPr>
        <p:txBody>
          <a:bodyPr>
            <a:normAutofit/>
          </a:bodyPr>
          <a:lstStyle/>
          <a:p>
            <a:pPr algn="ctr"/>
            <a:r>
              <a:rPr lang="pt-BR" sz="3000" b="1" dirty="0" smtClean="0">
                <a:solidFill>
                  <a:schemeClr val="tx1"/>
                </a:solidFill>
              </a:rPr>
              <a:t>Balancete </a:t>
            </a:r>
            <a:r>
              <a:rPr lang="pt-BR" sz="3000" b="1" dirty="0">
                <a:solidFill>
                  <a:schemeClr val="tx1"/>
                </a:solidFill>
              </a:rPr>
              <a:t>Anual</a:t>
            </a:r>
            <a:endParaRPr lang="pt-BR" sz="3000" dirty="0"/>
          </a:p>
        </p:txBody>
      </p:sp>
      <p:sp>
        <p:nvSpPr>
          <p:cNvPr id="3" name="Espaço Reservado para Texto 2"/>
          <p:cNvSpPr>
            <a:spLocks noGrp="1"/>
          </p:cNvSpPr>
          <p:nvPr>
            <p:ph type="body" idx="1"/>
          </p:nvPr>
        </p:nvSpPr>
        <p:spPr>
          <a:xfrm>
            <a:off x="2882856" y="1008459"/>
            <a:ext cx="4185623" cy="576262"/>
          </a:xfrm>
        </p:spPr>
        <p:txBody>
          <a:bodyPr/>
          <a:lstStyle/>
          <a:p>
            <a:pPr algn="ctr"/>
            <a:r>
              <a:rPr lang="pt-BR" dirty="0" smtClean="0"/>
              <a:t>2018</a:t>
            </a:r>
            <a:endParaRPr lang="pt-BR" dirty="0"/>
          </a:p>
        </p:txBody>
      </p:sp>
      <p:pic>
        <p:nvPicPr>
          <p:cNvPr id="7" name="Espaço Reservado para Conteúdo 6"/>
          <p:cNvPicPr>
            <a:picLocks noGrp="1" noChangeAspect="1"/>
          </p:cNvPicPr>
          <p:nvPr>
            <p:ph sz="half" idx="2"/>
          </p:nvPr>
        </p:nvPicPr>
        <p:blipFill>
          <a:blip r:embed="rId2"/>
          <a:stretch>
            <a:fillRect/>
          </a:stretch>
        </p:blipFill>
        <p:spPr>
          <a:xfrm rot="16200000">
            <a:off x="2756680" y="681116"/>
            <a:ext cx="4844562" cy="6823406"/>
          </a:xfrm>
          <a:prstGeom prst="rect">
            <a:avLst/>
          </a:prstGeom>
        </p:spPr>
      </p:pic>
      <p:sp>
        <p:nvSpPr>
          <p:cNvPr id="11" name="Espaço Reservado para Número de Slide 10"/>
          <p:cNvSpPr>
            <a:spLocks noGrp="1"/>
          </p:cNvSpPr>
          <p:nvPr>
            <p:ph type="sldNum" sz="quarter" idx="12"/>
          </p:nvPr>
        </p:nvSpPr>
        <p:spPr/>
        <p:txBody>
          <a:bodyPr/>
          <a:lstStyle/>
          <a:p>
            <a:fld id="{3CE9CAAD-99B8-4EF3-B30B-50A437912889}" type="slidenum">
              <a:rPr lang="pt-BR" smtClean="0"/>
              <a:t>125</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4346948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67353" y="504092"/>
            <a:ext cx="6117564" cy="726831"/>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709092" y="1009191"/>
            <a:ext cx="4185623" cy="576262"/>
          </a:xfrm>
        </p:spPr>
        <p:txBody>
          <a:bodyPr/>
          <a:lstStyle/>
          <a:p>
            <a:pPr algn="ctr"/>
            <a:r>
              <a:rPr lang="pt-BR" dirty="0" smtClean="0"/>
              <a:t>2018</a:t>
            </a:r>
            <a:endParaRPr lang="pt-BR" dirty="0"/>
          </a:p>
        </p:txBody>
      </p:sp>
      <p:sp>
        <p:nvSpPr>
          <p:cNvPr id="7" name="Espaço Reservado para Número de Slide 6"/>
          <p:cNvSpPr>
            <a:spLocks noGrp="1"/>
          </p:cNvSpPr>
          <p:nvPr>
            <p:ph type="sldNum" sz="quarter" idx="12"/>
          </p:nvPr>
        </p:nvSpPr>
        <p:spPr/>
        <p:txBody>
          <a:bodyPr/>
          <a:lstStyle/>
          <a:p>
            <a:fld id="{3CE9CAAD-99B8-4EF3-B30B-50A437912889}" type="slidenum">
              <a:rPr lang="pt-BR" smtClean="0"/>
              <a:t>126</a:t>
            </a:fld>
            <a:endParaRPr lang="pt-BR" dirty="0"/>
          </a:p>
        </p:txBody>
      </p:sp>
      <p:pic>
        <p:nvPicPr>
          <p:cNvPr id="8" name="Espaço Reservado para Conteúdo 7"/>
          <p:cNvPicPr>
            <a:picLocks noGrp="1" noChangeAspect="1"/>
          </p:cNvPicPr>
          <p:nvPr>
            <p:ph sz="half" idx="2"/>
          </p:nvPr>
        </p:nvPicPr>
        <p:blipFill>
          <a:blip r:embed="rId2"/>
          <a:stretch>
            <a:fillRect/>
          </a:stretch>
        </p:blipFill>
        <p:spPr>
          <a:xfrm rot="16200000">
            <a:off x="2986081" y="427517"/>
            <a:ext cx="4701048" cy="7016917"/>
          </a:xfrm>
          <a:prstGeom prst="rect">
            <a:avLst/>
          </a:prstGeom>
        </p:spPr>
      </p:pic>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7678779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3665" y="307729"/>
            <a:ext cx="8596668" cy="770792"/>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323248" y="843142"/>
            <a:ext cx="4185623" cy="576262"/>
          </a:xfrm>
        </p:spPr>
        <p:txBody>
          <a:bodyPr/>
          <a:lstStyle/>
          <a:p>
            <a:pPr algn="ctr"/>
            <a:r>
              <a:rPr lang="pt-BR" dirty="0" smtClean="0"/>
              <a:t>2018</a:t>
            </a:r>
            <a:endParaRPr lang="pt-BR" dirty="0"/>
          </a:p>
        </p:txBody>
      </p:sp>
      <p:pic>
        <p:nvPicPr>
          <p:cNvPr id="7" name="Espaço Reservado para Conteúdo 6"/>
          <p:cNvPicPr>
            <a:picLocks noGrp="1" noChangeAspect="1"/>
          </p:cNvPicPr>
          <p:nvPr>
            <p:ph sz="half" idx="2"/>
          </p:nvPr>
        </p:nvPicPr>
        <p:blipFill>
          <a:blip r:embed="rId2"/>
          <a:stretch>
            <a:fillRect/>
          </a:stretch>
        </p:blipFill>
        <p:spPr>
          <a:xfrm rot="5400000">
            <a:off x="2848705" y="184641"/>
            <a:ext cx="4835771" cy="7086598"/>
          </a:xfrm>
          <a:prstGeom prst="rect">
            <a:avLst/>
          </a:prstGeom>
        </p:spPr>
      </p:pic>
      <p:sp>
        <p:nvSpPr>
          <p:cNvPr id="11" name="Espaço Reservado para Número de Slide 10"/>
          <p:cNvSpPr>
            <a:spLocks noGrp="1"/>
          </p:cNvSpPr>
          <p:nvPr>
            <p:ph type="sldNum" sz="quarter" idx="12"/>
          </p:nvPr>
        </p:nvSpPr>
        <p:spPr/>
        <p:txBody>
          <a:bodyPr/>
          <a:lstStyle/>
          <a:p>
            <a:fld id="{3CE9CAAD-99B8-4EF3-B30B-50A437912889}" type="slidenum">
              <a:rPr lang="pt-BR" smtClean="0"/>
              <a:t>127</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1709482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81654" y="477715"/>
            <a:ext cx="5625194" cy="709246"/>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585999" y="965229"/>
            <a:ext cx="4185623" cy="576262"/>
          </a:xfrm>
        </p:spPr>
        <p:txBody>
          <a:bodyPr/>
          <a:lstStyle/>
          <a:p>
            <a:pPr algn="ctr"/>
            <a:r>
              <a:rPr lang="pt-BR" smtClean="0"/>
              <a:t>2018</a:t>
            </a:r>
            <a:endParaRPr lang="pt-BR"/>
          </a:p>
        </p:txBody>
      </p:sp>
      <p:sp>
        <p:nvSpPr>
          <p:cNvPr id="7" name="Espaço Reservado para Número de Slide 6"/>
          <p:cNvSpPr>
            <a:spLocks noGrp="1"/>
          </p:cNvSpPr>
          <p:nvPr>
            <p:ph type="sldNum" sz="quarter" idx="12"/>
          </p:nvPr>
        </p:nvSpPr>
        <p:spPr/>
        <p:txBody>
          <a:bodyPr/>
          <a:lstStyle/>
          <a:p>
            <a:fld id="{3CE9CAAD-99B8-4EF3-B30B-50A437912889}" type="slidenum">
              <a:rPr lang="pt-BR" smtClean="0"/>
              <a:t>128</a:t>
            </a:fld>
            <a:endParaRPr lang="pt-BR" dirty="0"/>
          </a:p>
        </p:txBody>
      </p:sp>
      <p:pic>
        <p:nvPicPr>
          <p:cNvPr id="8" name="Espaço Reservado para Conteúdo 7"/>
          <p:cNvPicPr>
            <a:picLocks noGrp="1" noChangeAspect="1"/>
          </p:cNvPicPr>
          <p:nvPr>
            <p:ph sz="half" idx="2"/>
          </p:nvPr>
        </p:nvPicPr>
        <p:blipFill>
          <a:blip r:embed="rId2"/>
          <a:stretch>
            <a:fillRect/>
          </a:stretch>
        </p:blipFill>
        <p:spPr>
          <a:xfrm rot="5400000">
            <a:off x="3129121" y="238029"/>
            <a:ext cx="4730259" cy="7190838"/>
          </a:xfrm>
          <a:prstGeom prst="rect">
            <a:avLst/>
          </a:prstGeom>
        </p:spPr>
      </p:pic>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2637268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63280"/>
            <a:ext cx="8596668" cy="762000"/>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2944403" y="745452"/>
            <a:ext cx="4185623" cy="576262"/>
          </a:xfrm>
        </p:spPr>
        <p:txBody>
          <a:bodyPr/>
          <a:lstStyle/>
          <a:p>
            <a:pPr algn="ctr"/>
            <a:r>
              <a:rPr lang="pt-BR" dirty="0" smtClean="0"/>
              <a:t>2018</a:t>
            </a:r>
            <a:endParaRPr lang="pt-BR" dirty="0"/>
          </a:p>
        </p:txBody>
      </p:sp>
      <p:pic>
        <p:nvPicPr>
          <p:cNvPr id="7" name="Espaço Reservado para Conteúdo 6"/>
          <p:cNvPicPr>
            <a:picLocks noGrp="1" noChangeAspect="1"/>
          </p:cNvPicPr>
          <p:nvPr>
            <p:ph sz="half" idx="2"/>
          </p:nvPr>
        </p:nvPicPr>
        <p:blipFill>
          <a:blip r:embed="rId2"/>
          <a:stretch>
            <a:fillRect/>
          </a:stretch>
        </p:blipFill>
        <p:spPr>
          <a:xfrm rot="5400000">
            <a:off x="2331683" y="440759"/>
            <a:ext cx="5378024" cy="7139934"/>
          </a:xfrm>
          <a:prstGeom prst="rect">
            <a:avLst/>
          </a:prstGeom>
        </p:spPr>
      </p:pic>
      <p:sp>
        <p:nvSpPr>
          <p:cNvPr id="10" name="Espaço Reservado para Número de Slide 9"/>
          <p:cNvSpPr>
            <a:spLocks noGrp="1"/>
          </p:cNvSpPr>
          <p:nvPr>
            <p:ph type="sldNum" sz="quarter" idx="12"/>
          </p:nvPr>
        </p:nvSpPr>
        <p:spPr/>
        <p:txBody>
          <a:bodyPr/>
          <a:lstStyle/>
          <a:p>
            <a:fld id="{3CE9CAAD-99B8-4EF3-B30B-50A437912889}" type="slidenum">
              <a:rPr lang="pt-BR" smtClean="0"/>
              <a:t>129</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224392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30923" y="373184"/>
            <a:ext cx="10295792" cy="1320800"/>
          </a:xfrm>
        </p:spPr>
        <p:txBody>
          <a:bodyPr>
            <a:normAutofit/>
          </a:bodyPr>
          <a:lstStyle/>
          <a:p>
            <a:pPr algn="ctr"/>
            <a:r>
              <a:rPr lang="pt-BR" sz="3000" b="1" dirty="0">
                <a:solidFill>
                  <a:schemeClr val="tx1"/>
                </a:solidFill>
              </a:rPr>
              <a:t>MELHORIAS REALIZADAS NA INTERVENÇÃO ATUAL (ESPAÇO </a:t>
            </a:r>
            <a:r>
              <a:rPr lang="pt-BR" sz="3000" b="1" dirty="0" smtClean="0">
                <a:solidFill>
                  <a:schemeClr val="tx1"/>
                </a:solidFill>
              </a:rPr>
              <a:t>FÍSICO</a:t>
            </a:r>
            <a:r>
              <a:rPr lang="pt-BR" sz="3000" b="1" dirty="0">
                <a:solidFill>
                  <a:schemeClr val="tx1"/>
                </a:solidFill>
              </a:rPr>
              <a:t>)</a:t>
            </a:r>
            <a:endParaRPr lang="pt-BR" sz="3000" dirty="0"/>
          </a:p>
        </p:txBody>
      </p:sp>
      <p:sp>
        <p:nvSpPr>
          <p:cNvPr id="3" name="Espaço Reservado para Texto 2"/>
          <p:cNvSpPr>
            <a:spLocks noGrp="1"/>
          </p:cNvSpPr>
          <p:nvPr>
            <p:ph type="body" idx="1"/>
          </p:nvPr>
        </p:nvSpPr>
        <p:spPr>
          <a:xfrm>
            <a:off x="675745" y="2160982"/>
            <a:ext cx="4185623" cy="1092171"/>
          </a:xfrm>
        </p:spPr>
        <p:txBody>
          <a:bodyPr/>
          <a:lstStyle/>
          <a:p>
            <a:r>
              <a:rPr lang="pt-BR" sz="2000" b="1" dirty="0"/>
              <a:t>Construção de novo banheiro na enfermaria feminina </a:t>
            </a:r>
          </a:p>
          <a:p>
            <a:endParaRPr lang="pt-BR" sz="2000" b="1" dirty="0"/>
          </a:p>
        </p:txBody>
      </p:sp>
      <p:pic>
        <p:nvPicPr>
          <p:cNvPr id="7" name="Espaço Reservado para Conteúdo 6"/>
          <p:cNvPicPr>
            <a:picLocks noGrp="1" noChangeAspect="1"/>
          </p:cNvPicPr>
          <p:nvPr>
            <p:ph sz="half" idx="2"/>
          </p:nvPr>
        </p:nvPicPr>
        <p:blipFill>
          <a:blip r:embed="rId2"/>
          <a:stretch>
            <a:fillRect/>
          </a:stretch>
        </p:blipFill>
        <p:spPr>
          <a:xfrm>
            <a:off x="676275" y="2821353"/>
            <a:ext cx="4184650" cy="3136168"/>
          </a:xfrm>
          <a:prstGeom prst="rect">
            <a:avLst/>
          </a:prstGeom>
        </p:spPr>
      </p:pic>
      <p:sp>
        <p:nvSpPr>
          <p:cNvPr id="5" name="Espaço Reservado para Texto 4"/>
          <p:cNvSpPr>
            <a:spLocks noGrp="1"/>
          </p:cNvSpPr>
          <p:nvPr>
            <p:ph type="body" sz="quarter" idx="3"/>
          </p:nvPr>
        </p:nvSpPr>
        <p:spPr>
          <a:xfrm>
            <a:off x="5433646" y="2160982"/>
            <a:ext cx="4305459" cy="986663"/>
          </a:xfrm>
        </p:spPr>
        <p:txBody>
          <a:bodyPr/>
          <a:lstStyle/>
          <a:p>
            <a:r>
              <a:rPr lang="pt-BR" sz="2000" b="1" dirty="0"/>
              <a:t>Reforma banheiro masculino </a:t>
            </a:r>
          </a:p>
          <a:p>
            <a:endParaRPr lang="pt-BR" sz="2000" b="1" dirty="0"/>
          </a:p>
        </p:txBody>
      </p:sp>
      <p:pic>
        <p:nvPicPr>
          <p:cNvPr id="4" name="Espaço Reservado para Conteúdo 3"/>
          <p:cNvPicPr>
            <a:picLocks noGrp="1" noChangeAspect="1"/>
          </p:cNvPicPr>
          <p:nvPr>
            <p:ph sz="quarter" idx="4"/>
          </p:nvPr>
        </p:nvPicPr>
        <p:blipFill>
          <a:blip r:embed="rId3"/>
          <a:stretch>
            <a:fillRect/>
          </a:stretch>
        </p:blipFill>
        <p:spPr>
          <a:xfrm>
            <a:off x="5433646" y="3400855"/>
            <a:ext cx="4186237" cy="2029916"/>
          </a:xfrm>
          <a:prstGeom prst="rect">
            <a:avLst/>
          </a:prstGeom>
        </p:spPr>
      </p:pic>
      <p:sp>
        <p:nvSpPr>
          <p:cNvPr id="9" name="Espaço Reservado para Número de Slide 8"/>
          <p:cNvSpPr>
            <a:spLocks noGrp="1"/>
          </p:cNvSpPr>
          <p:nvPr>
            <p:ph type="sldNum" sz="quarter" idx="12"/>
          </p:nvPr>
        </p:nvSpPr>
        <p:spPr/>
        <p:txBody>
          <a:bodyPr/>
          <a:lstStyle/>
          <a:p>
            <a:fld id="{3CE9CAAD-99B8-4EF3-B30B-50A437912889}" type="slidenum">
              <a:rPr lang="pt-BR" smtClean="0"/>
              <a:t>13</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35946261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54977"/>
            <a:ext cx="8596668" cy="1320800"/>
          </a:xfrm>
        </p:spPr>
        <p:txBody>
          <a:bodyPr>
            <a:normAutofit/>
          </a:bodyPr>
          <a:lstStyle/>
          <a:p>
            <a:pPr algn="ctr"/>
            <a:r>
              <a:rPr lang="pt-BR" sz="3000" b="1" dirty="0" smtClean="0">
                <a:solidFill>
                  <a:schemeClr val="tx1"/>
                </a:solidFill>
              </a:rPr>
              <a:t>Balancete </a:t>
            </a:r>
            <a:r>
              <a:rPr lang="pt-BR" sz="3000" b="1" dirty="0">
                <a:solidFill>
                  <a:schemeClr val="tx1"/>
                </a:solidFill>
              </a:rPr>
              <a:t>Anual</a:t>
            </a:r>
            <a:endParaRPr lang="pt-BR" sz="3000" dirty="0"/>
          </a:p>
        </p:txBody>
      </p:sp>
      <p:sp>
        <p:nvSpPr>
          <p:cNvPr id="3" name="Espaço Reservado para Texto 2"/>
          <p:cNvSpPr>
            <a:spLocks noGrp="1"/>
          </p:cNvSpPr>
          <p:nvPr>
            <p:ph type="body" idx="1"/>
          </p:nvPr>
        </p:nvSpPr>
        <p:spPr>
          <a:xfrm>
            <a:off x="2882856" y="1075792"/>
            <a:ext cx="4185623" cy="576262"/>
          </a:xfrm>
        </p:spPr>
        <p:txBody>
          <a:bodyPr/>
          <a:lstStyle/>
          <a:p>
            <a:pPr algn="ctr"/>
            <a:r>
              <a:rPr lang="pt-BR" dirty="0" smtClean="0"/>
              <a:t>2019</a:t>
            </a:r>
            <a:endParaRPr lang="pt-BR" dirty="0"/>
          </a:p>
        </p:txBody>
      </p:sp>
      <p:pic>
        <p:nvPicPr>
          <p:cNvPr id="7" name="Espaço Reservado para Conteúdo 6"/>
          <p:cNvPicPr>
            <a:picLocks noGrp="1" noChangeAspect="1"/>
          </p:cNvPicPr>
          <p:nvPr>
            <p:ph sz="half" idx="2"/>
          </p:nvPr>
        </p:nvPicPr>
        <p:blipFill>
          <a:blip r:embed="rId2"/>
          <a:stretch>
            <a:fillRect/>
          </a:stretch>
        </p:blipFill>
        <p:spPr>
          <a:xfrm rot="5400000">
            <a:off x="2709135" y="247034"/>
            <a:ext cx="4754432" cy="7411918"/>
          </a:xfrm>
          <a:prstGeom prst="rect">
            <a:avLst/>
          </a:prstGeom>
        </p:spPr>
      </p:pic>
      <p:sp>
        <p:nvSpPr>
          <p:cNvPr id="11" name="Espaço Reservado para Número de Slide 10"/>
          <p:cNvSpPr>
            <a:spLocks noGrp="1"/>
          </p:cNvSpPr>
          <p:nvPr>
            <p:ph type="sldNum" sz="quarter" idx="12"/>
          </p:nvPr>
        </p:nvSpPr>
        <p:spPr/>
        <p:txBody>
          <a:bodyPr/>
          <a:lstStyle/>
          <a:p>
            <a:fld id="{3CE9CAAD-99B8-4EF3-B30B-50A437912889}" type="slidenum">
              <a:rPr lang="pt-BR" smtClean="0"/>
              <a:t>130</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4109237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91507" y="345831"/>
            <a:ext cx="6293410" cy="665285"/>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445400" y="905548"/>
            <a:ext cx="4185623" cy="576262"/>
          </a:xfrm>
        </p:spPr>
        <p:txBody>
          <a:bodyPr/>
          <a:lstStyle/>
          <a:p>
            <a:pPr algn="ctr"/>
            <a:r>
              <a:rPr lang="pt-BR" dirty="0" smtClean="0"/>
              <a:t>2019</a:t>
            </a:r>
            <a:endParaRPr lang="pt-BR" dirty="0"/>
          </a:p>
        </p:txBody>
      </p:sp>
      <p:sp>
        <p:nvSpPr>
          <p:cNvPr id="7" name="Espaço Reservado para Número de Slide 6"/>
          <p:cNvSpPr>
            <a:spLocks noGrp="1"/>
          </p:cNvSpPr>
          <p:nvPr>
            <p:ph type="sldNum" sz="quarter" idx="12"/>
          </p:nvPr>
        </p:nvSpPr>
        <p:spPr/>
        <p:txBody>
          <a:bodyPr/>
          <a:lstStyle/>
          <a:p>
            <a:fld id="{3CE9CAAD-99B8-4EF3-B30B-50A437912889}" type="slidenum">
              <a:rPr lang="pt-BR" smtClean="0"/>
              <a:t>131</a:t>
            </a:fld>
            <a:endParaRPr lang="pt-BR" dirty="0"/>
          </a:p>
        </p:txBody>
      </p:sp>
      <p:pic>
        <p:nvPicPr>
          <p:cNvPr id="8" name="Espaço Reservado para Conteúdo 7"/>
          <p:cNvPicPr>
            <a:picLocks noGrp="1" noChangeAspect="1"/>
          </p:cNvPicPr>
          <p:nvPr>
            <p:ph sz="half" idx="2"/>
          </p:nvPr>
        </p:nvPicPr>
        <p:blipFill>
          <a:blip r:embed="rId2"/>
          <a:stretch>
            <a:fillRect/>
          </a:stretch>
        </p:blipFill>
        <p:spPr>
          <a:xfrm rot="5400000">
            <a:off x="2807647" y="539231"/>
            <a:ext cx="5023401" cy="7086603"/>
          </a:xfrm>
          <a:prstGeom prst="rect">
            <a:avLst/>
          </a:prstGeom>
        </p:spPr>
      </p:pic>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1872776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8878" y="255465"/>
            <a:ext cx="8596668" cy="1320800"/>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2814400" y="883322"/>
            <a:ext cx="4185623" cy="576262"/>
          </a:xfrm>
        </p:spPr>
        <p:txBody>
          <a:bodyPr/>
          <a:lstStyle/>
          <a:p>
            <a:pPr algn="ctr"/>
            <a:r>
              <a:rPr lang="pt-BR" dirty="0" smtClean="0"/>
              <a:t>2019</a:t>
            </a:r>
            <a:endParaRPr lang="pt-BR" dirty="0"/>
          </a:p>
        </p:txBody>
      </p:sp>
      <p:pic>
        <p:nvPicPr>
          <p:cNvPr id="7" name="Espaço Reservado para Conteúdo 6"/>
          <p:cNvPicPr>
            <a:picLocks noGrp="1" noChangeAspect="1"/>
          </p:cNvPicPr>
          <p:nvPr>
            <p:ph sz="half" idx="2"/>
          </p:nvPr>
        </p:nvPicPr>
        <p:blipFill>
          <a:blip r:embed="rId2"/>
          <a:stretch>
            <a:fillRect/>
          </a:stretch>
        </p:blipFill>
        <p:spPr>
          <a:xfrm rot="5400000">
            <a:off x="2021586" y="296720"/>
            <a:ext cx="5002293" cy="7561384"/>
          </a:xfrm>
          <a:prstGeom prst="rect">
            <a:avLst/>
          </a:prstGeom>
        </p:spPr>
      </p:pic>
      <p:sp>
        <p:nvSpPr>
          <p:cNvPr id="11" name="Espaço Reservado para Número de Slide 10"/>
          <p:cNvSpPr>
            <a:spLocks noGrp="1"/>
          </p:cNvSpPr>
          <p:nvPr>
            <p:ph type="sldNum" sz="quarter" idx="12"/>
          </p:nvPr>
        </p:nvSpPr>
        <p:spPr/>
        <p:txBody>
          <a:bodyPr/>
          <a:lstStyle/>
          <a:p>
            <a:fld id="{3CE9CAAD-99B8-4EF3-B30B-50A437912889}" type="slidenum">
              <a:rPr lang="pt-BR" smtClean="0"/>
              <a:t>132</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6916445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02623" y="254977"/>
            <a:ext cx="4598378" cy="612531"/>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709091" y="745453"/>
            <a:ext cx="4185623" cy="576262"/>
          </a:xfrm>
        </p:spPr>
        <p:txBody>
          <a:bodyPr/>
          <a:lstStyle/>
          <a:p>
            <a:pPr algn="ctr"/>
            <a:r>
              <a:rPr lang="pt-BR" dirty="0" smtClean="0"/>
              <a:t>2019</a:t>
            </a:r>
            <a:endParaRPr lang="pt-BR" dirty="0"/>
          </a:p>
        </p:txBody>
      </p:sp>
      <p:sp>
        <p:nvSpPr>
          <p:cNvPr id="7" name="Espaço Reservado para Número de Slide 6"/>
          <p:cNvSpPr>
            <a:spLocks noGrp="1"/>
          </p:cNvSpPr>
          <p:nvPr>
            <p:ph type="sldNum" sz="quarter" idx="12"/>
          </p:nvPr>
        </p:nvSpPr>
        <p:spPr/>
        <p:txBody>
          <a:bodyPr/>
          <a:lstStyle/>
          <a:p>
            <a:fld id="{3CE9CAAD-99B8-4EF3-B30B-50A437912889}" type="slidenum">
              <a:rPr lang="pt-BR" smtClean="0"/>
              <a:t>133</a:t>
            </a:fld>
            <a:endParaRPr lang="pt-BR" dirty="0"/>
          </a:p>
        </p:txBody>
      </p:sp>
      <p:pic>
        <p:nvPicPr>
          <p:cNvPr id="8" name="Espaço Reservado para Conteúdo 7"/>
          <p:cNvPicPr>
            <a:picLocks noGrp="1" noChangeAspect="1"/>
          </p:cNvPicPr>
          <p:nvPr>
            <p:ph sz="half" idx="2"/>
          </p:nvPr>
        </p:nvPicPr>
        <p:blipFill>
          <a:blip r:embed="rId2"/>
          <a:stretch>
            <a:fillRect/>
          </a:stretch>
        </p:blipFill>
        <p:spPr>
          <a:xfrm rot="5400000">
            <a:off x="2791557" y="396946"/>
            <a:ext cx="5073159" cy="6945924"/>
          </a:xfrm>
          <a:prstGeom prst="rect">
            <a:avLst/>
          </a:prstGeom>
        </p:spPr>
      </p:pic>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942420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83676" y="254977"/>
            <a:ext cx="7990325" cy="1320800"/>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2909233" y="745453"/>
            <a:ext cx="4185623" cy="576262"/>
          </a:xfrm>
        </p:spPr>
        <p:txBody>
          <a:bodyPr/>
          <a:lstStyle/>
          <a:p>
            <a:pPr algn="ctr"/>
            <a:r>
              <a:rPr lang="pt-BR" dirty="0" smtClean="0"/>
              <a:t>2019</a:t>
            </a:r>
            <a:endParaRPr lang="pt-BR" dirty="0"/>
          </a:p>
        </p:txBody>
      </p:sp>
      <p:pic>
        <p:nvPicPr>
          <p:cNvPr id="7" name="Espaço Reservado para Conteúdo 6"/>
          <p:cNvPicPr>
            <a:picLocks noGrp="1" noChangeAspect="1"/>
          </p:cNvPicPr>
          <p:nvPr>
            <p:ph sz="half" idx="2"/>
          </p:nvPr>
        </p:nvPicPr>
        <p:blipFill>
          <a:blip r:embed="rId2"/>
          <a:stretch>
            <a:fillRect/>
          </a:stretch>
        </p:blipFill>
        <p:spPr>
          <a:xfrm rot="5400000">
            <a:off x="2502184" y="33327"/>
            <a:ext cx="4999719" cy="7746601"/>
          </a:xfrm>
          <a:prstGeom prst="rect">
            <a:avLst/>
          </a:prstGeom>
        </p:spPr>
      </p:pic>
      <p:sp>
        <p:nvSpPr>
          <p:cNvPr id="10" name="Espaço Reservado para Número de Slide 9"/>
          <p:cNvSpPr>
            <a:spLocks noGrp="1"/>
          </p:cNvSpPr>
          <p:nvPr>
            <p:ph type="sldNum" sz="quarter" idx="12"/>
          </p:nvPr>
        </p:nvSpPr>
        <p:spPr/>
        <p:txBody>
          <a:bodyPr/>
          <a:lstStyle/>
          <a:p>
            <a:fld id="{3CE9CAAD-99B8-4EF3-B30B-50A437912889}" type="slidenum">
              <a:rPr lang="pt-BR" smtClean="0"/>
              <a:t>134</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167223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4489" y="254977"/>
            <a:ext cx="8596668" cy="1320800"/>
          </a:xfrm>
        </p:spPr>
        <p:txBody>
          <a:bodyPr>
            <a:normAutofit/>
          </a:bodyPr>
          <a:lstStyle/>
          <a:p>
            <a:pPr algn="ctr"/>
            <a:r>
              <a:rPr lang="pt-BR" sz="3000" b="1" dirty="0" smtClean="0">
                <a:solidFill>
                  <a:schemeClr val="tx1"/>
                </a:solidFill>
              </a:rPr>
              <a:t>Balancete </a:t>
            </a:r>
            <a:r>
              <a:rPr lang="pt-BR" sz="3000" b="1" dirty="0">
                <a:solidFill>
                  <a:schemeClr val="tx1"/>
                </a:solidFill>
              </a:rPr>
              <a:t>Anual</a:t>
            </a:r>
            <a:endParaRPr lang="pt-BR" sz="3000" dirty="0"/>
          </a:p>
        </p:txBody>
      </p:sp>
      <p:sp>
        <p:nvSpPr>
          <p:cNvPr id="3" name="Espaço Reservado para Texto 2"/>
          <p:cNvSpPr>
            <a:spLocks noGrp="1"/>
          </p:cNvSpPr>
          <p:nvPr>
            <p:ph type="body" idx="1"/>
          </p:nvPr>
        </p:nvSpPr>
        <p:spPr>
          <a:xfrm>
            <a:off x="2910011" y="745453"/>
            <a:ext cx="4185623" cy="576262"/>
          </a:xfrm>
        </p:spPr>
        <p:txBody>
          <a:bodyPr/>
          <a:lstStyle/>
          <a:p>
            <a:pPr algn="ctr"/>
            <a:r>
              <a:rPr lang="pt-BR" dirty="0" smtClean="0"/>
              <a:t>2020</a:t>
            </a:r>
            <a:endParaRPr lang="pt-BR" dirty="0"/>
          </a:p>
        </p:txBody>
      </p:sp>
      <p:pic>
        <p:nvPicPr>
          <p:cNvPr id="7" name="Espaço Reservado para Conteúdo 6"/>
          <p:cNvPicPr>
            <a:picLocks noGrp="1" noChangeAspect="1"/>
          </p:cNvPicPr>
          <p:nvPr>
            <p:ph sz="half" idx="2"/>
          </p:nvPr>
        </p:nvPicPr>
        <p:blipFill>
          <a:blip r:embed="rId2"/>
          <a:stretch>
            <a:fillRect/>
          </a:stretch>
        </p:blipFill>
        <p:spPr>
          <a:xfrm rot="5400000">
            <a:off x="2459174" y="313272"/>
            <a:ext cx="5342856" cy="7359742"/>
          </a:xfrm>
          <a:prstGeom prst="rect">
            <a:avLst/>
          </a:prstGeom>
        </p:spPr>
      </p:pic>
      <p:sp>
        <p:nvSpPr>
          <p:cNvPr id="11" name="Espaço Reservado para Número de Slide 10"/>
          <p:cNvSpPr>
            <a:spLocks noGrp="1"/>
          </p:cNvSpPr>
          <p:nvPr>
            <p:ph type="sldNum" sz="quarter" idx="12"/>
          </p:nvPr>
        </p:nvSpPr>
        <p:spPr/>
        <p:txBody>
          <a:bodyPr/>
          <a:lstStyle/>
          <a:p>
            <a:fld id="{3CE9CAAD-99B8-4EF3-B30B-50A437912889}" type="slidenum">
              <a:rPr lang="pt-BR" smtClean="0"/>
              <a:t>135</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60899368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0" y="609600"/>
            <a:ext cx="6988002" cy="735623"/>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687189" y="1057092"/>
            <a:ext cx="4185623" cy="576262"/>
          </a:xfrm>
        </p:spPr>
        <p:txBody>
          <a:bodyPr/>
          <a:lstStyle/>
          <a:p>
            <a:pPr algn="ctr"/>
            <a:r>
              <a:rPr lang="pt-BR" dirty="0" smtClean="0"/>
              <a:t>2020</a:t>
            </a:r>
            <a:endParaRPr lang="pt-BR" dirty="0"/>
          </a:p>
        </p:txBody>
      </p:sp>
      <p:sp>
        <p:nvSpPr>
          <p:cNvPr id="7" name="Espaço Reservado para Número de Slide 6"/>
          <p:cNvSpPr>
            <a:spLocks noGrp="1"/>
          </p:cNvSpPr>
          <p:nvPr>
            <p:ph type="sldNum" sz="quarter" idx="12"/>
          </p:nvPr>
        </p:nvSpPr>
        <p:spPr/>
        <p:txBody>
          <a:bodyPr/>
          <a:lstStyle/>
          <a:p>
            <a:fld id="{3CE9CAAD-99B8-4EF3-B30B-50A437912889}" type="slidenum">
              <a:rPr lang="pt-BR" smtClean="0"/>
              <a:t>136</a:t>
            </a:fld>
            <a:endParaRPr lang="pt-BR" dirty="0"/>
          </a:p>
        </p:txBody>
      </p:sp>
      <p:pic>
        <p:nvPicPr>
          <p:cNvPr id="8" name="Espaço Reservado para Conteúdo 7"/>
          <p:cNvPicPr>
            <a:picLocks noGrp="1" noChangeAspect="1"/>
          </p:cNvPicPr>
          <p:nvPr>
            <p:ph sz="half" idx="2"/>
          </p:nvPr>
        </p:nvPicPr>
        <p:blipFill>
          <a:blip r:embed="rId2"/>
          <a:stretch>
            <a:fillRect/>
          </a:stretch>
        </p:blipFill>
        <p:spPr>
          <a:xfrm rot="5400000">
            <a:off x="2821322" y="632041"/>
            <a:ext cx="4872956" cy="6875583"/>
          </a:xfrm>
          <a:prstGeom prst="rect">
            <a:avLst/>
          </a:prstGeom>
        </p:spPr>
      </p:pic>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422922258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54977"/>
            <a:ext cx="8596668" cy="1320800"/>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004362" y="745453"/>
            <a:ext cx="4185623" cy="576262"/>
          </a:xfrm>
        </p:spPr>
        <p:txBody>
          <a:bodyPr/>
          <a:lstStyle/>
          <a:p>
            <a:pPr algn="ctr"/>
            <a:r>
              <a:rPr lang="pt-BR" dirty="0" smtClean="0"/>
              <a:t>2020</a:t>
            </a:r>
            <a:endParaRPr lang="pt-BR" dirty="0"/>
          </a:p>
        </p:txBody>
      </p:sp>
      <p:pic>
        <p:nvPicPr>
          <p:cNvPr id="7" name="Espaço Reservado para Conteúdo 6"/>
          <p:cNvPicPr>
            <a:picLocks noGrp="1" noChangeAspect="1"/>
          </p:cNvPicPr>
          <p:nvPr>
            <p:ph sz="half" idx="2"/>
          </p:nvPr>
        </p:nvPicPr>
        <p:blipFill>
          <a:blip r:embed="rId2"/>
          <a:stretch>
            <a:fillRect/>
          </a:stretch>
        </p:blipFill>
        <p:spPr>
          <a:xfrm rot="5400000">
            <a:off x="2476393" y="201694"/>
            <a:ext cx="5241559" cy="7481602"/>
          </a:xfrm>
          <a:prstGeom prst="rect">
            <a:avLst/>
          </a:prstGeom>
        </p:spPr>
      </p:pic>
      <p:sp>
        <p:nvSpPr>
          <p:cNvPr id="11" name="Espaço Reservado para Número de Slide 10"/>
          <p:cNvSpPr>
            <a:spLocks noGrp="1"/>
          </p:cNvSpPr>
          <p:nvPr>
            <p:ph type="sldNum" sz="quarter" idx="12"/>
          </p:nvPr>
        </p:nvSpPr>
        <p:spPr/>
        <p:txBody>
          <a:bodyPr/>
          <a:lstStyle/>
          <a:p>
            <a:fld id="{3CE9CAAD-99B8-4EF3-B30B-50A437912889}" type="slidenum">
              <a:rPr lang="pt-BR" smtClean="0"/>
              <a:t>137</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6332385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68556" y="467519"/>
            <a:ext cx="5150410" cy="1320800"/>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418945" y="965229"/>
            <a:ext cx="4185623" cy="576262"/>
          </a:xfrm>
        </p:spPr>
        <p:txBody>
          <a:bodyPr/>
          <a:lstStyle/>
          <a:p>
            <a:pPr algn="ctr"/>
            <a:r>
              <a:rPr lang="pt-BR" dirty="0" smtClean="0"/>
              <a:t>2020</a:t>
            </a:r>
            <a:endParaRPr lang="pt-BR" dirty="0"/>
          </a:p>
        </p:txBody>
      </p:sp>
      <p:sp>
        <p:nvSpPr>
          <p:cNvPr id="7" name="Espaço Reservado para Número de Slide 6"/>
          <p:cNvSpPr>
            <a:spLocks noGrp="1"/>
          </p:cNvSpPr>
          <p:nvPr>
            <p:ph type="sldNum" sz="quarter" idx="12"/>
          </p:nvPr>
        </p:nvSpPr>
        <p:spPr/>
        <p:txBody>
          <a:bodyPr/>
          <a:lstStyle/>
          <a:p>
            <a:fld id="{3CE9CAAD-99B8-4EF3-B30B-50A437912889}" type="slidenum">
              <a:rPr lang="pt-BR" smtClean="0"/>
              <a:t>138</a:t>
            </a:fld>
            <a:endParaRPr lang="pt-BR" dirty="0"/>
          </a:p>
        </p:txBody>
      </p:sp>
      <p:pic>
        <p:nvPicPr>
          <p:cNvPr id="8" name="Espaço Reservado para Conteúdo 7"/>
          <p:cNvPicPr>
            <a:picLocks noGrp="1" noChangeAspect="1"/>
          </p:cNvPicPr>
          <p:nvPr>
            <p:ph sz="half" idx="2"/>
          </p:nvPr>
        </p:nvPicPr>
        <p:blipFill>
          <a:blip r:embed="rId2"/>
          <a:stretch>
            <a:fillRect/>
          </a:stretch>
        </p:blipFill>
        <p:spPr>
          <a:xfrm rot="5400000">
            <a:off x="2766219" y="462636"/>
            <a:ext cx="5035912" cy="7051431"/>
          </a:xfrm>
          <a:prstGeom prst="rect">
            <a:avLst/>
          </a:prstGeom>
        </p:spPr>
      </p:pic>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4807434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54977"/>
            <a:ext cx="8596668" cy="1320800"/>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2934107" y="815761"/>
            <a:ext cx="4185623" cy="576262"/>
          </a:xfrm>
        </p:spPr>
        <p:txBody>
          <a:bodyPr/>
          <a:lstStyle/>
          <a:p>
            <a:pPr algn="ctr"/>
            <a:r>
              <a:rPr lang="pt-BR" dirty="0" smtClean="0"/>
              <a:t>2020</a:t>
            </a:r>
            <a:endParaRPr lang="pt-BR" dirty="0"/>
          </a:p>
        </p:txBody>
      </p:sp>
      <p:pic>
        <p:nvPicPr>
          <p:cNvPr id="7" name="Espaço Reservado para Conteúdo 6"/>
          <p:cNvPicPr>
            <a:picLocks noGrp="1" noChangeAspect="1"/>
          </p:cNvPicPr>
          <p:nvPr>
            <p:ph sz="half" idx="2"/>
          </p:nvPr>
        </p:nvPicPr>
        <p:blipFill>
          <a:blip r:embed="rId2"/>
          <a:stretch>
            <a:fillRect/>
          </a:stretch>
        </p:blipFill>
        <p:spPr>
          <a:xfrm>
            <a:off x="2031023" y="1952807"/>
            <a:ext cx="6268915" cy="3225862"/>
          </a:xfrm>
          <a:prstGeom prst="rect">
            <a:avLst/>
          </a:prstGeom>
        </p:spPr>
      </p:pic>
      <p:sp>
        <p:nvSpPr>
          <p:cNvPr id="10" name="Espaço Reservado para Número de Slide 9"/>
          <p:cNvSpPr>
            <a:spLocks noGrp="1"/>
          </p:cNvSpPr>
          <p:nvPr>
            <p:ph type="sldNum" sz="quarter" idx="12"/>
          </p:nvPr>
        </p:nvSpPr>
        <p:spPr/>
        <p:txBody>
          <a:bodyPr/>
          <a:lstStyle/>
          <a:p>
            <a:fld id="{3CE9CAAD-99B8-4EF3-B30B-50A437912889}" type="slidenum">
              <a:rPr lang="pt-BR" smtClean="0"/>
              <a:t>139</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187578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3000" b="1" dirty="0">
                <a:solidFill>
                  <a:schemeClr val="tx1"/>
                </a:solidFill>
              </a:rPr>
              <a:t>MELHORIAS REALIZADAS NA INTERVENÇÃO ATUAL (ESPAÇO FÍSICO)</a:t>
            </a:r>
            <a:endParaRPr lang="pt-BR" sz="3000" dirty="0"/>
          </a:p>
        </p:txBody>
      </p:sp>
      <p:sp>
        <p:nvSpPr>
          <p:cNvPr id="3" name="Espaço Reservado para Texto 2"/>
          <p:cNvSpPr>
            <a:spLocks noGrp="1"/>
          </p:cNvSpPr>
          <p:nvPr>
            <p:ph type="body" idx="1"/>
          </p:nvPr>
        </p:nvSpPr>
        <p:spPr/>
        <p:txBody>
          <a:bodyPr/>
          <a:lstStyle/>
          <a:p>
            <a:r>
              <a:rPr lang="pt-BR" sz="1800" b="1" dirty="0" smtClean="0"/>
              <a:t>Reforma Banheiro Pediatria (Obra em andamento)</a:t>
            </a:r>
            <a:endParaRPr lang="pt-BR" sz="1800" b="1" dirty="0"/>
          </a:p>
        </p:txBody>
      </p:sp>
      <p:pic>
        <p:nvPicPr>
          <p:cNvPr id="12" name="Espaço Reservado para Conteúdo 11"/>
          <p:cNvPicPr>
            <a:picLocks noGrp="1" noChangeAspect="1"/>
          </p:cNvPicPr>
          <p:nvPr>
            <p:ph sz="half" idx="2"/>
          </p:nvPr>
        </p:nvPicPr>
        <p:blipFill>
          <a:blip r:embed="rId2"/>
          <a:stretch>
            <a:fillRect/>
          </a:stretch>
        </p:blipFill>
        <p:spPr>
          <a:xfrm>
            <a:off x="993531" y="2736715"/>
            <a:ext cx="3112477" cy="3444277"/>
          </a:xfrm>
          <a:prstGeom prst="rect">
            <a:avLst/>
          </a:prstGeom>
        </p:spPr>
      </p:pic>
      <p:sp>
        <p:nvSpPr>
          <p:cNvPr id="10" name="Espaço Reservado para Texto 9"/>
          <p:cNvSpPr>
            <a:spLocks noGrp="1"/>
          </p:cNvSpPr>
          <p:nvPr>
            <p:ph type="body" sz="quarter" idx="3"/>
          </p:nvPr>
        </p:nvSpPr>
        <p:spPr/>
        <p:txBody>
          <a:bodyPr/>
          <a:lstStyle/>
          <a:p>
            <a:r>
              <a:rPr lang="pt-BR" sz="1800" b="1" dirty="0" smtClean="0"/>
              <a:t>Colocação de Telhado (Sala do Santo, parte que era descoberta)</a:t>
            </a:r>
            <a:endParaRPr lang="pt-BR" sz="1800" b="1" dirty="0"/>
          </a:p>
        </p:txBody>
      </p:sp>
      <p:pic>
        <p:nvPicPr>
          <p:cNvPr id="13" name="Espaço Reservado para Conteúdo 12"/>
          <p:cNvPicPr>
            <a:picLocks noGrp="1" noChangeAspect="1"/>
          </p:cNvPicPr>
          <p:nvPr>
            <p:ph sz="quarter" idx="4"/>
          </p:nvPr>
        </p:nvPicPr>
        <p:blipFill>
          <a:blip r:embed="rId3"/>
          <a:stretch>
            <a:fillRect/>
          </a:stretch>
        </p:blipFill>
        <p:spPr>
          <a:xfrm>
            <a:off x="5111612" y="2804746"/>
            <a:ext cx="2473447" cy="1793631"/>
          </a:xfrm>
          <a:prstGeom prst="rect">
            <a:avLst/>
          </a:prstGeom>
        </p:spPr>
      </p:pic>
      <p:sp>
        <p:nvSpPr>
          <p:cNvPr id="7" name="Espaço Reservado para Número de Slide 6"/>
          <p:cNvSpPr>
            <a:spLocks noGrp="1"/>
          </p:cNvSpPr>
          <p:nvPr>
            <p:ph type="sldNum" sz="quarter" idx="12"/>
          </p:nvPr>
        </p:nvSpPr>
        <p:spPr/>
        <p:txBody>
          <a:bodyPr/>
          <a:lstStyle/>
          <a:p>
            <a:fld id="{3CE9CAAD-99B8-4EF3-B30B-50A437912889}" type="slidenum">
              <a:rPr lang="pt-BR" smtClean="0"/>
              <a:t>14</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pic>
        <p:nvPicPr>
          <p:cNvPr id="14" name="Imagem 13"/>
          <p:cNvPicPr>
            <a:picLocks noChangeAspect="1"/>
          </p:cNvPicPr>
          <p:nvPr/>
        </p:nvPicPr>
        <p:blipFill>
          <a:blip r:embed="rId5"/>
          <a:stretch>
            <a:fillRect/>
          </a:stretch>
        </p:blipFill>
        <p:spPr>
          <a:xfrm>
            <a:off x="6103990" y="4665878"/>
            <a:ext cx="2415756" cy="1661746"/>
          </a:xfrm>
          <a:prstGeom prst="rect">
            <a:avLst/>
          </a:prstGeom>
        </p:spPr>
      </p:pic>
    </p:spTree>
    <p:extLst>
      <p:ext uri="{BB962C8B-B14F-4D97-AF65-F5344CB8AC3E}">
        <p14:creationId xmlns:p14="http://schemas.microsoft.com/office/powerpoint/2010/main" val="24666727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304189"/>
            <a:ext cx="8596668" cy="674077"/>
          </a:xfrm>
        </p:spPr>
        <p:txBody>
          <a:bodyPr>
            <a:normAutofit/>
          </a:bodyPr>
          <a:lstStyle/>
          <a:p>
            <a:pPr algn="ctr"/>
            <a:r>
              <a:rPr lang="pt-BR" sz="3000" b="1" dirty="0" smtClean="0">
                <a:solidFill>
                  <a:schemeClr val="tx1"/>
                </a:solidFill>
              </a:rPr>
              <a:t>Balancete </a:t>
            </a:r>
            <a:r>
              <a:rPr lang="pt-BR" sz="3000" b="1" dirty="0">
                <a:solidFill>
                  <a:schemeClr val="tx1"/>
                </a:solidFill>
              </a:rPr>
              <a:t>Anual</a:t>
            </a:r>
            <a:endParaRPr lang="pt-BR" sz="3000" dirty="0"/>
          </a:p>
        </p:txBody>
      </p:sp>
      <p:sp>
        <p:nvSpPr>
          <p:cNvPr id="3" name="Espaço Reservado para Texto 2"/>
          <p:cNvSpPr>
            <a:spLocks noGrp="1"/>
          </p:cNvSpPr>
          <p:nvPr>
            <p:ph type="body" idx="1"/>
          </p:nvPr>
        </p:nvSpPr>
        <p:spPr>
          <a:xfrm>
            <a:off x="2996914" y="739347"/>
            <a:ext cx="4185623" cy="576262"/>
          </a:xfrm>
        </p:spPr>
        <p:txBody>
          <a:bodyPr/>
          <a:lstStyle/>
          <a:p>
            <a:pPr algn="ctr"/>
            <a:r>
              <a:rPr lang="pt-BR" dirty="0" smtClean="0"/>
              <a:t>2021</a:t>
            </a:r>
            <a:endParaRPr lang="pt-BR" dirty="0"/>
          </a:p>
        </p:txBody>
      </p:sp>
      <p:sp>
        <p:nvSpPr>
          <p:cNvPr id="11" name="Espaço Reservado para Número de Slide 10"/>
          <p:cNvSpPr>
            <a:spLocks noGrp="1"/>
          </p:cNvSpPr>
          <p:nvPr>
            <p:ph type="sldNum" sz="quarter" idx="12"/>
          </p:nvPr>
        </p:nvSpPr>
        <p:spPr/>
        <p:txBody>
          <a:bodyPr/>
          <a:lstStyle/>
          <a:p>
            <a:fld id="{3CE9CAAD-99B8-4EF3-B30B-50A437912889}" type="slidenum">
              <a:rPr lang="pt-BR" smtClean="0"/>
              <a:t>140</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pic>
        <p:nvPicPr>
          <p:cNvPr id="6" name="Espaço Reservado para Conteúdo 5"/>
          <p:cNvPicPr>
            <a:picLocks noGrp="1" noChangeAspect="1"/>
          </p:cNvPicPr>
          <p:nvPr>
            <p:ph sz="half" idx="2"/>
          </p:nvPr>
        </p:nvPicPr>
        <p:blipFill>
          <a:blip r:embed="rId3"/>
          <a:stretch>
            <a:fillRect/>
          </a:stretch>
        </p:blipFill>
        <p:spPr>
          <a:xfrm rot="5400000">
            <a:off x="2323013" y="138837"/>
            <a:ext cx="4938168" cy="7597132"/>
          </a:xfrm>
          <a:prstGeom prst="rect">
            <a:avLst/>
          </a:prstGeom>
        </p:spPr>
      </p:pic>
    </p:spTree>
    <p:extLst>
      <p:ext uri="{BB962C8B-B14F-4D97-AF65-F5344CB8AC3E}">
        <p14:creationId xmlns:p14="http://schemas.microsoft.com/office/powerpoint/2010/main" val="11267505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568" y="407377"/>
            <a:ext cx="4965771" cy="674077"/>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625641" y="894891"/>
            <a:ext cx="4185623" cy="576262"/>
          </a:xfrm>
        </p:spPr>
        <p:txBody>
          <a:bodyPr/>
          <a:lstStyle/>
          <a:p>
            <a:pPr algn="ctr"/>
            <a:r>
              <a:rPr lang="pt-BR" dirty="0" smtClean="0"/>
              <a:t>2021</a:t>
            </a:r>
            <a:endParaRPr lang="pt-BR" dirty="0"/>
          </a:p>
        </p:txBody>
      </p:sp>
      <p:sp>
        <p:nvSpPr>
          <p:cNvPr id="7" name="Espaço Reservado para Número de Slide 6"/>
          <p:cNvSpPr>
            <a:spLocks noGrp="1"/>
          </p:cNvSpPr>
          <p:nvPr>
            <p:ph type="sldNum" sz="quarter" idx="12"/>
          </p:nvPr>
        </p:nvSpPr>
        <p:spPr/>
        <p:txBody>
          <a:bodyPr/>
          <a:lstStyle/>
          <a:p>
            <a:fld id="{3CE9CAAD-99B8-4EF3-B30B-50A437912889}" type="slidenum">
              <a:rPr lang="pt-BR" smtClean="0"/>
              <a:t>141</a:t>
            </a:fld>
            <a:endParaRPr lang="pt-BR" dirty="0"/>
          </a:p>
        </p:txBody>
      </p:sp>
      <p:pic>
        <p:nvPicPr>
          <p:cNvPr id="8" name="Espaço Reservado para Conteúdo 11"/>
          <p:cNvPicPr>
            <a:picLocks noGrp="1" noChangeAspect="1"/>
          </p:cNvPicPr>
          <p:nvPr>
            <p:ph sz="half" idx="2"/>
          </p:nvPr>
        </p:nvPicPr>
        <p:blipFill>
          <a:blip r:embed="rId2"/>
          <a:stretch>
            <a:fillRect/>
          </a:stretch>
        </p:blipFill>
        <p:spPr>
          <a:xfrm rot="5400000">
            <a:off x="2260763" y="4324"/>
            <a:ext cx="4937338" cy="7870997"/>
          </a:xfrm>
          <a:prstGeom prst="rect">
            <a:avLst/>
          </a:prstGeom>
        </p:spPr>
      </p:pic>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26743979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0866" y="280927"/>
            <a:ext cx="8596668" cy="929054"/>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2936388" y="745454"/>
            <a:ext cx="4185623" cy="576262"/>
          </a:xfrm>
        </p:spPr>
        <p:txBody>
          <a:bodyPr/>
          <a:lstStyle/>
          <a:p>
            <a:pPr algn="ctr"/>
            <a:r>
              <a:rPr lang="pt-BR" dirty="0" smtClean="0"/>
              <a:t>2021</a:t>
            </a:r>
            <a:endParaRPr lang="pt-BR" dirty="0"/>
          </a:p>
        </p:txBody>
      </p:sp>
      <p:sp>
        <p:nvSpPr>
          <p:cNvPr id="11" name="Espaço Reservado para Número de Slide 10"/>
          <p:cNvSpPr>
            <a:spLocks noGrp="1"/>
          </p:cNvSpPr>
          <p:nvPr>
            <p:ph type="sldNum" sz="quarter" idx="12"/>
          </p:nvPr>
        </p:nvSpPr>
        <p:spPr/>
        <p:txBody>
          <a:bodyPr/>
          <a:lstStyle/>
          <a:p>
            <a:fld id="{3CE9CAAD-99B8-4EF3-B30B-50A437912889}" type="slidenum">
              <a:rPr lang="pt-BR" smtClean="0"/>
              <a:t>142</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63513" y="280927"/>
            <a:ext cx="1313595" cy="778607"/>
          </a:xfrm>
          <a:prstGeom prst="rect">
            <a:avLst/>
          </a:prstGeom>
        </p:spPr>
      </p:pic>
      <p:pic>
        <p:nvPicPr>
          <p:cNvPr id="6" name="Espaço Reservado para Conteúdo 5"/>
          <p:cNvPicPr>
            <a:picLocks noGrp="1" noChangeAspect="1"/>
          </p:cNvPicPr>
          <p:nvPr>
            <p:ph sz="half" idx="2"/>
          </p:nvPr>
        </p:nvPicPr>
        <p:blipFill>
          <a:blip r:embed="rId3"/>
          <a:stretch>
            <a:fillRect/>
          </a:stretch>
        </p:blipFill>
        <p:spPr>
          <a:xfrm rot="5400000">
            <a:off x="2551206" y="21156"/>
            <a:ext cx="5254927" cy="7684477"/>
          </a:xfrm>
          <a:prstGeom prst="rect">
            <a:avLst/>
          </a:prstGeom>
        </p:spPr>
      </p:pic>
    </p:spTree>
    <p:extLst>
      <p:ext uri="{BB962C8B-B14F-4D97-AF65-F5344CB8AC3E}">
        <p14:creationId xmlns:p14="http://schemas.microsoft.com/office/powerpoint/2010/main" val="4402223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74023" y="280927"/>
            <a:ext cx="5000940" cy="1320800"/>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840976" y="771403"/>
            <a:ext cx="4185623" cy="576262"/>
          </a:xfrm>
        </p:spPr>
        <p:txBody>
          <a:bodyPr/>
          <a:lstStyle/>
          <a:p>
            <a:pPr algn="ctr"/>
            <a:r>
              <a:rPr lang="pt-BR" dirty="0" smtClean="0"/>
              <a:t>2021</a:t>
            </a:r>
            <a:endParaRPr lang="pt-BR" dirty="0"/>
          </a:p>
        </p:txBody>
      </p:sp>
      <p:sp>
        <p:nvSpPr>
          <p:cNvPr id="7" name="Espaço Reservado para Número de Slide 6"/>
          <p:cNvSpPr>
            <a:spLocks noGrp="1"/>
          </p:cNvSpPr>
          <p:nvPr>
            <p:ph type="sldNum" sz="quarter" idx="12"/>
          </p:nvPr>
        </p:nvSpPr>
        <p:spPr/>
        <p:txBody>
          <a:bodyPr/>
          <a:lstStyle/>
          <a:p>
            <a:fld id="{3CE9CAAD-99B8-4EF3-B30B-50A437912889}" type="slidenum">
              <a:rPr lang="pt-BR" smtClean="0"/>
              <a:t>143</a:t>
            </a:fld>
            <a:endParaRPr lang="pt-BR" dirty="0"/>
          </a:p>
        </p:txBody>
      </p:sp>
      <p:pic>
        <p:nvPicPr>
          <p:cNvPr id="8" name="Espaço Reservado para Conteúdo 11"/>
          <p:cNvPicPr>
            <a:picLocks noGrp="1" noChangeAspect="1"/>
          </p:cNvPicPr>
          <p:nvPr>
            <p:ph sz="half" idx="2"/>
          </p:nvPr>
        </p:nvPicPr>
        <p:blipFill>
          <a:blip r:embed="rId2"/>
          <a:stretch>
            <a:fillRect/>
          </a:stretch>
        </p:blipFill>
        <p:spPr>
          <a:xfrm rot="5400000">
            <a:off x="2520506" y="603205"/>
            <a:ext cx="5325696" cy="6814618"/>
          </a:xfrm>
          <a:prstGeom prst="rect">
            <a:avLst/>
          </a:prstGeom>
        </p:spPr>
      </p:pic>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63513" y="280927"/>
            <a:ext cx="1313595" cy="778607"/>
          </a:xfrm>
          <a:prstGeom prst="rect">
            <a:avLst/>
          </a:prstGeom>
        </p:spPr>
      </p:pic>
    </p:spTree>
    <p:extLst>
      <p:ext uri="{BB962C8B-B14F-4D97-AF65-F5344CB8AC3E}">
        <p14:creationId xmlns:p14="http://schemas.microsoft.com/office/powerpoint/2010/main" val="42547342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54977"/>
            <a:ext cx="8596668" cy="937846"/>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2882856" y="904692"/>
            <a:ext cx="4185623" cy="576262"/>
          </a:xfrm>
        </p:spPr>
        <p:txBody>
          <a:bodyPr/>
          <a:lstStyle/>
          <a:p>
            <a:pPr algn="ctr"/>
            <a:r>
              <a:rPr lang="pt-BR" dirty="0" smtClean="0"/>
              <a:t>2021</a:t>
            </a:r>
            <a:endParaRPr lang="pt-BR" dirty="0"/>
          </a:p>
        </p:txBody>
      </p:sp>
      <p:sp>
        <p:nvSpPr>
          <p:cNvPr id="11" name="Espaço Reservado para Número de Slide 10"/>
          <p:cNvSpPr>
            <a:spLocks noGrp="1"/>
          </p:cNvSpPr>
          <p:nvPr>
            <p:ph type="sldNum" sz="quarter" idx="12"/>
          </p:nvPr>
        </p:nvSpPr>
        <p:spPr/>
        <p:txBody>
          <a:bodyPr/>
          <a:lstStyle/>
          <a:p>
            <a:fld id="{3CE9CAAD-99B8-4EF3-B30B-50A437912889}" type="slidenum">
              <a:rPr lang="pt-BR" smtClean="0"/>
              <a:t>144</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pic>
        <p:nvPicPr>
          <p:cNvPr id="6" name="Espaço Reservado para Conteúdo 5"/>
          <p:cNvPicPr>
            <a:picLocks noGrp="1" noChangeAspect="1"/>
          </p:cNvPicPr>
          <p:nvPr>
            <p:ph sz="half" idx="2"/>
          </p:nvPr>
        </p:nvPicPr>
        <p:blipFill>
          <a:blip r:embed="rId3"/>
          <a:stretch>
            <a:fillRect/>
          </a:stretch>
        </p:blipFill>
        <p:spPr>
          <a:xfrm rot="5400000">
            <a:off x="2651460" y="655028"/>
            <a:ext cx="4985236" cy="6893169"/>
          </a:xfrm>
          <a:prstGeom prst="rect">
            <a:avLst/>
          </a:prstGeom>
        </p:spPr>
      </p:pic>
    </p:spTree>
    <p:extLst>
      <p:ext uri="{BB962C8B-B14F-4D97-AF65-F5344CB8AC3E}">
        <p14:creationId xmlns:p14="http://schemas.microsoft.com/office/powerpoint/2010/main" val="163204935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51269" y="254977"/>
            <a:ext cx="3312239" cy="1320800"/>
          </a:xfrm>
        </p:spPr>
        <p:txBody>
          <a:bodyPr>
            <a:normAutofit/>
          </a:bodyPr>
          <a:lstStyle/>
          <a:p>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214576" y="915377"/>
            <a:ext cx="4185623" cy="576262"/>
          </a:xfrm>
        </p:spPr>
        <p:txBody>
          <a:bodyPr/>
          <a:lstStyle/>
          <a:p>
            <a:pPr algn="ctr"/>
            <a:r>
              <a:rPr lang="pt-BR" dirty="0" smtClean="0"/>
              <a:t>2021</a:t>
            </a:r>
            <a:endParaRPr lang="pt-BR" dirty="0"/>
          </a:p>
        </p:txBody>
      </p:sp>
      <p:sp>
        <p:nvSpPr>
          <p:cNvPr id="7" name="Espaço Reservado para Número de Slide 6"/>
          <p:cNvSpPr>
            <a:spLocks noGrp="1"/>
          </p:cNvSpPr>
          <p:nvPr>
            <p:ph type="sldNum" sz="quarter" idx="12"/>
          </p:nvPr>
        </p:nvSpPr>
        <p:spPr/>
        <p:txBody>
          <a:bodyPr/>
          <a:lstStyle/>
          <a:p>
            <a:fld id="{3CE9CAAD-99B8-4EF3-B30B-50A437912889}" type="slidenum">
              <a:rPr lang="pt-BR" smtClean="0"/>
              <a:t>145</a:t>
            </a:fld>
            <a:endParaRPr lang="pt-BR" dirty="0"/>
          </a:p>
        </p:txBody>
      </p:sp>
      <p:pic>
        <p:nvPicPr>
          <p:cNvPr id="9" name="Espaço Reservado para Conteúdo 11"/>
          <p:cNvPicPr>
            <a:picLocks noGrp="1" noChangeAspect="1"/>
          </p:cNvPicPr>
          <p:nvPr>
            <p:ph sz="half" idx="2"/>
          </p:nvPr>
        </p:nvPicPr>
        <p:blipFill>
          <a:blip r:embed="rId2"/>
          <a:stretch>
            <a:fillRect/>
          </a:stretch>
        </p:blipFill>
        <p:spPr>
          <a:xfrm rot="5400000">
            <a:off x="3118101" y="794673"/>
            <a:ext cx="4378571" cy="6479931"/>
          </a:xfrm>
          <a:prstGeom prst="rect">
            <a:avLst/>
          </a:prstGeom>
        </p:spPr>
      </p:pic>
      <p:pic>
        <p:nvPicPr>
          <p:cNvPr id="10" name="Imagem 9">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4906535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3" y="254977"/>
            <a:ext cx="8596668" cy="1320800"/>
          </a:xfrm>
        </p:spPr>
        <p:txBody>
          <a:bodyPr>
            <a:normAutofit/>
          </a:bodyPr>
          <a:lstStyle/>
          <a:p>
            <a:pPr algn="ctr"/>
            <a:r>
              <a:rPr lang="pt-BR" sz="3000" b="1" dirty="0" smtClean="0">
                <a:solidFill>
                  <a:schemeClr val="tx1"/>
                </a:solidFill>
              </a:rPr>
              <a:t>Balancete </a:t>
            </a:r>
            <a:r>
              <a:rPr lang="pt-BR" sz="3000" b="1" dirty="0">
                <a:solidFill>
                  <a:schemeClr val="tx1"/>
                </a:solidFill>
              </a:rPr>
              <a:t>Anual</a:t>
            </a:r>
            <a:endParaRPr lang="pt-BR" sz="3000" dirty="0"/>
          </a:p>
        </p:txBody>
      </p:sp>
      <p:sp>
        <p:nvSpPr>
          <p:cNvPr id="3" name="Espaço Reservado para Texto 2"/>
          <p:cNvSpPr>
            <a:spLocks noGrp="1"/>
          </p:cNvSpPr>
          <p:nvPr>
            <p:ph type="body" idx="1"/>
          </p:nvPr>
        </p:nvSpPr>
        <p:spPr>
          <a:xfrm>
            <a:off x="2882855" y="644280"/>
            <a:ext cx="4185623" cy="576262"/>
          </a:xfrm>
        </p:spPr>
        <p:txBody>
          <a:bodyPr/>
          <a:lstStyle/>
          <a:p>
            <a:pPr algn="ctr"/>
            <a:r>
              <a:rPr lang="pt-BR" dirty="0" smtClean="0"/>
              <a:t>2022</a:t>
            </a:r>
            <a:endParaRPr lang="pt-BR" dirty="0"/>
          </a:p>
        </p:txBody>
      </p:sp>
      <p:sp>
        <p:nvSpPr>
          <p:cNvPr id="11" name="Espaço Reservado para Número de Slide 10"/>
          <p:cNvSpPr>
            <a:spLocks noGrp="1"/>
          </p:cNvSpPr>
          <p:nvPr>
            <p:ph type="sldNum" sz="quarter" idx="12"/>
          </p:nvPr>
        </p:nvSpPr>
        <p:spPr/>
        <p:txBody>
          <a:bodyPr/>
          <a:lstStyle/>
          <a:p>
            <a:fld id="{3CE9CAAD-99B8-4EF3-B30B-50A437912889}" type="slidenum">
              <a:rPr lang="pt-BR" smtClean="0"/>
              <a:t>146</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pic>
        <p:nvPicPr>
          <p:cNvPr id="6" name="Espaço Reservado para Conteúdo 5"/>
          <p:cNvPicPr>
            <a:picLocks noGrp="1" noChangeAspect="1"/>
          </p:cNvPicPr>
          <p:nvPr>
            <p:ph sz="half" idx="2"/>
          </p:nvPr>
        </p:nvPicPr>
        <p:blipFill>
          <a:blip r:embed="rId3"/>
          <a:stretch>
            <a:fillRect/>
          </a:stretch>
        </p:blipFill>
        <p:spPr>
          <a:xfrm rot="5400000">
            <a:off x="2461881" y="-135353"/>
            <a:ext cx="5122811" cy="7834601"/>
          </a:xfrm>
          <a:prstGeom prst="rect">
            <a:avLst/>
          </a:prstGeom>
        </p:spPr>
      </p:pic>
    </p:spTree>
    <p:extLst>
      <p:ext uri="{BB962C8B-B14F-4D97-AF65-F5344CB8AC3E}">
        <p14:creationId xmlns:p14="http://schemas.microsoft.com/office/powerpoint/2010/main" val="42776294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70737" y="467519"/>
            <a:ext cx="5018525" cy="1320800"/>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687187" y="903683"/>
            <a:ext cx="4185623" cy="576262"/>
          </a:xfrm>
        </p:spPr>
        <p:txBody>
          <a:bodyPr/>
          <a:lstStyle/>
          <a:p>
            <a:pPr algn="ctr"/>
            <a:r>
              <a:rPr lang="pt-BR" dirty="0" smtClean="0"/>
              <a:t>2022</a:t>
            </a:r>
            <a:endParaRPr lang="pt-BR" dirty="0"/>
          </a:p>
        </p:txBody>
      </p:sp>
      <p:sp>
        <p:nvSpPr>
          <p:cNvPr id="7" name="Espaço Reservado para Número de Slide 6"/>
          <p:cNvSpPr>
            <a:spLocks noGrp="1"/>
          </p:cNvSpPr>
          <p:nvPr>
            <p:ph type="sldNum" sz="quarter" idx="12"/>
          </p:nvPr>
        </p:nvSpPr>
        <p:spPr/>
        <p:txBody>
          <a:bodyPr/>
          <a:lstStyle/>
          <a:p>
            <a:fld id="{3CE9CAAD-99B8-4EF3-B30B-50A437912889}" type="slidenum">
              <a:rPr lang="pt-BR" smtClean="0"/>
              <a:t>147</a:t>
            </a:fld>
            <a:endParaRPr lang="pt-BR" dirty="0"/>
          </a:p>
        </p:txBody>
      </p:sp>
      <p:pic>
        <p:nvPicPr>
          <p:cNvPr id="8" name="Espaço Reservado para Conteúdo 11"/>
          <p:cNvPicPr>
            <a:picLocks noGrp="1" noChangeAspect="1"/>
          </p:cNvPicPr>
          <p:nvPr>
            <p:ph sz="half" idx="2"/>
          </p:nvPr>
        </p:nvPicPr>
        <p:blipFill>
          <a:blip r:embed="rId2"/>
          <a:stretch>
            <a:fillRect/>
          </a:stretch>
        </p:blipFill>
        <p:spPr>
          <a:xfrm rot="5400000">
            <a:off x="2297635" y="143521"/>
            <a:ext cx="5243323" cy="7798777"/>
          </a:xfrm>
          <a:prstGeom prst="rect">
            <a:avLst/>
          </a:prstGeom>
        </p:spPr>
      </p:pic>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14800485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95709"/>
            <a:ext cx="8596668" cy="797169"/>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2724595" y="745453"/>
            <a:ext cx="4185623" cy="576262"/>
          </a:xfrm>
        </p:spPr>
        <p:txBody>
          <a:bodyPr/>
          <a:lstStyle/>
          <a:p>
            <a:pPr algn="ctr"/>
            <a:r>
              <a:rPr lang="pt-BR" dirty="0" smtClean="0"/>
              <a:t>2022</a:t>
            </a:r>
            <a:endParaRPr lang="pt-BR" dirty="0"/>
          </a:p>
        </p:txBody>
      </p:sp>
      <p:sp>
        <p:nvSpPr>
          <p:cNvPr id="11" name="Espaço Reservado para Número de Slide 10"/>
          <p:cNvSpPr>
            <a:spLocks noGrp="1"/>
          </p:cNvSpPr>
          <p:nvPr>
            <p:ph type="sldNum" sz="quarter" idx="12"/>
          </p:nvPr>
        </p:nvSpPr>
        <p:spPr/>
        <p:txBody>
          <a:bodyPr/>
          <a:lstStyle/>
          <a:p>
            <a:fld id="{3CE9CAAD-99B8-4EF3-B30B-50A437912889}" type="slidenum">
              <a:rPr lang="pt-BR" smtClean="0"/>
              <a:t>148</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pic>
        <p:nvPicPr>
          <p:cNvPr id="6" name="Espaço Reservado para Conteúdo 5"/>
          <p:cNvPicPr>
            <a:picLocks noGrp="1" noChangeAspect="1"/>
          </p:cNvPicPr>
          <p:nvPr>
            <p:ph sz="half" idx="2"/>
          </p:nvPr>
        </p:nvPicPr>
        <p:blipFill>
          <a:blip r:embed="rId3"/>
          <a:stretch>
            <a:fillRect/>
          </a:stretch>
        </p:blipFill>
        <p:spPr>
          <a:xfrm rot="5400000">
            <a:off x="2199510" y="71773"/>
            <a:ext cx="5457153" cy="7957039"/>
          </a:xfrm>
          <a:prstGeom prst="rect">
            <a:avLst/>
          </a:prstGeom>
        </p:spPr>
      </p:pic>
    </p:spTree>
    <p:extLst>
      <p:ext uri="{BB962C8B-B14F-4D97-AF65-F5344CB8AC3E}">
        <p14:creationId xmlns:p14="http://schemas.microsoft.com/office/powerpoint/2010/main" val="379198264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63391" y="381000"/>
            <a:ext cx="4412634" cy="726831"/>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576896" y="903683"/>
            <a:ext cx="4185623" cy="576262"/>
          </a:xfrm>
        </p:spPr>
        <p:txBody>
          <a:bodyPr/>
          <a:lstStyle/>
          <a:p>
            <a:pPr algn="ctr"/>
            <a:r>
              <a:rPr lang="pt-BR" dirty="0" smtClean="0"/>
              <a:t>2022</a:t>
            </a:r>
            <a:endParaRPr lang="pt-BR" dirty="0"/>
          </a:p>
        </p:txBody>
      </p:sp>
      <p:sp>
        <p:nvSpPr>
          <p:cNvPr id="7" name="Espaço Reservado para Número de Slide 6"/>
          <p:cNvSpPr>
            <a:spLocks noGrp="1"/>
          </p:cNvSpPr>
          <p:nvPr>
            <p:ph type="sldNum" sz="quarter" idx="12"/>
          </p:nvPr>
        </p:nvSpPr>
        <p:spPr/>
        <p:txBody>
          <a:bodyPr/>
          <a:lstStyle/>
          <a:p>
            <a:fld id="{3CE9CAAD-99B8-4EF3-B30B-50A437912889}" type="slidenum">
              <a:rPr lang="pt-BR" smtClean="0"/>
              <a:t>149</a:t>
            </a:fld>
            <a:endParaRPr lang="pt-BR" dirty="0"/>
          </a:p>
        </p:txBody>
      </p:sp>
      <p:pic>
        <p:nvPicPr>
          <p:cNvPr id="8" name="Espaço Reservado para Conteúdo 11"/>
          <p:cNvPicPr>
            <a:picLocks noGrp="1" noChangeAspect="1"/>
          </p:cNvPicPr>
          <p:nvPr>
            <p:ph sz="half" idx="2"/>
          </p:nvPr>
        </p:nvPicPr>
        <p:blipFill>
          <a:blip r:embed="rId2"/>
          <a:stretch>
            <a:fillRect/>
          </a:stretch>
        </p:blipFill>
        <p:spPr>
          <a:xfrm rot="5400000">
            <a:off x="2606267" y="191870"/>
            <a:ext cx="5037989" cy="7614140"/>
          </a:xfrm>
          <a:prstGeom prst="rect">
            <a:avLst/>
          </a:prstGeom>
        </p:spPr>
      </p:pic>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566891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5415" y="314855"/>
            <a:ext cx="10276619" cy="1320800"/>
          </a:xfrm>
        </p:spPr>
        <p:txBody>
          <a:bodyPr>
            <a:normAutofit/>
          </a:bodyPr>
          <a:lstStyle/>
          <a:p>
            <a:pPr algn="ctr"/>
            <a:r>
              <a:rPr lang="pt-BR" sz="3000" b="1" dirty="0">
                <a:solidFill>
                  <a:schemeClr val="tx1"/>
                </a:solidFill>
              </a:rPr>
              <a:t>MELHORIAS REALIZADAS NA INTERVENÇÃO ATUAL (ESPAÇO </a:t>
            </a:r>
            <a:r>
              <a:rPr lang="pt-BR" sz="3000" b="1" dirty="0" smtClean="0">
                <a:solidFill>
                  <a:schemeClr val="tx1"/>
                </a:solidFill>
              </a:rPr>
              <a:t>FÍSICO</a:t>
            </a:r>
            <a:r>
              <a:rPr lang="pt-BR" sz="3000" b="1" dirty="0">
                <a:solidFill>
                  <a:schemeClr val="tx1"/>
                </a:solidFill>
              </a:rPr>
              <a:t>)</a:t>
            </a:r>
            <a:endParaRPr lang="pt-BR" sz="3000" dirty="0"/>
          </a:p>
        </p:txBody>
      </p:sp>
      <p:sp>
        <p:nvSpPr>
          <p:cNvPr id="3" name="Espaço Reservado para Texto 2"/>
          <p:cNvSpPr>
            <a:spLocks noGrp="1"/>
          </p:cNvSpPr>
          <p:nvPr>
            <p:ph type="body" idx="1"/>
          </p:nvPr>
        </p:nvSpPr>
        <p:spPr>
          <a:xfrm>
            <a:off x="675745" y="2002720"/>
            <a:ext cx="4309493" cy="1153717"/>
          </a:xfrm>
        </p:spPr>
        <p:txBody>
          <a:bodyPr/>
          <a:lstStyle/>
          <a:p>
            <a:r>
              <a:rPr lang="pt-BR" sz="2000" b="1" dirty="0" smtClean="0"/>
              <a:t>Pintura </a:t>
            </a:r>
            <a:r>
              <a:rPr lang="pt-BR" sz="2000" b="1" dirty="0"/>
              <a:t>Enfermaria </a:t>
            </a:r>
            <a:r>
              <a:rPr lang="pt-BR" sz="2000" b="1" dirty="0" smtClean="0"/>
              <a:t>masculina e Troca de Cortinas  </a:t>
            </a:r>
            <a:endParaRPr lang="pt-BR" sz="2000" b="1" dirty="0"/>
          </a:p>
          <a:p>
            <a:endParaRPr lang="pt-BR" sz="2000" b="1" dirty="0"/>
          </a:p>
        </p:txBody>
      </p:sp>
      <p:pic>
        <p:nvPicPr>
          <p:cNvPr id="7" name="Espaço Reservado para Conteúdo 6"/>
          <p:cNvPicPr>
            <a:picLocks noGrp="1" noChangeAspect="1"/>
          </p:cNvPicPr>
          <p:nvPr>
            <p:ph sz="half" idx="2"/>
          </p:nvPr>
        </p:nvPicPr>
        <p:blipFill>
          <a:blip r:embed="rId2"/>
          <a:stretch>
            <a:fillRect/>
          </a:stretch>
        </p:blipFill>
        <p:spPr>
          <a:xfrm>
            <a:off x="1292469" y="2736850"/>
            <a:ext cx="2945423" cy="3305175"/>
          </a:xfrm>
          <a:prstGeom prst="rect">
            <a:avLst/>
          </a:prstGeom>
        </p:spPr>
      </p:pic>
      <p:sp>
        <p:nvSpPr>
          <p:cNvPr id="5" name="Espaço Reservado para Texto 4"/>
          <p:cNvSpPr>
            <a:spLocks noGrp="1"/>
          </p:cNvSpPr>
          <p:nvPr>
            <p:ph type="body" sz="quarter" idx="3"/>
          </p:nvPr>
        </p:nvSpPr>
        <p:spPr>
          <a:xfrm>
            <a:off x="5202683" y="1922599"/>
            <a:ext cx="4185618" cy="1628502"/>
          </a:xfrm>
        </p:spPr>
        <p:txBody>
          <a:bodyPr/>
          <a:lstStyle/>
          <a:p>
            <a:r>
              <a:rPr lang="pt-BR" sz="2000" b="1" dirty="0" smtClean="0"/>
              <a:t>Pintura </a:t>
            </a:r>
            <a:r>
              <a:rPr lang="pt-BR" sz="2000" b="1" dirty="0"/>
              <a:t>Enfermaria </a:t>
            </a:r>
            <a:r>
              <a:rPr lang="pt-BR" sz="2000" b="1" dirty="0" smtClean="0"/>
              <a:t>feminina e Troca de Cortinas </a:t>
            </a:r>
          </a:p>
          <a:p>
            <a:endParaRPr lang="pt-BR" sz="2000" b="1" dirty="0"/>
          </a:p>
          <a:p>
            <a:endParaRPr lang="pt-BR" sz="2000" b="1" dirty="0"/>
          </a:p>
        </p:txBody>
      </p:sp>
      <p:pic>
        <p:nvPicPr>
          <p:cNvPr id="8" name="Espaço Reservado para Conteúdo 7"/>
          <p:cNvPicPr>
            <a:picLocks noGrp="1" noChangeAspect="1"/>
          </p:cNvPicPr>
          <p:nvPr>
            <p:ph sz="quarter" idx="4"/>
          </p:nvPr>
        </p:nvPicPr>
        <p:blipFill>
          <a:blip r:embed="rId3"/>
          <a:stretch>
            <a:fillRect/>
          </a:stretch>
        </p:blipFill>
        <p:spPr>
          <a:xfrm>
            <a:off x="5969482" y="2736850"/>
            <a:ext cx="2423148" cy="3305175"/>
          </a:xfrm>
          <a:prstGeom prst="rect">
            <a:avLst/>
          </a:prstGeom>
        </p:spPr>
      </p:pic>
      <p:sp>
        <p:nvSpPr>
          <p:cNvPr id="6" name="Espaço Reservado para Número de Slide 5"/>
          <p:cNvSpPr>
            <a:spLocks noGrp="1"/>
          </p:cNvSpPr>
          <p:nvPr>
            <p:ph type="sldNum" sz="quarter" idx="12"/>
          </p:nvPr>
        </p:nvSpPr>
        <p:spPr/>
        <p:txBody>
          <a:bodyPr/>
          <a:lstStyle/>
          <a:p>
            <a:fld id="{3CE9CAAD-99B8-4EF3-B30B-50A437912889}" type="slidenum">
              <a:rPr lang="pt-BR" smtClean="0"/>
              <a:t>15</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93386393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7519" y="254977"/>
            <a:ext cx="8596668" cy="1320800"/>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2873041" y="644280"/>
            <a:ext cx="4185623" cy="576262"/>
          </a:xfrm>
        </p:spPr>
        <p:txBody>
          <a:bodyPr/>
          <a:lstStyle/>
          <a:p>
            <a:pPr algn="ctr"/>
            <a:r>
              <a:rPr lang="pt-BR" dirty="0" smtClean="0"/>
              <a:t>2022</a:t>
            </a:r>
            <a:endParaRPr lang="pt-BR" dirty="0"/>
          </a:p>
        </p:txBody>
      </p:sp>
      <p:pic>
        <p:nvPicPr>
          <p:cNvPr id="12" name="Espaço Reservado para Conteúdo 11"/>
          <p:cNvPicPr>
            <a:picLocks noGrp="1" noChangeAspect="1"/>
          </p:cNvPicPr>
          <p:nvPr>
            <p:ph sz="half" idx="2"/>
          </p:nvPr>
        </p:nvPicPr>
        <p:blipFill>
          <a:blip r:embed="rId2"/>
          <a:stretch>
            <a:fillRect/>
          </a:stretch>
        </p:blipFill>
        <p:spPr>
          <a:xfrm rot="5400000">
            <a:off x="2602329" y="355332"/>
            <a:ext cx="4727046" cy="7236072"/>
          </a:xfrm>
          <a:prstGeom prst="rect">
            <a:avLst/>
          </a:prstGeom>
        </p:spPr>
      </p:pic>
      <p:sp>
        <p:nvSpPr>
          <p:cNvPr id="10" name="Espaço Reservado para Número de Slide 9"/>
          <p:cNvSpPr>
            <a:spLocks noGrp="1"/>
          </p:cNvSpPr>
          <p:nvPr>
            <p:ph type="sldNum" sz="quarter" idx="12"/>
          </p:nvPr>
        </p:nvSpPr>
        <p:spPr/>
        <p:txBody>
          <a:bodyPr/>
          <a:lstStyle/>
          <a:p>
            <a:fld id="{3CE9CAAD-99B8-4EF3-B30B-50A437912889}" type="slidenum">
              <a:rPr lang="pt-BR" smtClean="0"/>
              <a:t>150</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02089785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59721" y="254977"/>
            <a:ext cx="4552533" cy="1320800"/>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331022" y="745453"/>
            <a:ext cx="4185623" cy="576262"/>
          </a:xfrm>
        </p:spPr>
        <p:txBody>
          <a:bodyPr/>
          <a:lstStyle/>
          <a:p>
            <a:pPr algn="ctr"/>
            <a:r>
              <a:rPr lang="pt-BR" dirty="0" smtClean="0"/>
              <a:t>2022</a:t>
            </a:r>
            <a:endParaRPr lang="pt-BR" dirty="0"/>
          </a:p>
        </p:txBody>
      </p:sp>
      <p:sp>
        <p:nvSpPr>
          <p:cNvPr id="7" name="Espaço Reservado para Número de Slide 6"/>
          <p:cNvSpPr>
            <a:spLocks noGrp="1"/>
          </p:cNvSpPr>
          <p:nvPr>
            <p:ph type="sldNum" sz="quarter" idx="12"/>
          </p:nvPr>
        </p:nvSpPr>
        <p:spPr/>
        <p:txBody>
          <a:bodyPr/>
          <a:lstStyle/>
          <a:p>
            <a:fld id="{3CE9CAAD-99B8-4EF3-B30B-50A437912889}" type="slidenum">
              <a:rPr lang="pt-BR" smtClean="0"/>
              <a:t>151</a:t>
            </a:fld>
            <a:endParaRPr lang="pt-BR" dirty="0"/>
          </a:p>
        </p:txBody>
      </p:sp>
      <p:pic>
        <p:nvPicPr>
          <p:cNvPr id="8" name="Espaço Reservado para Conteúdo 12"/>
          <p:cNvPicPr>
            <a:picLocks noGrp="1" noChangeAspect="1"/>
          </p:cNvPicPr>
          <p:nvPr>
            <p:ph sz="half" idx="2"/>
          </p:nvPr>
        </p:nvPicPr>
        <p:blipFill>
          <a:blip r:embed="rId2"/>
          <a:stretch>
            <a:fillRect/>
          </a:stretch>
        </p:blipFill>
        <p:spPr>
          <a:xfrm rot="5400000">
            <a:off x="2568910" y="554890"/>
            <a:ext cx="5000866" cy="7042641"/>
          </a:xfrm>
          <a:prstGeom prst="rect">
            <a:avLst/>
          </a:prstGeom>
        </p:spPr>
      </p:pic>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57950004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54977"/>
            <a:ext cx="8596668" cy="1320800"/>
          </a:xfrm>
        </p:spPr>
        <p:txBody>
          <a:bodyPr>
            <a:normAutofit/>
          </a:bodyPr>
          <a:lstStyle/>
          <a:p>
            <a:pPr algn="ctr"/>
            <a:r>
              <a:rPr lang="pt-BR" sz="3000" b="1" dirty="0" smtClean="0">
                <a:solidFill>
                  <a:schemeClr val="tx1"/>
                </a:solidFill>
              </a:rPr>
              <a:t>Balancete </a:t>
            </a:r>
            <a:r>
              <a:rPr lang="pt-BR" sz="3000" b="1" dirty="0">
                <a:solidFill>
                  <a:schemeClr val="tx1"/>
                </a:solidFill>
              </a:rPr>
              <a:t>Anual</a:t>
            </a:r>
            <a:endParaRPr lang="pt-BR" sz="3000" dirty="0"/>
          </a:p>
        </p:txBody>
      </p:sp>
      <p:sp>
        <p:nvSpPr>
          <p:cNvPr id="3" name="Espaço Reservado para Texto 2"/>
          <p:cNvSpPr>
            <a:spLocks noGrp="1"/>
          </p:cNvSpPr>
          <p:nvPr>
            <p:ph type="body" idx="1"/>
          </p:nvPr>
        </p:nvSpPr>
        <p:spPr>
          <a:xfrm>
            <a:off x="2777349" y="745453"/>
            <a:ext cx="4185623" cy="576262"/>
          </a:xfrm>
        </p:spPr>
        <p:txBody>
          <a:bodyPr/>
          <a:lstStyle/>
          <a:p>
            <a:pPr algn="ctr"/>
            <a:r>
              <a:rPr lang="pt-BR" dirty="0" smtClean="0"/>
              <a:t>2023</a:t>
            </a:r>
            <a:endParaRPr lang="pt-BR" dirty="0"/>
          </a:p>
        </p:txBody>
      </p:sp>
      <p:sp>
        <p:nvSpPr>
          <p:cNvPr id="11" name="Espaço Reservado para Número de Slide 10"/>
          <p:cNvSpPr>
            <a:spLocks noGrp="1"/>
          </p:cNvSpPr>
          <p:nvPr>
            <p:ph type="sldNum" sz="quarter" idx="12"/>
          </p:nvPr>
        </p:nvSpPr>
        <p:spPr/>
        <p:txBody>
          <a:bodyPr/>
          <a:lstStyle/>
          <a:p>
            <a:fld id="{3CE9CAAD-99B8-4EF3-B30B-50A437912889}" type="slidenum">
              <a:rPr lang="pt-BR" smtClean="0"/>
              <a:t>152</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pic>
        <p:nvPicPr>
          <p:cNvPr id="6" name="Espaço Reservado para Conteúdo 5"/>
          <p:cNvPicPr>
            <a:picLocks noGrp="1" noChangeAspect="1"/>
          </p:cNvPicPr>
          <p:nvPr>
            <p:ph sz="half" idx="2"/>
          </p:nvPr>
        </p:nvPicPr>
        <p:blipFill>
          <a:blip r:embed="rId3"/>
          <a:stretch>
            <a:fillRect/>
          </a:stretch>
        </p:blipFill>
        <p:spPr>
          <a:xfrm rot="5400000">
            <a:off x="2196994" y="-197943"/>
            <a:ext cx="5084773" cy="8124092"/>
          </a:xfrm>
          <a:prstGeom prst="rect">
            <a:avLst/>
          </a:prstGeom>
        </p:spPr>
      </p:pic>
    </p:spTree>
    <p:extLst>
      <p:ext uri="{BB962C8B-B14F-4D97-AF65-F5344CB8AC3E}">
        <p14:creationId xmlns:p14="http://schemas.microsoft.com/office/powerpoint/2010/main" val="398872439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00299" y="345830"/>
            <a:ext cx="6390125" cy="1087315"/>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282741" y="745453"/>
            <a:ext cx="4185623" cy="576262"/>
          </a:xfrm>
        </p:spPr>
        <p:txBody>
          <a:bodyPr/>
          <a:lstStyle/>
          <a:p>
            <a:pPr algn="ctr"/>
            <a:r>
              <a:rPr lang="pt-BR" dirty="0" smtClean="0"/>
              <a:t>2023</a:t>
            </a:r>
            <a:endParaRPr lang="pt-BR" dirty="0"/>
          </a:p>
        </p:txBody>
      </p:sp>
      <p:sp>
        <p:nvSpPr>
          <p:cNvPr id="7" name="Espaço Reservado para Número de Slide 6"/>
          <p:cNvSpPr>
            <a:spLocks noGrp="1"/>
          </p:cNvSpPr>
          <p:nvPr>
            <p:ph type="sldNum" sz="quarter" idx="12"/>
          </p:nvPr>
        </p:nvSpPr>
        <p:spPr/>
        <p:txBody>
          <a:bodyPr/>
          <a:lstStyle/>
          <a:p>
            <a:fld id="{3CE9CAAD-99B8-4EF3-B30B-50A437912889}" type="slidenum">
              <a:rPr lang="pt-BR" smtClean="0"/>
              <a:t>153</a:t>
            </a:fld>
            <a:endParaRPr lang="pt-BR" dirty="0"/>
          </a:p>
        </p:txBody>
      </p:sp>
      <p:pic>
        <p:nvPicPr>
          <p:cNvPr id="8" name="Espaço Reservado para Conteúdo 11"/>
          <p:cNvPicPr>
            <a:picLocks noGrp="1" noChangeAspect="1"/>
          </p:cNvPicPr>
          <p:nvPr>
            <p:ph sz="half" idx="2"/>
          </p:nvPr>
        </p:nvPicPr>
        <p:blipFill>
          <a:blip r:embed="rId2"/>
          <a:stretch>
            <a:fillRect/>
          </a:stretch>
        </p:blipFill>
        <p:spPr>
          <a:xfrm rot="5400000">
            <a:off x="2338751" y="545124"/>
            <a:ext cx="5073165" cy="6849207"/>
          </a:xfrm>
          <a:prstGeom prst="rect">
            <a:avLst/>
          </a:prstGeom>
        </p:spPr>
      </p:pic>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15147052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60438"/>
            <a:ext cx="8596668" cy="1320800"/>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2882856" y="745453"/>
            <a:ext cx="4185623" cy="576262"/>
          </a:xfrm>
        </p:spPr>
        <p:txBody>
          <a:bodyPr/>
          <a:lstStyle/>
          <a:p>
            <a:pPr algn="ctr"/>
            <a:r>
              <a:rPr lang="pt-BR" dirty="0" smtClean="0"/>
              <a:t>2023</a:t>
            </a:r>
            <a:endParaRPr lang="pt-BR" dirty="0"/>
          </a:p>
        </p:txBody>
      </p:sp>
      <p:sp>
        <p:nvSpPr>
          <p:cNvPr id="11" name="Espaço Reservado para Número de Slide 10"/>
          <p:cNvSpPr>
            <a:spLocks noGrp="1"/>
          </p:cNvSpPr>
          <p:nvPr>
            <p:ph type="sldNum" sz="quarter" idx="12"/>
          </p:nvPr>
        </p:nvSpPr>
        <p:spPr/>
        <p:txBody>
          <a:bodyPr/>
          <a:lstStyle/>
          <a:p>
            <a:fld id="{3CE9CAAD-99B8-4EF3-B30B-50A437912889}" type="slidenum">
              <a:rPr lang="pt-BR" smtClean="0"/>
              <a:t>154</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pic>
        <p:nvPicPr>
          <p:cNvPr id="6" name="Espaço Reservado para Conteúdo 5"/>
          <p:cNvPicPr>
            <a:picLocks noGrp="1" noChangeAspect="1"/>
          </p:cNvPicPr>
          <p:nvPr>
            <p:ph sz="half" idx="2"/>
          </p:nvPr>
        </p:nvPicPr>
        <p:blipFill>
          <a:blip r:embed="rId3"/>
          <a:stretch>
            <a:fillRect/>
          </a:stretch>
        </p:blipFill>
        <p:spPr>
          <a:xfrm rot="5400000">
            <a:off x="2198273" y="-199223"/>
            <a:ext cx="5258063" cy="8299940"/>
          </a:xfrm>
          <a:prstGeom prst="rect">
            <a:avLst/>
          </a:prstGeom>
        </p:spPr>
      </p:pic>
    </p:spTree>
    <p:extLst>
      <p:ext uri="{BB962C8B-B14F-4D97-AF65-F5344CB8AC3E}">
        <p14:creationId xmlns:p14="http://schemas.microsoft.com/office/powerpoint/2010/main" val="287702832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65469" y="254977"/>
            <a:ext cx="5282294" cy="1320800"/>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709091" y="915377"/>
            <a:ext cx="4185623" cy="576262"/>
          </a:xfrm>
        </p:spPr>
        <p:txBody>
          <a:bodyPr/>
          <a:lstStyle/>
          <a:p>
            <a:pPr algn="ctr"/>
            <a:r>
              <a:rPr lang="pt-BR" dirty="0" smtClean="0"/>
              <a:t>2023</a:t>
            </a:r>
            <a:endParaRPr lang="pt-BR" dirty="0"/>
          </a:p>
        </p:txBody>
      </p:sp>
      <p:sp>
        <p:nvSpPr>
          <p:cNvPr id="7" name="Espaço Reservado para Número de Slide 6"/>
          <p:cNvSpPr>
            <a:spLocks noGrp="1"/>
          </p:cNvSpPr>
          <p:nvPr>
            <p:ph type="sldNum" sz="quarter" idx="12"/>
          </p:nvPr>
        </p:nvSpPr>
        <p:spPr/>
        <p:txBody>
          <a:bodyPr/>
          <a:lstStyle/>
          <a:p>
            <a:fld id="{3CE9CAAD-99B8-4EF3-B30B-50A437912889}" type="slidenum">
              <a:rPr lang="pt-BR" smtClean="0"/>
              <a:t>155</a:t>
            </a:fld>
            <a:endParaRPr lang="pt-BR" dirty="0"/>
          </a:p>
        </p:txBody>
      </p:sp>
      <p:pic>
        <p:nvPicPr>
          <p:cNvPr id="8" name="Espaço Reservado para Conteúdo 11"/>
          <p:cNvPicPr>
            <a:picLocks noGrp="1" noChangeAspect="1"/>
          </p:cNvPicPr>
          <p:nvPr>
            <p:ph sz="half" idx="2"/>
          </p:nvPr>
        </p:nvPicPr>
        <p:blipFill>
          <a:blip r:embed="rId2"/>
          <a:stretch>
            <a:fillRect/>
          </a:stretch>
        </p:blipFill>
        <p:spPr>
          <a:xfrm rot="5400000">
            <a:off x="2726881" y="391335"/>
            <a:ext cx="5176716" cy="7377325"/>
          </a:xfrm>
          <a:prstGeom prst="rect">
            <a:avLst/>
          </a:prstGeom>
        </p:spPr>
      </p:pic>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57011269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54977"/>
            <a:ext cx="8596668" cy="674077"/>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2882856" y="644280"/>
            <a:ext cx="4185623" cy="576262"/>
          </a:xfrm>
        </p:spPr>
        <p:txBody>
          <a:bodyPr/>
          <a:lstStyle/>
          <a:p>
            <a:pPr algn="ctr"/>
            <a:r>
              <a:rPr lang="pt-BR" dirty="0" smtClean="0"/>
              <a:t>2023</a:t>
            </a:r>
            <a:endParaRPr lang="pt-BR" dirty="0"/>
          </a:p>
        </p:txBody>
      </p:sp>
      <p:sp>
        <p:nvSpPr>
          <p:cNvPr id="11" name="Espaço Reservado para Número de Slide 10"/>
          <p:cNvSpPr>
            <a:spLocks noGrp="1"/>
          </p:cNvSpPr>
          <p:nvPr>
            <p:ph type="sldNum" sz="quarter" idx="12"/>
          </p:nvPr>
        </p:nvSpPr>
        <p:spPr/>
        <p:txBody>
          <a:bodyPr/>
          <a:lstStyle/>
          <a:p>
            <a:fld id="{3CE9CAAD-99B8-4EF3-B30B-50A437912889}" type="slidenum">
              <a:rPr lang="pt-BR" smtClean="0"/>
              <a:t>156</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pic>
        <p:nvPicPr>
          <p:cNvPr id="6" name="Espaço Reservado para Conteúdo 5"/>
          <p:cNvPicPr>
            <a:picLocks noGrp="1" noChangeAspect="1"/>
          </p:cNvPicPr>
          <p:nvPr>
            <p:ph sz="half" idx="2"/>
          </p:nvPr>
        </p:nvPicPr>
        <p:blipFill>
          <a:blip r:embed="rId3"/>
          <a:stretch>
            <a:fillRect/>
          </a:stretch>
        </p:blipFill>
        <p:spPr>
          <a:xfrm rot="5400000">
            <a:off x="2286000" y="131885"/>
            <a:ext cx="5099538" cy="7702062"/>
          </a:xfrm>
          <a:prstGeom prst="rect">
            <a:avLst/>
          </a:prstGeom>
        </p:spPr>
      </p:pic>
    </p:spTree>
    <p:extLst>
      <p:ext uri="{BB962C8B-B14F-4D97-AF65-F5344CB8AC3E}">
        <p14:creationId xmlns:p14="http://schemas.microsoft.com/office/powerpoint/2010/main" val="88029732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37793" y="337038"/>
            <a:ext cx="4825094" cy="1320800"/>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757528" y="850929"/>
            <a:ext cx="4185623" cy="576262"/>
          </a:xfrm>
        </p:spPr>
        <p:txBody>
          <a:bodyPr/>
          <a:lstStyle/>
          <a:p>
            <a:pPr algn="ctr"/>
            <a:r>
              <a:rPr lang="pt-BR" dirty="0" smtClean="0"/>
              <a:t>2023</a:t>
            </a:r>
            <a:endParaRPr lang="pt-BR" dirty="0"/>
          </a:p>
        </p:txBody>
      </p:sp>
      <p:sp>
        <p:nvSpPr>
          <p:cNvPr id="7" name="Espaço Reservado para Número de Slide 6"/>
          <p:cNvSpPr>
            <a:spLocks noGrp="1"/>
          </p:cNvSpPr>
          <p:nvPr>
            <p:ph type="sldNum" sz="quarter" idx="12"/>
          </p:nvPr>
        </p:nvSpPr>
        <p:spPr/>
        <p:txBody>
          <a:bodyPr/>
          <a:lstStyle/>
          <a:p>
            <a:fld id="{3CE9CAAD-99B8-4EF3-B30B-50A437912889}" type="slidenum">
              <a:rPr lang="pt-BR" smtClean="0"/>
              <a:t>157</a:t>
            </a:fld>
            <a:endParaRPr lang="pt-BR" dirty="0"/>
          </a:p>
        </p:txBody>
      </p:sp>
      <p:pic>
        <p:nvPicPr>
          <p:cNvPr id="8" name="Espaço Reservado para Conteúdo 11"/>
          <p:cNvPicPr>
            <a:picLocks noGrp="1" noChangeAspect="1"/>
          </p:cNvPicPr>
          <p:nvPr>
            <p:ph sz="half" idx="2"/>
          </p:nvPr>
        </p:nvPicPr>
        <p:blipFill>
          <a:blip r:embed="rId2"/>
          <a:stretch>
            <a:fillRect/>
          </a:stretch>
        </p:blipFill>
        <p:spPr>
          <a:xfrm rot="5400000">
            <a:off x="2468237" y="471808"/>
            <a:ext cx="5167040" cy="7077807"/>
          </a:xfrm>
          <a:prstGeom prst="rect">
            <a:avLst/>
          </a:prstGeom>
        </p:spPr>
      </p:pic>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65923210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54977"/>
            <a:ext cx="8596668" cy="674077"/>
          </a:xfrm>
        </p:spPr>
        <p:txBody>
          <a:bodyPr>
            <a:normAutofit/>
          </a:bodyPr>
          <a:lstStyle/>
          <a:p>
            <a:pPr algn="ctr"/>
            <a:r>
              <a:rPr lang="pt-BR" sz="3000" b="1" dirty="0" smtClean="0">
                <a:solidFill>
                  <a:schemeClr val="tx1"/>
                </a:solidFill>
              </a:rPr>
              <a:t>Balancete </a:t>
            </a:r>
            <a:r>
              <a:rPr lang="pt-BR" sz="3000" b="1" dirty="0">
                <a:solidFill>
                  <a:schemeClr val="tx1"/>
                </a:solidFill>
              </a:rPr>
              <a:t>Anual</a:t>
            </a:r>
            <a:endParaRPr lang="pt-BR" sz="3000" dirty="0"/>
          </a:p>
        </p:txBody>
      </p:sp>
      <p:sp>
        <p:nvSpPr>
          <p:cNvPr id="3" name="Espaço Reservado para Texto 2"/>
          <p:cNvSpPr>
            <a:spLocks noGrp="1"/>
          </p:cNvSpPr>
          <p:nvPr>
            <p:ph type="body" idx="1"/>
          </p:nvPr>
        </p:nvSpPr>
        <p:spPr>
          <a:xfrm>
            <a:off x="2882856" y="711872"/>
            <a:ext cx="4185623" cy="576262"/>
          </a:xfrm>
        </p:spPr>
        <p:txBody>
          <a:bodyPr/>
          <a:lstStyle/>
          <a:p>
            <a:pPr algn="ctr"/>
            <a:r>
              <a:rPr lang="pt-BR" dirty="0" smtClean="0"/>
              <a:t>2024</a:t>
            </a:r>
            <a:endParaRPr lang="pt-BR" dirty="0"/>
          </a:p>
        </p:txBody>
      </p:sp>
      <p:sp>
        <p:nvSpPr>
          <p:cNvPr id="11" name="Espaço Reservado para Número de Slide 10"/>
          <p:cNvSpPr>
            <a:spLocks noGrp="1"/>
          </p:cNvSpPr>
          <p:nvPr>
            <p:ph type="sldNum" sz="quarter" idx="12"/>
          </p:nvPr>
        </p:nvSpPr>
        <p:spPr/>
        <p:txBody>
          <a:bodyPr/>
          <a:lstStyle/>
          <a:p>
            <a:fld id="{3CE9CAAD-99B8-4EF3-B30B-50A437912889}" type="slidenum">
              <a:rPr lang="pt-BR" smtClean="0"/>
              <a:t>158</a:t>
            </a:fld>
            <a:endParaRPr lang="pt-BR" dirty="0"/>
          </a:p>
        </p:txBody>
      </p:sp>
      <p:pic>
        <p:nvPicPr>
          <p:cNvPr id="6" name="Espaço Reservado para Conteúdo 5"/>
          <p:cNvPicPr>
            <a:picLocks noGrp="1" noChangeAspect="1"/>
          </p:cNvPicPr>
          <p:nvPr>
            <p:ph sz="half" idx="2"/>
          </p:nvPr>
        </p:nvPicPr>
        <p:blipFill>
          <a:blip r:embed="rId2"/>
          <a:stretch>
            <a:fillRect/>
          </a:stretch>
        </p:blipFill>
        <p:spPr>
          <a:xfrm rot="5400000">
            <a:off x="2154267" y="162290"/>
            <a:ext cx="5310551" cy="7562240"/>
          </a:xfrm>
          <a:prstGeom prst="rect">
            <a:avLst/>
          </a:prstGeom>
        </p:spPr>
      </p:pic>
      <p:pic>
        <p:nvPicPr>
          <p:cNvPr id="10" name="Imagem 9">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11285816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39916" y="254977"/>
            <a:ext cx="5563648" cy="594946"/>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528928" y="644280"/>
            <a:ext cx="4185623" cy="576262"/>
          </a:xfrm>
        </p:spPr>
        <p:txBody>
          <a:bodyPr/>
          <a:lstStyle/>
          <a:p>
            <a:pPr algn="ctr"/>
            <a:r>
              <a:rPr lang="pt-BR" dirty="0" smtClean="0"/>
              <a:t>2024</a:t>
            </a:r>
            <a:endParaRPr lang="pt-BR" dirty="0"/>
          </a:p>
        </p:txBody>
      </p:sp>
      <p:sp>
        <p:nvSpPr>
          <p:cNvPr id="7" name="Espaço Reservado para Número de Slide 6"/>
          <p:cNvSpPr>
            <a:spLocks noGrp="1"/>
          </p:cNvSpPr>
          <p:nvPr>
            <p:ph type="sldNum" sz="quarter" idx="12"/>
          </p:nvPr>
        </p:nvSpPr>
        <p:spPr/>
        <p:txBody>
          <a:bodyPr/>
          <a:lstStyle/>
          <a:p>
            <a:fld id="{3CE9CAAD-99B8-4EF3-B30B-50A437912889}" type="slidenum">
              <a:rPr lang="pt-BR" smtClean="0"/>
              <a:t>159</a:t>
            </a:fld>
            <a:endParaRPr lang="pt-BR" dirty="0"/>
          </a:p>
        </p:txBody>
      </p:sp>
      <p:pic>
        <p:nvPicPr>
          <p:cNvPr id="8" name="Espaço Reservado para Conteúdo 11"/>
          <p:cNvPicPr>
            <a:picLocks noGrp="1" noChangeAspect="1"/>
          </p:cNvPicPr>
          <p:nvPr>
            <p:ph sz="half" idx="2"/>
          </p:nvPr>
        </p:nvPicPr>
        <p:blipFill>
          <a:blip r:embed="rId2"/>
          <a:stretch>
            <a:fillRect/>
          </a:stretch>
        </p:blipFill>
        <p:spPr>
          <a:xfrm rot="5400000">
            <a:off x="2712426" y="312129"/>
            <a:ext cx="5187462" cy="7200901"/>
          </a:xfrm>
          <a:prstGeom prst="rect">
            <a:avLst/>
          </a:prstGeom>
        </p:spPr>
      </p:pic>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762156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9040" y="254977"/>
            <a:ext cx="10330960" cy="1342293"/>
          </a:xfrm>
        </p:spPr>
        <p:txBody>
          <a:bodyPr>
            <a:normAutofit/>
          </a:bodyPr>
          <a:lstStyle/>
          <a:p>
            <a:pPr algn="ctr"/>
            <a:r>
              <a:rPr lang="pt-BR" sz="3000" b="1" dirty="0">
                <a:solidFill>
                  <a:schemeClr val="tx1"/>
                </a:solidFill>
              </a:rPr>
              <a:t>MELHORIAS REALIZADAS NA INTERVENÇÃO ATUAL (ESPAÇO </a:t>
            </a:r>
            <a:r>
              <a:rPr lang="pt-BR" sz="3000" b="1" dirty="0" smtClean="0">
                <a:solidFill>
                  <a:schemeClr val="tx1"/>
                </a:solidFill>
              </a:rPr>
              <a:t>FÍSICO</a:t>
            </a:r>
            <a:r>
              <a:rPr lang="pt-BR" sz="3000" b="1" dirty="0">
                <a:solidFill>
                  <a:schemeClr val="tx1"/>
                </a:solidFill>
              </a:rPr>
              <a:t>)</a:t>
            </a:r>
            <a:endParaRPr lang="pt-BR" sz="3000" dirty="0"/>
          </a:p>
        </p:txBody>
      </p:sp>
      <p:sp>
        <p:nvSpPr>
          <p:cNvPr id="3" name="Espaço Reservado para Texto 2"/>
          <p:cNvSpPr>
            <a:spLocks noGrp="1"/>
          </p:cNvSpPr>
          <p:nvPr>
            <p:ph type="body" idx="1"/>
          </p:nvPr>
        </p:nvSpPr>
        <p:spPr>
          <a:xfrm>
            <a:off x="675745" y="2160983"/>
            <a:ext cx="4318286" cy="485502"/>
          </a:xfrm>
        </p:spPr>
        <p:txBody>
          <a:bodyPr/>
          <a:lstStyle/>
          <a:p>
            <a:r>
              <a:rPr lang="pt-BR" sz="2000" b="1" dirty="0" smtClean="0"/>
              <a:t>Reforma Consultório Médico 1</a:t>
            </a:r>
            <a:endParaRPr lang="pt-BR" sz="2000" b="1" dirty="0"/>
          </a:p>
        </p:txBody>
      </p:sp>
      <p:pic>
        <p:nvPicPr>
          <p:cNvPr id="7" name="Espaço Reservado para Conteúdo 6"/>
          <p:cNvPicPr>
            <a:picLocks noGrp="1" noChangeAspect="1"/>
          </p:cNvPicPr>
          <p:nvPr>
            <p:ph sz="half" idx="2"/>
          </p:nvPr>
        </p:nvPicPr>
        <p:blipFill>
          <a:blip r:embed="rId2"/>
          <a:stretch>
            <a:fillRect/>
          </a:stretch>
        </p:blipFill>
        <p:spPr>
          <a:xfrm>
            <a:off x="676275" y="2802719"/>
            <a:ext cx="4184650" cy="3173437"/>
          </a:xfrm>
          <a:prstGeom prst="rect">
            <a:avLst/>
          </a:prstGeom>
        </p:spPr>
      </p:pic>
      <p:sp>
        <p:nvSpPr>
          <p:cNvPr id="5" name="Espaço Reservado para Texto 4"/>
          <p:cNvSpPr>
            <a:spLocks noGrp="1"/>
          </p:cNvSpPr>
          <p:nvPr>
            <p:ph type="body" sz="quarter" idx="3"/>
          </p:nvPr>
        </p:nvSpPr>
        <p:spPr>
          <a:xfrm>
            <a:off x="5666788" y="2160983"/>
            <a:ext cx="4330065" cy="960286"/>
          </a:xfrm>
        </p:spPr>
        <p:txBody>
          <a:bodyPr/>
          <a:lstStyle/>
          <a:p>
            <a:r>
              <a:rPr lang="pt-BR" sz="2000" b="1" dirty="0"/>
              <a:t>Reforma Consultório Médico </a:t>
            </a:r>
            <a:r>
              <a:rPr lang="pt-BR" sz="2000" b="1" dirty="0" smtClean="0"/>
              <a:t>2</a:t>
            </a:r>
            <a:endParaRPr lang="pt-BR" sz="2000" b="1" dirty="0"/>
          </a:p>
          <a:p>
            <a:endParaRPr lang="pt-BR" sz="2000" b="1" dirty="0"/>
          </a:p>
        </p:txBody>
      </p:sp>
      <p:pic>
        <p:nvPicPr>
          <p:cNvPr id="8" name="Espaço Reservado para Conteúdo 7"/>
          <p:cNvPicPr>
            <a:picLocks noGrp="1" noChangeAspect="1"/>
          </p:cNvPicPr>
          <p:nvPr>
            <p:ph sz="quarter" idx="4"/>
          </p:nvPr>
        </p:nvPicPr>
        <p:blipFill>
          <a:blip r:embed="rId3"/>
          <a:stretch>
            <a:fillRect/>
          </a:stretch>
        </p:blipFill>
        <p:spPr>
          <a:xfrm>
            <a:off x="5955022" y="2736850"/>
            <a:ext cx="2452069" cy="3305175"/>
          </a:xfrm>
          <a:prstGeom prst="rect">
            <a:avLst/>
          </a:prstGeom>
        </p:spPr>
      </p:pic>
      <p:sp>
        <p:nvSpPr>
          <p:cNvPr id="6" name="Espaço Reservado para Número de Slide 5"/>
          <p:cNvSpPr>
            <a:spLocks noGrp="1"/>
          </p:cNvSpPr>
          <p:nvPr>
            <p:ph type="sldNum" sz="quarter" idx="12"/>
          </p:nvPr>
        </p:nvSpPr>
        <p:spPr/>
        <p:txBody>
          <a:bodyPr/>
          <a:lstStyle/>
          <a:p>
            <a:fld id="{3CE9CAAD-99B8-4EF3-B30B-50A437912889}" type="slidenum">
              <a:rPr lang="pt-BR" smtClean="0"/>
              <a:t>16</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37101285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5787" y="298449"/>
            <a:ext cx="8596668" cy="691662"/>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2724595" y="745452"/>
            <a:ext cx="4185623" cy="576262"/>
          </a:xfrm>
        </p:spPr>
        <p:txBody>
          <a:bodyPr/>
          <a:lstStyle/>
          <a:p>
            <a:pPr algn="ctr"/>
            <a:r>
              <a:rPr lang="pt-BR" dirty="0" smtClean="0"/>
              <a:t>2024</a:t>
            </a:r>
            <a:endParaRPr lang="pt-BR" dirty="0"/>
          </a:p>
        </p:txBody>
      </p:sp>
      <p:sp>
        <p:nvSpPr>
          <p:cNvPr id="11" name="Espaço Reservado para Número de Slide 10"/>
          <p:cNvSpPr>
            <a:spLocks noGrp="1"/>
          </p:cNvSpPr>
          <p:nvPr>
            <p:ph type="sldNum" sz="quarter" idx="12"/>
          </p:nvPr>
        </p:nvSpPr>
        <p:spPr/>
        <p:txBody>
          <a:bodyPr/>
          <a:lstStyle/>
          <a:p>
            <a:fld id="{3CE9CAAD-99B8-4EF3-B30B-50A437912889}" type="slidenum">
              <a:rPr lang="pt-BR" smtClean="0"/>
              <a:t>160</a:t>
            </a:fld>
            <a:endParaRPr lang="pt-BR" dirty="0"/>
          </a:p>
        </p:txBody>
      </p:sp>
      <p:pic>
        <p:nvPicPr>
          <p:cNvPr id="6" name="Espaço Reservado para Conteúdo 5"/>
          <p:cNvPicPr>
            <a:picLocks noGrp="1" noChangeAspect="1"/>
          </p:cNvPicPr>
          <p:nvPr>
            <p:ph sz="half" idx="2"/>
          </p:nvPr>
        </p:nvPicPr>
        <p:blipFill>
          <a:blip r:embed="rId2"/>
          <a:stretch>
            <a:fillRect/>
          </a:stretch>
        </p:blipFill>
        <p:spPr>
          <a:xfrm rot="5400000">
            <a:off x="2348980" y="423465"/>
            <a:ext cx="5298893" cy="7095392"/>
          </a:xfrm>
          <a:prstGeom prst="rect">
            <a:avLst/>
          </a:prstGeom>
        </p:spPr>
      </p:pic>
      <p:pic>
        <p:nvPicPr>
          <p:cNvPr id="10" name="Imagem 9">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408083981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46504" y="243283"/>
            <a:ext cx="4499779" cy="1320800"/>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603583" y="903683"/>
            <a:ext cx="4185623" cy="576262"/>
          </a:xfrm>
        </p:spPr>
        <p:txBody>
          <a:bodyPr/>
          <a:lstStyle/>
          <a:p>
            <a:pPr algn="ctr"/>
            <a:r>
              <a:rPr lang="pt-BR" dirty="0" smtClean="0"/>
              <a:t>2024</a:t>
            </a:r>
            <a:endParaRPr lang="pt-BR" dirty="0"/>
          </a:p>
        </p:txBody>
      </p:sp>
      <p:sp>
        <p:nvSpPr>
          <p:cNvPr id="7" name="Espaço Reservado para Número de Slide 6"/>
          <p:cNvSpPr>
            <a:spLocks noGrp="1"/>
          </p:cNvSpPr>
          <p:nvPr>
            <p:ph type="sldNum" sz="quarter" idx="12"/>
          </p:nvPr>
        </p:nvSpPr>
        <p:spPr/>
        <p:txBody>
          <a:bodyPr/>
          <a:lstStyle/>
          <a:p>
            <a:fld id="{3CE9CAAD-99B8-4EF3-B30B-50A437912889}" type="slidenum">
              <a:rPr lang="pt-BR" smtClean="0"/>
              <a:t>161</a:t>
            </a:fld>
            <a:endParaRPr lang="pt-BR" dirty="0"/>
          </a:p>
        </p:txBody>
      </p:sp>
      <p:pic>
        <p:nvPicPr>
          <p:cNvPr id="8" name="Espaço Reservado para Conteúdo 11"/>
          <p:cNvPicPr>
            <a:picLocks noGrp="1" noChangeAspect="1"/>
          </p:cNvPicPr>
          <p:nvPr>
            <p:ph sz="half" idx="2"/>
          </p:nvPr>
        </p:nvPicPr>
        <p:blipFill>
          <a:blip r:embed="rId2"/>
          <a:stretch>
            <a:fillRect/>
          </a:stretch>
        </p:blipFill>
        <p:spPr>
          <a:xfrm rot="5400000">
            <a:off x="2700003" y="388280"/>
            <a:ext cx="5140663" cy="7323994"/>
          </a:xfrm>
          <a:prstGeom prst="rect">
            <a:avLst/>
          </a:prstGeom>
        </p:spPr>
      </p:pic>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99066682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317575"/>
            <a:ext cx="8596668" cy="779585"/>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2882856" y="745453"/>
            <a:ext cx="4185623" cy="576262"/>
          </a:xfrm>
        </p:spPr>
        <p:txBody>
          <a:bodyPr/>
          <a:lstStyle/>
          <a:p>
            <a:pPr algn="ctr"/>
            <a:r>
              <a:rPr lang="pt-BR" dirty="0" smtClean="0"/>
              <a:t>2024</a:t>
            </a:r>
            <a:endParaRPr lang="pt-BR" dirty="0"/>
          </a:p>
        </p:txBody>
      </p:sp>
      <p:pic>
        <p:nvPicPr>
          <p:cNvPr id="5" name="Espaço Reservado para Conteúdo 4"/>
          <p:cNvPicPr>
            <a:picLocks noGrp="1" noChangeAspect="1"/>
          </p:cNvPicPr>
          <p:nvPr>
            <p:ph sz="half" idx="2"/>
          </p:nvPr>
        </p:nvPicPr>
        <p:blipFill>
          <a:blip r:embed="rId2"/>
          <a:stretch>
            <a:fillRect/>
          </a:stretch>
        </p:blipFill>
        <p:spPr>
          <a:xfrm rot="5400000">
            <a:off x="2548991" y="647528"/>
            <a:ext cx="4853350" cy="6664569"/>
          </a:xfrm>
          <a:prstGeom prst="rect">
            <a:avLst/>
          </a:prstGeom>
        </p:spPr>
      </p:pic>
      <p:sp>
        <p:nvSpPr>
          <p:cNvPr id="10" name="Espaço Reservado para Número de Slide 9"/>
          <p:cNvSpPr>
            <a:spLocks noGrp="1"/>
          </p:cNvSpPr>
          <p:nvPr>
            <p:ph type="sldNum" sz="quarter" idx="12"/>
          </p:nvPr>
        </p:nvSpPr>
        <p:spPr/>
        <p:txBody>
          <a:bodyPr/>
          <a:lstStyle/>
          <a:p>
            <a:fld id="{3CE9CAAD-99B8-4EF3-B30B-50A437912889}" type="slidenum">
              <a:rPr lang="pt-BR" smtClean="0"/>
              <a:t>162</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46463782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50106" y="254977"/>
            <a:ext cx="4974564" cy="1320800"/>
          </a:xfrm>
        </p:spPr>
        <p:txBody>
          <a:bodyPr>
            <a:normAutofit/>
          </a:bodyPr>
          <a:lstStyle/>
          <a:p>
            <a:pPr algn="ctr"/>
            <a:r>
              <a:rPr lang="pt-BR" sz="3000" b="1" dirty="0">
                <a:solidFill>
                  <a:schemeClr val="tx1"/>
                </a:solidFill>
              </a:rPr>
              <a:t>Balancete Anual</a:t>
            </a:r>
            <a:endParaRPr lang="pt-BR" sz="3000" dirty="0"/>
          </a:p>
        </p:txBody>
      </p:sp>
      <p:sp>
        <p:nvSpPr>
          <p:cNvPr id="3" name="Espaço Reservado para Texto 2"/>
          <p:cNvSpPr>
            <a:spLocks noGrp="1"/>
          </p:cNvSpPr>
          <p:nvPr>
            <p:ph type="body" idx="1"/>
          </p:nvPr>
        </p:nvSpPr>
        <p:spPr>
          <a:xfrm>
            <a:off x="3544576" y="824552"/>
            <a:ext cx="4185623" cy="576262"/>
          </a:xfrm>
        </p:spPr>
        <p:txBody>
          <a:bodyPr/>
          <a:lstStyle/>
          <a:p>
            <a:pPr algn="ctr"/>
            <a:r>
              <a:rPr lang="pt-BR" dirty="0" smtClean="0"/>
              <a:t>2024</a:t>
            </a:r>
            <a:endParaRPr lang="pt-BR" dirty="0"/>
          </a:p>
        </p:txBody>
      </p:sp>
      <p:sp>
        <p:nvSpPr>
          <p:cNvPr id="7" name="Espaço Reservado para Número de Slide 6"/>
          <p:cNvSpPr>
            <a:spLocks noGrp="1"/>
          </p:cNvSpPr>
          <p:nvPr>
            <p:ph type="sldNum" sz="quarter" idx="12"/>
          </p:nvPr>
        </p:nvSpPr>
        <p:spPr/>
        <p:txBody>
          <a:bodyPr/>
          <a:lstStyle/>
          <a:p>
            <a:fld id="{3CE9CAAD-99B8-4EF3-B30B-50A437912889}" type="slidenum">
              <a:rPr lang="pt-BR" smtClean="0"/>
              <a:t>163</a:t>
            </a:fld>
            <a:endParaRPr lang="pt-BR" dirty="0"/>
          </a:p>
        </p:txBody>
      </p:sp>
      <p:pic>
        <p:nvPicPr>
          <p:cNvPr id="8" name="Espaço Reservado para Conteúdo 8"/>
          <p:cNvPicPr>
            <a:picLocks noGrp="1" noChangeAspect="1"/>
          </p:cNvPicPr>
          <p:nvPr>
            <p:ph sz="half" idx="2"/>
          </p:nvPr>
        </p:nvPicPr>
        <p:blipFill>
          <a:blip r:embed="rId2"/>
          <a:stretch>
            <a:fillRect/>
          </a:stretch>
        </p:blipFill>
        <p:spPr>
          <a:xfrm rot="5400000">
            <a:off x="2571748" y="364883"/>
            <a:ext cx="5073165" cy="7315200"/>
          </a:xfrm>
          <a:prstGeom prst="rect">
            <a:avLst/>
          </a:prstGeom>
        </p:spPr>
      </p:pic>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97580289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6611" y="256259"/>
            <a:ext cx="8596668" cy="893885"/>
          </a:xfrm>
        </p:spPr>
        <p:txBody>
          <a:bodyPr>
            <a:normAutofit/>
          </a:bodyPr>
          <a:lstStyle/>
          <a:p>
            <a:pPr algn="ctr"/>
            <a:r>
              <a:rPr lang="pt-BR" sz="3000" b="1" dirty="0">
                <a:solidFill>
                  <a:schemeClr val="tx1"/>
                </a:solidFill>
              </a:rPr>
              <a:t>Relatório de Atividades Anual </a:t>
            </a:r>
            <a:r>
              <a:rPr lang="pt-BR" sz="3000" b="1" dirty="0" smtClean="0">
                <a:solidFill>
                  <a:schemeClr val="tx1"/>
                </a:solidFill>
              </a:rPr>
              <a:t>2023</a:t>
            </a:r>
            <a:endParaRPr lang="pt-BR" sz="3000" dirty="0"/>
          </a:p>
        </p:txBody>
      </p:sp>
      <p:sp>
        <p:nvSpPr>
          <p:cNvPr id="7" name="Espaço Reservado para Conteúdo 6"/>
          <p:cNvSpPr>
            <a:spLocks noGrp="1"/>
          </p:cNvSpPr>
          <p:nvPr>
            <p:ph idx="1"/>
          </p:nvPr>
        </p:nvSpPr>
        <p:spPr>
          <a:xfrm>
            <a:off x="677334" y="2160589"/>
            <a:ext cx="8596668" cy="1848703"/>
          </a:xfrm>
        </p:spPr>
        <p:txBody>
          <a:bodyPr/>
          <a:lstStyle/>
          <a:p>
            <a:r>
              <a:rPr lang="pt-BR" dirty="0" smtClean="0"/>
              <a:t>A Santa Casa de Misericórdia de São Luiz do Paraitinga, realizou no ano de 2023</a:t>
            </a:r>
          </a:p>
          <a:p>
            <a:r>
              <a:rPr lang="pt-BR" dirty="0" smtClean="0"/>
              <a:t>30.059 atendimentos de Pronto atendimento</a:t>
            </a:r>
          </a:p>
          <a:p>
            <a:r>
              <a:rPr lang="pt-BR" dirty="0" smtClean="0"/>
              <a:t>3.448 exames de Raio – X </a:t>
            </a:r>
          </a:p>
          <a:p>
            <a:r>
              <a:rPr lang="pt-BR" dirty="0" smtClean="0"/>
              <a:t>185 Internaçõe</a:t>
            </a:r>
            <a:r>
              <a:rPr lang="pt-BR" dirty="0"/>
              <a:t>s</a:t>
            </a:r>
            <a:r>
              <a:rPr lang="pt-BR" dirty="0" smtClean="0"/>
              <a:t> </a:t>
            </a:r>
          </a:p>
          <a:p>
            <a:endParaRPr lang="pt-BR" dirty="0" smtClean="0"/>
          </a:p>
          <a:p>
            <a:endParaRPr lang="pt-BR" dirty="0"/>
          </a:p>
        </p:txBody>
      </p:sp>
      <p:sp>
        <p:nvSpPr>
          <p:cNvPr id="10" name="Espaço Reservado para Número de Slide 9"/>
          <p:cNvSpPr>
            <a:spLocks noGrp="1"/>
          </p:cNvSpPr>
          <p:nvPr>
            <p:ph type="sldNum" sz="quarter" idx="12"/>
          </p:nvPr>
        </p:nvSpPr>
        <p:spPr/>
        <p:txBody>
          <a:bodyPr/>
          <a:lstStyle/>
          <a:p>
            <a:fld id="{3CE9CAAD-99B8-4EF3-B30B-50A437912889}" type="slidenum">
              <a:rPr lang="pt-BR" smtClean="0"/>
              <a:t>164</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96966287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626904" y="312687"/>
            <a:ext cx="8596668" cy="1320800"/>
          </a:xfrm>
        </p:spPr>
        <p:txBody>
          <a:bodyPr>
            <a:normAutofit/>
          </a:bodyPr>
          <a:lstStyle/>
          <a:p>
            <a:pPr algn="ctr"/>
            <a:r>
              <a:rPr lang="pt-BR" sz="3000" b="1" dirty="0" smtClean="0">
                <a:solidFill>
                  <a:schemeClr val="tx1"/>
                </a:solidFill>
              </a:rPr>
              <a:t>Relatório de Atividades Anual </a:t>
            </a:r>
            <a:endParaRPr lang="pt-BR" sz="3000" b="1" dirty="0">
              <a:solidFill>
                <a:schemeClr val="tx1"/>
              </a:solidFill>
            </a:endParaRPr>
          </a:p>
        </p:txBody>
      </p:sp>
      <p:sp>
        <p:nvSpPr>
          <p:cNvPr id="8" name="Espaço Reservado para Texto 7"/>
          <p:cNvSpPr>
            <a:spLocks noGrp="1"/>
          </p:cNvSpPr>
          <p:nvPr>
            <p:ph type="body" idx="1"/>
          </p:nvPr>
        </p:nvSpPr>
        <p:spPr>
          <a:xfrm>
            <a:off x="3401361" y="1057225"/>
            <a:ext cx="4185623" cy="576262"/>
          </a:xfrm>
        </p:spPr>
        <p:txBody>
          <a:bodyPr/>
          <a:lstStyle/>
          <a:p>
            <a:pPr algn="ctr"/>
            <a:r>
              <a:rPr lang="pt-BR" b="1" dirty="0" smtClean="0"/>
              <a:t>2023</a:t>
            </a:r>
            <a:endParaRPr lang="pt-BR" b="1" dirty="0"/>
          </a:p>
        </p:txBody>
      </p:sp>
      <p:pic>
        <p:nvPicPr>
          <p:cNvPr id="17" name="Espaço Reservado para Conteúdo 16"/>
          <p:cNvPicPr>
            <a:picLocks noGrp="1" noChangeAspect="1"/>
          </p:cNvPicPr>
          <p:nvPr>
            <p:ph sz="half" idx="2"/>
          </p:nvPr>
        </p:nvPicPr>
        <p:blipFill>
          <a:blip r:embed="rId2"/>
          <a:stretch>
            <a:fillRect/>
          </a:stretch>
        </p:blipFill>
        <p:spPr>
          <a:xfrm>
            <a:off x="1530188" y="1828800"/>
            <a:ext cx="8396655" cy="4466492"/>
          </a:xfrm>
          <a:prstGeom prst="rect">
            <a:avLst/>
          </a:prstGeom>
        </p:spPr>
      </p:pic>
      <p:sp>
        <p:nvSpPr>
          <p:cNvPr id="20" name="Espaço Reservado para Número de Slide 19"/>
          <p:cNvSpPr>
            <a:spLocks noGrp="1"/>
          </p:cNvSpPr>
          <p:nvPr>
            <p:ph type="sldNum" sz="quarter" idx="12"/>
          </p:nvPr>
        </p:nvSpPr>
        <p:spPr/>
        <p:txBody>
          <a:bodyPr/>
          <a:lstStyle/>
          <a:p>
            <a:fld id="{3CE9CAAD-99B8-4EF3-B30B-50A437912889}" type="slidenum">
              <a:rPr lang="pt-BR" smtClean="0"/>
              <a:t>165</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92760385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84724" y="302353"/>
            <a:ext cx="8596668" cy="902677"/>
          </a:xfrm>
        </p:spPr>
        <p:txBody>
          <a:bodyPr>
            <a:normAutofit/>
          </a:bodyPr>
          <a:lstStyle/>
          <a:p>
            <a:pPr algn="ctr"/>
            <a:r>
              <a:rPr lang="pt-BR" sz="3000" b="1" dirty="0">
                <a:solidFill>
                  <a:schemeClr val="tx1"/>
                </a:solidFill>
              </a:rPr>
              <a:t>Relatório de Atividades Anual </a:t>
            </a:r>
            <a:endParaRPr lang="pt-BR" sz="3000" dirty="0"/>
          </a:p>
        </p:txBody>
      </p:sp>
      <p:sp>
        <p:nvSpPr>
          <p:cNvPr id="3" name="Espaço Reservado para Texto 2"/>
          <p:cNvSpPr>
            <a:spLocks noGrp="1"/>
          </p:cNvSpPr>
          <p:nvPr>
            <p:ph type="body" idx="1"/>
          </p:nvPr>
        </p:nvSpPr>
        <p:spPr>
          <a:xfrm>
            <a:off x="2882856" y="1224146"/>
            <a:ext cx="4185623" cy="576262"/>
          </a:xfrm>
        </p:spPr>
        <p:txBody>
          <a:bodyPr/>
          <a:lstStyle/>
          <a:p>
            <a:pPr algn="ctr"/>
            <a:r>
              <a:rPr lang="pt-BR" dirty="0" smtClean="0"/>
              <a:t>2023</a:t>
            </a:r>
            <a:endParaRPr lang="pt-BR" dirty="0"/>
          </a:p>
        </p:txBody>
      </p:sp>
      <p:pic>
        <p:nvPicPr>
          <p:cNvPr id="7" name="Espaço Reservado para Conteúdo 6"/>
          <p:cNvPicPr>
            <a:picLocks noGrp="1" noChangeAspect="1"/>
          </p:cNvPicPr>
          <p:nvPr>
            <p:ph sz="half" idx="2"/>
          </p:nvPr>
        </p:nvPicPr>
        <p:blipFill>
          <a:blip r:embed="rId2"/>
          <a:stretch>
            <a:fillRect/>
          </a:stretch>
        </p:blipFill>
        <p:spPr>
          <a:xfrm>
            <a:off x="1406768" y="1800408"/>
            <a:ext cx="7974624" cy="4202723"/>
          </a:xfrm>
          <a:prstGeom prst="rect">
            <a:avLst/>
          </a:prstGeom>
        </p:spPr>
      </p:pic>
      <p:sp>
        <p:nvSpPr>
          <p:cNvPr id="10" name="Espaço Reservado para Número de Slide 9"/>
          <p:cNvSpPr>
            <a:spLocks noGrp="1"/>
          </p:cNvSpPr>
          <p:nvPr>
            <p:ph type="sldNum" sz="quarter" idx="12"/>
          </p:nvPr>
        </p:nvSpPr>
        <p:spPr/>
        <p:txBody>
          <a:bodyPr/>
          <a:lstStyle/>
          <a:p>
            <a:fld id="{3CE9CAAD-99B8-4EF3-B30B-50A437912889}" type="slidenum">
              <a:rPr lang="pt-BR" smtClean="0"/>
              <a:t>166</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61939809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0573" y="303914"/>
            <a:ext cx="8596668" cy="1320800"/>
          </a:xfrm>
        </p:spPr>
        <p:txBody>
          <a:bodyPr>
            <a:normAutofit/>
          </a:bodyPr>
          <a:lstStyle/>
          <a:p>
            <a:pPr algn="ctr"/>
            <a:r>
              <a:rPr lang="pt-BR" sz="3000" b="1" dirty="0">
                <a:solidFill>
                  <a:schemeClr val="tx1"/>
                </a:solidFill>
              </a:rPr>
              <a:t>Relatório de Atividades </a:t>
            </a:r>
            <a:r>
              <a:rPr lang="pt-BR" sz="3000" b="1" dirty="0" smtClean="0">
                <a:solidFill>
                  <a:schemeClr val="tx1"/>
                </a:solidFill>
              </a:rPr>
              <a:t>Anual 2024 </a:t>
            </a:r>
            <a:endParaRPr lang="pt-BR" sz="3000" dirty="0"/>
          </a:p>
        </p:txBody>
      </p:sp>
      <p:sp>
        <p:nvSpPr>
          <p:cNvPr id="3" name="Espaço Reservado para Texto 2"/>
          <p:cNvSpPr>
            <a:spLocks noGrp="1"/>
          </p:cNvSpPr>
          <p:nvPr>
            <p:ph idx="1"/>
          </p:nvPr>
        </p:nvSpPr>
        <p:spPr>
          <a:xfrm>
            <a:off x="677334" y="2160590"/>
            <a:ext cx="8596668" cy="1628896"/>
          </a:xfrm>
        </p:spPr>
        <p:txBody>
          <a:bodyPr/>
          <a:lstStyle/>
          <a:p>
            <a:r>
              <a:rPr lang="pt-BR" dirty="0" smtClean="0"/>
              <a:t>Até a presente data  a Santa Casa de São Luiz do Paraitinga realizou:</a:t>
            </a:r>
          </a:p>
          <a:p>
            <a:r>
              <a:rPr lang="pt-BR" dirty="0" smtClean="0"/>
              <a:t>32.272 atendimento Pronto Socorro </a:t>
            </a:r>
          </a:p>
          <a:p>
            <a:r>
              <a:rPr lang="pt-BR" dirty="0" smtClean="0"/>
              <a:t>3.545 exames de Raio – X</a:t>
            </a:r>
          </a:p>
          <a:p>
            <a:r>
              <a:rPr lang="pt-BR" dirty="0" smtClean="0"/>
              <a:t>202 Internações até mês 11/2024 </a:t>
            </a:r>
          </a:p>
          <a:p>
            <a:endParaRPr lang="pt-BR" dirty="0" smtClean="0"/>
          </a:p>
          <a:p>
            <a:endParaRPr lang="pt-BR" dirty="0" smtClean="0"/>
          </a:p>
          <a:p>
            <a:endParaRPr lang="pt-BR" dirty="0" smtClean="0"/>
          </a:p>
          <a:p>
            <a:endParaRPr lang="pt-BR" dirty="0" smtClean="0"/>
          </a:p>
          <a:p>
            <a:endParaRPr lang="pt-BR" dirty="0"/>
          </a:p>
        </p:txBody>
      </p:sp>
      <p:sp>
        <p:nvSpPr>
          <p:cNvPr id="9" name="Espaço Reservado para Número de Slide 8"/>
          <p:cNvSpPr>
            <a:spLocks noGrp="1"/>
          </p:cNvSpPr>
          <p:nvPr>
            <p:ph type="sldNum" sz="quarter" idx="12"/>
          </p:nvPr>
        </p:nvSpPr>
        <p:spPr/>
        <p:txBody>
          <a:bodyPr/>
          <a:lstStyle/>
          <a:p>
            <a:fld id="{3CE9CAAD-99B8-4EF3-B30B-50A437912889}" type="slidenum">
              <a:rPr lang="pt-BR" smtClean="0"/>
              <a:t>167</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39279435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4919" y="254977"/>
            <a:ext cx="9090920" cy="849923"/>
          </a:xfrm>
        </p:spPr>
        <p:txBody>
          <a:bodyPr>
            <a:normAutofit/>
          </a:bodyPr>
          <a:lstStyle/>
          <a:p>
            <a:pPr algn="ctr"/>
            <a:r>
              <a:rPr lang="pt-BR" sz="3000" b="1" dirty="0">
                <a:solidFill>
                  <a:schemeClr val="tx1"/>
                </a:solidFill>
              </a:rPr>
              <a:t>Relatório de Atividades Anual 2024 </a:t>
            </a:r>
            <a:endParaRPr lang="pt-BR" sz="3000" dirty="0"/>
          </a:p>
        </p:txBody>
      </p:sp>
      <p:pic>
        <p:nvPicPr>
          <p:cNvPr id="4" name="Espaço Reservado para Conteúdo 3"/>
          <p:cNvPicPr>
            <a:picLocks noGrp="1" noChangeAspect="1"/>
          </p:cNvPicPr>
          <p:nvPr>
            <p:ph idx="1"/>
          </p:nvPr>
        </p:nvPicPr>
        <p:blipFill>
          <a:blip r:embed="rId2"/>
          <a:stretch>
            <a:fillRect/>
          </a:stretch>
        </p:blipFill>
        <p:spPr>
          <a:xfrm>
            <a:off x="1055077" y="1767254"/>
            <a:ext cx="8632531" cy="4633546"/>
          </a:xfrm>
          <a:prstGeom prst="rect">
            <a:avLst/>
          </a:prstGeom>
        </p:spPr>
      </p:pic>
      <p:sp>
        <p:nvSpPr>
          <p:cNvPr id="7" name="Espaço Reservado para Número de Slide 6"/>
          <p:cNvSpPr>
            <a:spLocks noGrp="1"/>
          </p:cNvSpPr>
          <p:nvPr>
            <p:ph type="sldNum" sz="quarter" idx="12"/>
          </p:nvPr>
        </p:nvSpPr>
        <p:spPr/>
        <p:txBody>
          <a:bodyPr/>
          <a:lstStyle/>
          <a:p>
            <a:fld id="{3CE9CAAD-99B8-4EF3-B30B-50A437912889}" type="slidenum">
              <a:rPr lang="pt-BR" smtClean="0"/>
              <a:t>168</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15095498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0234" y="254977"/>
            <a:ext cx="8596668" cy="858715"/>
          </a:xfrm>
        </p:spPr>
        <p:txBody>
          <a:bodyPr>
            <a:normAutofit/>
          </a:bodyPr>
          <a:lstStyle/>
          <a:p>
            <a:pPr algn="ctr"/>
            <a:r>
              <a:rPr lang="pt-BR" sz="3000" b="1" dirty="0">
                <a:solidFill>
                  <a:schemeClr val="tx1"/>
                </a:solidFill>
              </a:rPr>
              <a:t>Relatório de Atividades Anual 2024 </a:t>
            </a:r>
            <a:endParaRPr lang="pt-BR" sz="3000" dirty="0"/>
          </a:p>
        </p:txBody>
      </p:sp>
      <p:pic>
        <p:nvPicPr>
          <p:cNvPr id="4" name="Espaço Reservado para Conteúdo 3"/>
          <p:cNvPicPr>
            <a:picLocks noGrp="1" noChangeAspect="1"/>
          </p:cNvPicPr>
          <p:nvPr>
            <p:ph idx="1"/>
          </p:nvPr>
        </p:nvPicPr>
        <p:blipFill>
          <a:blip r:embed="rId2"/>
          <a:stretch>
            <a:fillRect/>
          </a:stretch>
        </p:blipFill>
        <p:spPr>
          <a:xfrm>
            <a:off x="1292469" y="1626578"/>
            <a:ext cx="8546123" cy="4659922"/>
          </a:xfrm>
          <a:prstGeom prst="rect">
            <a:avLst/>
          </a:prstGeom>
        </p:spPr>
      </p:pic>
      <p:sp>
        <p:nvSpPr>
          <p:cNvPr id="7" name="Espaço Reservado para Número de Slide 6"/>
          <p:cNvSpPr>
            <a:spLocks noGrp="1"/>
          </p:cNvSpPr>
          <p:nvPr>
            <p:ph type="sldNum" sz="quarter" idx="12"/>
          </p:nvPr>
        </p:nvSpPr>
        <p:spPr/>
        <p:txBody>
          <a:bodyPr/>
          <a:lstStyle/>
          <a:p>
            <a:fld id="{3CE9CAAD-99B8-4EF3-B30B-50A437912889}" type="slidenum">
              <a:rPr lang="pt-BR" smtClean="0"/>
              <a:t>169</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9001738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74885" y="302860"/>
            <a:ext cx="10278208" cy="1320800"/>
          </a:xfrm>
        </p:spPr>
        <p:txBody>
          <a:bodyPr>
            <a:normAutofit/>
          </a:bodyPr>
          <a:lstStyle/>
          <a:p>
            <a:pPr algn="ctr"/>
            <a:r>
              <a:rPr lang="pt-BR" sz="3000" b="1" dirty="0">
                <a:solidFill>
                  <a:schemeClr val="tx1"/>
                </a:solidFill>
              </a:rPr>
              <a:t>MELHORIAS REALIZADAS NA INTERVENÇÃO ATUAL (ESPAÇO </a:t>
            </a:r>
            <a:r>
              <a:rPr lang="pt-BR" sz="3000" b="1" dirty="0" smtClean="0">
                <a:solidFill>
                  <a:schemeClr val="tx1"/>
                </a:solidFill>
              </a:rPr>
              <a:t>FÍSICO</a:t>
            </a:r>
            <a:r>
              <a:rPr lang="pt-BR" sz="3000" b="1" dirty="0">
                <a:solidFill>
                  <a:schemeClr val="tx1"/>
                </a:solidFill>
              </a:rPr>
              <a:t>)</a:t>
            </a:r>
            <a:endParaRPr lang="pt-BR" sz="3000" dirty="0"/>
          </a:p>
        </p:txBody>
      </p:sp>
      <p:sp>
        <p:nvSpPr>
          <p:cNvPr id="3" name="Espaço Reservado para Texto 2"/>
          <p:cNvSpPr>
            <a:spLocks noGrp="1"/>
          </p:cNvSpPr>
          <p:nvPr>
            <p:ph type="body" idx="1"/>
          </p:nvPr>
        </p:nvSpPr>
        <p:spPr>
          <a:xfrm>
            <a:off x="675745" y="2160982"/>
            <a:ext cx="4185623" cy="986663"/>
          </a:xfrm>
        </p:spPr>
        <p:txBody>
          <a:bodyPr/>
          <a:lstStyle/>
          <a:p>
            <a:r>
              <a:rPr lang="pt-BR" sz="2000" b="1" dirty="0"/>
              <a:t>Portões </a:t>
            </a:r>
            <a:r>
              <a:rPr lang="pt-BR" sz="2000" b="1" dirty="0" smtClean="0"/>
              <a:t>elétricos 1 </a:t>
            </a:r>
            <a:endParaRPr lang="pt-BR" sz="2000" b="1" dirty="0"/>
          </a:p>
          <a:p>
            <a:endParaRPr lang="pt-BR" dirty="0"/>
          </a:p>
        </p:txBody>
      </p:sp>
      <p:pic>
        <p:nvPicPr>
          <p:cNvPr id="7" name="Espaço Reservado para Conteúdo 6"/>
          <p:cNvPicPr>
            <a:picLocks noGrp="1" noChangeAspect="1"/>
          </p:cNvPicPr>
          <p:nvPr>
            <p:ph sz="half" idx="2"/>
          </p:nvPr>
        </p:nvPicPr>
        <p:blipFill>
          <a:blip r:embed="rId2"/>
          <a:stretch>
            <a:fillRect/>
          </a:stretch>
        </p:blipFill>
        <p:spPr>
          <a:xfrm>
            <a:off x="665382" y="3211636"/>
            <a:ext cx="1592670" cy="2002204"/>
          </a:xfrm>
          <a:prstGeom prst="rect">
            <a:avLst/>
          </a:prstGeom>
        </p:spPr>
      </p:pic>
      <p:sp>
        <p:nvSpPr>
          <p:cNvPr id="5" name="Espaço Reservado para Texto 4"/>
          <p:cNvSpPr>
            <a:spLocks noGrp="1"/>
          </p:cNvSpPr>
          <p:nvPr>
            <p:ph type="body" sz="quarter" idx="3"/>
          </p:nvPr>
        </p:nvSpPr>
        <p:spPr>
          <a:xfrm>
            <a:off x="5087938" y="2160983"/>
            <a:ext cx="4186063" cy="986662"/>
          </a:xfrm>
        </p:spPr>
        <p:txBody>
          <a:bodyPr/>
          <a:lstStyle/>
          <a:p>
            <a:r>
              <a:rPr lang="pt-BR" sz="2000" b="1" dirty="0"/>
              <a:t>Portões elétricos </a:t>
            </a:r>
            <a:r>
              <a:rPr lang="pt-BR" sz="2000" b="1" dirty="0" smtClean="0"/>
              <a:t>2</a:t>
            </a:r>
            <a:endParaRPr lang="pt-BR" sz="2000" b="1" dirty="0"/>
          </a:p>
          <a:p>
            <a:endParaRPr lang="pt-BR" dirty="0"/>
          </a:p>
        </p:txBody>
      </p:sp>
      <p:pic>
        <p:nvPicPr>
          <p:cNvPr id="9" name="Espaço Reservado para Conteúdo 8"/>
          <p:cNvPicPr>
            <a:picLocks noGrp="1" noChangeAspect="1"/>
          </p:cNvPicPr>
          <p:nvPr>
            <p:ph sz="quarter" idx="4"/>
          </p:nvPr>
        </p:nvPicPr>
        <p:blipFill>
          <a:blip r:embed="rId3"/>
          <a:stretch>
            <a:fillRect/>
          </a:stretch>
        </p:blipFill>
        <p:spPr>
          <a:xfrm>
            <a:off x="5087938" y="2828177"/>
            <a:ext cx="4186237" cy="3122521"/>
          </a:xfrm>
          <a:prstGeom prst="rect">
            <a:avLst/>
          </a:prstGeom>
        </p:spPr>
      </p:pic>
      <p:pic>
        <p:nvPicPr>
          <p:cNvPr id="8" name="Imagem 7"/>
          <p:cNvPicPr>
            <a:picLocks noChangeAspect="1"/>
          </p:cNvPicPr>
          <p:nvPr/>
        </p:nvPicPr>
        <p:blipFill>
          <a:blip r:embed="rId4"/>
          <a:stretch>
            <a:fillRect/>
          </a:stretch>
        </p:blipFill>
        <p:spPr>
          <a:xfrm>
            <a:off x="2371560" y="3927123"/>
            <a:ext cx="1811216" cy="1946138"/>
          </a:xfrm>
          <a:prstGeom prst="rect">
            <a:avLst/>
          </a:prstGeom>
        </p:spPr>
      </p:pic>
      <p:sp>
        <p:nvSpPr>
          <p:cNvPr id="6" name="Espaço Reservado para Número de Slide 5"/>
          <p:cNvSpPr>
            <a:spLocks noGrp="1"/>
          </p:cNvSpPr>
          <p:nvPr>
            <p:ph type="sldNum" sz="quarter" idx="12"/>
          </p:nvPr>
        </p:nvSpPr>
        <p:spPr/>
        <p:txBody>
          <a:bodyPr/>
          <a:lstStyle/>
          <a:p>
            <a:fld id="{3CE9CAAD-99B8-4EF3-B30B-50A437912889}" type="slidenum">
              <a:rPr lang="pt-BR" smtClean="0"/>
              <a:t>17</a:t>
            </a:fld>
            <a:endParaRPr lang="pt-BR" dirty="0"/>
          </a:p>
        </p:txBody>
      </p:sp>
      <p:pic>
        <p:nvPicPr>
          <p:cNvPr id="11" name="Imagem 10">
            <a:extLst>
              <a:ext uri="{FF2B5EF4-FFF2-40B4-BE49-F238E27FC236}">
                <a16:creationId xmlns:a16="http://schemas.microsoft.com/office/drawing/2014/main" id="{F789460F-2DC2-4687-9CA7-A63C5376AF6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48122" y="307731"/>
            <a:ext cx="1313595" cy="778607"/>
          </a:xfrm>
          <a:prstGeom prst="rect">
            <a:avLst/>
          </a:prstGeom>
        </p:spPr>
      </p:pic>
    </p:spTree>
    <p:extLst>
      <p:ext uri="{BB962C8B-B14F-4D97-AF65-F5344CB8AC3E}">
        <p14:creationId xmlns:p14="http://schemas.microsoft.com/office/powerpoint/2010/main" val="112888895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80423"/>
            <a:ext cx="8596668" cy="1320800"/>
          </a:xfrm>
        </p:spPr>
        <p:txBody>
          <a:bodyPr>
            <a:normAutofit/>
          </a:bodyPr>
          <a:lstStyle/>
          <a:p>
            <a:pPr algn="ctr"/>
            <a:r>
              <a:rPr lang="pt-BR" sz="3000" b="1" dirty="0" smtClean="0">
                <a:solidFill>
                  <a:schemeClr val="tx1"/>
                </a:solidFill>
              </a:rPr>
              <a:t>OBRIGAÇÃO ANUAL </a:t>
            </a:r>
            <a:endParaRPr lang="pt-BR" sz="3000" b="1" dirty="0">
              <a:solidFill>
                <a:schemeClr val="tx1"/>
              </a:solidFill>
            </a:endParaRPr>
          </a:p>
        </p:txBody>
      </p:sp>
      <p:sp>
        <p:nvSpPr>
          <p:cNvPr id="4" name="Espaço Reservado para Texto 3"/>
          <p:cNvSpPr>
            <a:spLocks noGrp="1"/>
          </p:cNvSpPr>
          <p:nvPr>
            <p:ph type="body" idx="1"/>
          </p:nvPr>
        </p:nvSpPr>
        <p:spPr>
          <a:xfrm>
            <a:off x="780087" y="1469232"/>
            <a:ext cx="4185623" cy="576262"/>
          </a:xfrm>
        </p:spPr>
        <p:txBody>
          <a:bodyPr/>
          <a:lstStyle/>
          <a:p>
            <a:r>
              <a:rPr lang="pt-BR" sz="2000" b="1" dirty="0" smtClean="0"/>
              <a:t>Alvará Prefeitura </a:t>
            </a:r>
            <a:endParaRPr lang="pt-BR" sz="2000" b="1" dirty="0"/>
          </a:p>
        </p:txBody>
      </p:sp>
      <p:pic>
        <p:nvPicPr>
          <p:cNvPr id="8" name="Espaço Reservado para Conteúdo 7"/>
          <p:cNvPicPr>
            <a:picLocks noGrp="1" noChangeAspect="1"/>
          </p:cNvPicPr>
          <p:nvPr>
            <p:ph sz="half" idx="2"/>
          </p:nvPr>
        </p:nvPicPr>
        <p:blipFill>
          <a:blip r:embed="rId2"/>
          <a:stretch>
            <a:fillRect/>
          </a:stretch>
        </p:blipFill>
        <p:spPr>
          <a:xfrm>
            <a:off x="984738" y="2303586"/>
            <a:ext cx="3147647" cy="3738440"/>
          </a:xfrm>
          <a:prstGeom prst="rect">
            <a:avLst/>
          </a:prstGeom>
        </p:spPr>
      </p:pic>
      <p:sp>
        <p:nvSpPr>
          <p:cNvPr id="6" name="Espaço Reservado para Texto 5"/>
          <p:cNvSpPr>
            <a:spLocks noGrp="1"/>
          </p:cNvSpPr>
          <p:nvPr>
            <p:ph type="body" sz="quarter" idx="3"/>
          </p:nvPr>
        </p:nvSpPr>
        <p:spPr>
          <a:xfrm>
            <a:off x="4965710" y="1598278"/>
            <a:ext cx="4512817" cy="576262"/>
          </a:xfrm>
        </p:spPr>
        <p:txBody>
          <a:bodyPr/>
          <a:lstStyle/>
          <a:p>
            <a:r>
              <a:rPr lang="pt-BR" sz="2000" b="1" dirty="0" smtClean="0"/>
              <a:t>Alvará Vigilância Estadual Raio – X </a:t>
            </a:r>
            <a:endParaRPr lang="pt-BR" sz="2000" b="1" dirty="0"/>
          </a:p>
        </p:txBody>
      </p:sp>
      <p:pic>
        <p:nvPicPr>
          <p:cNvPr id="9" name="Espaço Reservado para Conteúdo 8"/>
          <p:cNvPicPr>
            <a:picLocks noGrp="1" noChangeAspect="1"/>
          </p:cNvPicPr>
          <p:nvPr>
            <p:ph sz="quarter" idx="4"/>
          </p:nvPr>
        </p:nvPicPr>
        <p:blipFill>
          <a:blip r:embed="rId3"/>
          <a:stretch>
            <a:fillRect/>
          </a:stretch>
        </p:blipFill>
        <p:spPr>
          <a:xfrm>
            <a:off x="5477609" y="2382716"/>
            <a:ext cx="2965948" cy="3659310"/>
          </a:xfrm>
          <a:prstGeom prst="rect">
            <a:avLst/>
          </a:prstGeom>
        </p:spPr>
      </p:pic>
      <p:pic>
        <p:nvPicPr>
          <p:cNvPr id="10" name="Imagem 9">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69643" y="220724"/>
            <a:ext cx="1370867" cy="777752"/>
          </a:xfrm>
          <a:prstGeom prst="rect">
            <a:avLst/>
          </a:prstGeom>
        </p:spPr>
      </p:pic>
      <p:sp>
        <p:nvSpPr>
          <p:cNvPr id="12" name="Espaço Reservado para Número de Slide 11"/>
          <p:cNvSpPr>
            <a:spLocks noGrp="1"/>
          </p:cNvSpPr>
          <p:nvPr>
            <p:ph type="sldNum" sz="quarter" idx="12"/>
          </p:nvPr>
        </p:nvSpPr>
        <p:spPr/>
        <p:txBody>
          <a:bodyPr/>
          <a:lstStyle/>
          <a:p>
            <a:fld id="{3CE9CAAD-99B8-4EF3-B30B-50A437912889}" type="slidenum">
              <a:rPr lang="pt-BR" smtClean="0"/>
              <a:t>170</a:t>
            </a:fld>
            <a:endParaRPr lang="pt-BR" dirty="0"/>
          </a:p>
        </p:txBody>
      </p:sp>
    </p:spTree>
    <p:extLst>
      <p:ext uri="{BB962C8B-B14F-4D97-AF65-F5344CB8AC3E}">
        <p14:creationId xmlns:p14="http://schemas.microsoft.com/office/powerpoint/2010/main" val="24137149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94053"/>
            <a:ext cx="8596668" cy="700454"/>
          </a:xfrm>
        </p:spPr>
        <p:txBody>
          <a:bodyPr>
            <a:normAutofit/>
          </a:bodyPr>
          <a:lstStyle/>
          <a:p>
            <a:pPr algn="ctr"/>
            <a:r>
              <a:rPr lang="pt-BR" sz="3000" b="1" dirty="0">
                <a:solidFill>
                  <a:schemeClr val="tx1"/>
                </a:solidFill>
              </a:rPr>
              <a:t>OBRIGAÇÃO ANUAL </a:t>
            </a:r>
            <a:endParaRPr lang="pt-BR" sz="3000" dirty="0"/>
          </a:p>
        </p:txBody>
      </p:sp>
      <p:sp>
        <p:nvSpPr>
          <p:cNvPr id="3" name="Espaço Reservado para Texto 2"/>
          <p:cNvSpPr>
            <a:spLocks noGrp="1"/>
          </p:cNvSpPr>
          <p:nvPr>
            <p:ph type="body" idx="1"/>
          </p:nvPr>
        </p:nvSpPr>
        <p:spPr>
          <a:xfrm>
            <a:off x="2064930" y="1246583"/>
            <a:ext cx="6437232" cy="576262"/>
          </a:xfrm>
        </p:spPr>
        <p:txBody>
          <a:bodyPr/>
          <a:lstStyle/>
          <a:p>
            <a:pPr algn="ctr"/>
            <a:r>
              <a:rPr lang="pt-BR" sz="2000" b="1" dirty="0" smtClean="0"/>
              <a:t>Alvará Vigilância Estadual – Hospital Geral </a:t>
            </a:r>
            <a:endParaRPr lang="pt-BR" sz="2000" b="1" dirty="0"/>
          </a:p>
        </p:txBody>
      </p:sp>
      <p:pic>
        <p:nvPicPr>
          <p:cNvPr id="7" name="Espaço Reservado para Conteúdo 6"/>
          <p:cNvPicPr>
            <a:picLocks noGrp="1" noChangeAspect="1"/>
          </p:cNvPicPr>
          <p:nvPr>
            <p:ph sz="half" idx="2"/>
          </p:nvPr>
        </p:nvPicPr>
        <p:blipFill>
          <a:blip r:embed="rId2"/>
          <a:stretch>
            <a:fillRect/>
          </a:stretch>
        </p:blipFill>
        <p:spPr>
          <a:xfrm>
            <a:off x="677335" y="1947038"/>
            <a:ext cx="3528298" cy="4094988"/>
          </a:xfrm>
          <a:prstGeom prst="rect">
            <a:avLst/>
          </a:prstGeom>
        </p:spPr>
      </p:pic>
      <p:pic>
        <p:nvPicPr>
          <p:cNvPr id="8" name="Espaço Reservado para Conteúdo 7"/>
          <p:cNvPicPr>
            <a:picLocks noGrp="1" noChangeAspect="1"/>
          </p:cNvPicPr>
          <p:nvPr>
            <p:ph sz="quarter" idx="4"/>
          </p:nvPr>
        </p:nvPicPr>
        <p:blipFill>
          <a:blip r:embed="rId3"/>
          <a:stretch>
            <a:fillRect/>
          </a:stretch>
        </p:blipFill>
        <p:spPr>
          <a:xfrm>
            <a:off x="4809392" y="1947037"/>
            <a:ext cx="4464783" cy="3187671"/>
          </a:xfrm>
          <a:prstGeom prst="rect">
            <a:avLst/>
          </a:prstGeom>
        </p:spPr>
      </p:pic>
      <p:sp>
        <p:nvSpPr>
          <p:cNvPr id="11" name="Espaço Reservado para Número de Slide 10"/>
          <p:cNvSpPr>
            <a:spLocks noGrp="1"/>
          </p:cNvSpPr>
          <p:nvPr>
            <p:ph type="sldNum" sz="quarter" idx="12"/>
          </p:nvPr>
        </p:nvSpPr>
        <p:spPr/>
        <p:txBody>
          <a:bodyPr/>
          <a:lstStyle/>
          <a:p>
            <a:fld id="{3CE9CAAD-99B8-4EF3-B30B-50A437912889}" type="slidenum">
              <a:rPr lang="pt-BR" smtClean="0"/>
              <a:t>171</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08839611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9805" y="264983"/>
            <a:ext cx="8596668" cy="709246"/>
          </a:xfrm>
        </p:spPr>
        <p:txBody>
          <a:bodyPr>
            <a:normAutofit/>
          </a:bodyPr>
          <a:lstStyle/>
          <a:p>
            <a:pPr algn="ctr"/>
            <a:r>
              <a:rPr lang="pt-BR" sz="3000" b="1" dirty="0">
                <a:solidFill>
                  <a:schemeClr val="tx1"/>
                </a:solidFill>
              </a:rPr>
              <a:t>OBRIGAÇÃO ANUAL </a:t>
            </a:r>
            <a:r>
              <a:rPr lang="pt-BR" sz="3000" b="1" dirty="0" smtClean="0">
                <a:solidFill>
                  <a:schemeClr val="tx1"/>
                </a:solidFill>
              </a:rPr>
              <a:t>– CND’s</a:t>
            </a:r>
            <a:endParaRPr lang="pt-BR" sz="3000" dirty="0"/>
          </a:p>
        </p:txBody>
      </p:sp>
      <p:sp>
        <p:nvSpPr>
          <p:cNvPr id="3" name="Espaço Reservado para Texto 2"/>
          <p:cNvSpPr>
            <a:spLocks noGrp="1"/>
          </p:cNvSpPr>
          <p:nvPr>
            <p:ph type="body" idx="1"/>
          </p:nvPr>
        </p:nvSpPr>
        <p:spPr>
          <a:xfrm>
            <a:off x="782516" y="1584721"/>
            <a:ext cx="4185623" cy="576262"/>
          </a:xfrm>
        </p:spPr>
        <p:txBody>
          <a:bodyPr/>
          <a:lstStyle/>
          <a:p>
            <a:r>
              <a:rPr lang="pt-BR" b="1" dirty="0" smtClean="0"/>
              <a:t>CND Trabalhista </a:t>
            </a:r>
            <a:endParaRPr lang="pt-BR" b="1" dirty="0"/>
          </a:p>
        </p:txBody>
      </p:sp>
      <p:pic>
        <p:nvPicPr>
          <p:cNvPr id="7" name="Espaço Reservado para Conteúdo 6"/>
          <p:cNvPicPr>
            <a:picLocks noGrp="1" noChangeAspect="1"/>
          </p:cNvPicPr>
          <p:nvPr>
            <p:ph sz="half" idx="2"/>
          </p:nvPr>
        </p:nvPicPr>
        <p:blipFill>
          <a:blip r:embed="rId2"/>
          <a:stretch>
            <a:fillRect/>
          </a:stretch>
        </p:blipFill>
        <p:spPr>
          <a:xfrm>
            <a:off x="782516" y="2160984"/>
            <a:ext cx="3147042" cy="3881042"/>
          </a:xfrm>
          <a:prstGeom prst="rect">
            <a:avLst/>
          </a:prstGeom>
        </p:spPr>
      </p:pic>
      <p:sp>
        <p:nvSpPr>
          <p:cNvPr id="5" name="Espaço Reservado para Texto 4"/>
          <p:cNvSpPr>
            <a:spLocks noGrp="1"/>
          </p:cNvSpPr>
          <p:nvPr>
            <p:ph type="body" sz="quarter" idx="3"/>
          </p:nvPr>
        </p:nvSpPr>
        <p:spPr>
          <a:xfrm>
            <a:off x="5108817" y="1584721"/>
            <a:ext cx="4185618" cy="576262"/>
          </a:xfrm>
        </p:spPr>
        <p:txBody>
          <a:bodyPr/>
          <a:lstStyle/>
          <a:p>
            <a:r>
              <a:rPr lang="pt-BR" sz="2000" b="1" dirty="0" smtClean="0"/>
              <a:t>CND Tributos Federais </a:t>
            </a:r>
            <a:endParaRPr lang="pt-BR" sz="2000" b="1" dirty="0"/>
          </a:p>
        </p:txBody>
      </p:sp>
      <p:pic>
        <p:nvPicPr>
          <p:cNvPr id="8" name="Espaço Reservado para Conteúdo 7"/>
          <p:cNvPicPr>
            <a:picLocks noGrp="1" noChangeAspect="1"/>
          </p:cNvPicPr>
          <p:nvPr>
            <p:ph sz="quarter" idx="4"/>
          </p:nvPr>
        </p:nvPicPr>
        <p:blipFill>
          <a:blip r:embed="rId3"/>
          <a:stretch>
            <a:fillRect/>
          </a:stretch>
        </p:blipFill>
        <p:spPr>
          <a:xfrm>
            <a:off x="5161086" y="2426858"/>
            <a:ext cx="3748742" cy="3615167"/>
          </a:xfrm>
          <a:prstGeom prst="rect">
            <a:avLst/>
          </a:prstGeom>
        </p:spPr>
      </p:pic>
      <p:sp>
        <p:nvSpPr>
          <p:cNvPr id="13" name="Espaço Reservado para Número de Slide 12"/>
          <p:cNvSpPr>
            <a:spLocks noGrp="1"/>
          </p:cNvSpPr>
          <p:nvPr>
            <p:ph type="sldNum" sz="quarter" idx="12"/>
          </p:nvPr>
        </p:nvSpPr>
        <p:spPr/>
        <p:txBody>
          <a:bodyPr/>
          <a:lstStyle/>
          <a:p>
            <a:fld id="{3CE9CAAD-99B8-4EF3-B30B-50A437912889}" type="slidenum">
              <a:rPr lang="pt-BR" smtClean="0"/>
              <a:t>172</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02859502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0049" y="271584"/>
            <a:ext cx="8596668" cy="762000"/>
          </a:xfrm>
        </p:spPr>
        <p:txBody>
          <a:bodyPr>
            <a:normAutofit/>
          </a:bodyPr>
          <a:lstStyle/>
          <a:p>
            <a:pPr algn="ctr"/>
            <a:r>
              <a:rPr lang="pt-BR" sz="3000" b="1" dirty="0">
                <a:solidFill>
                  <a:schemeClr val="tx1"/>
                </a:solidFill>
              </a:rPr>
              <a:t>OBRIGAÇÃO ANUAL – CND’s</a:t>
            </a:r>
            <a:endParaRPr lang="pt-BR" sz="3000" dirty="0"/>
          </a:p>
        </p:txBody>
      </p:sp>
      <p:sp>
        <p:nvSpPr>
          <p:cNvPr id="3" name="Espaço Reservado para Texto 2"/>
          <p:cNvSpPr>
            <a:spLocks noGrp="1"/>
          </p:cNvSpPr>
          <p:nvPr>
            <p:ph type="body" idx="1"/>
          </p:nvPr>
        </p:nvSpPr>
        <p:spPr>
          <a:xfrm>
            <a:off x="677334" y="1584721"/>
            <a:ext cx="4185623" cy="576262"/>
          </a:xfrm>
        </p:spPr>
        <p:txBody>
          <a:bodyPr/>
          <a:lstStyle/>
          <a:p>
            <a:r>
              <a:rPr lang="pt-BR" sz="2000" b="1" dirty="0" smtClean="0"/>
              <a:t>CND - FGTS</a:t>
            </a:r>
            <a:endParaRPr lang="pt-BR" sz="2000" b="1" dirty="0"/>
          </a:p>
        </p:txBody>
      </p:sp>
      <p:pic>
        <p:nvPicPr>
          <p:cNvPr id="7" name="Espaço Reservado para Conteúdo 6"/>
          <p:cNvPicPr>
            <a:picLocks noGrp="1" noChangeAspect="1"/>
          </p:cNvPicPr>
          <p:nvPr>
            <p:ph sz="half" idx="2"/>
          </p:nvPr>
        </p:nvPicPr>
        <p:blipFill>
          <a:blip r:embed="rId2"/>
          <a:stretch>
            <a:fillRect/>
          </a:stretch>
        </p:blipFill>
        <p:spPr>
          <a:xfrm>
            <a:off x="827105" y="2160983"/>
            <a:ext cx="3428372" cy="4143102"/>
          </a:xfrm>
          <a:prstGeom prst="rect">
            <a:avLst/>
          </a:prstGeom>
        </p:spPr>
      </p:pic>
      <p:sp>
        <p:nvSpPr>
          <p:cNvPr id="5" name="Espaço Reservado para Texto 4"/>
          <p:cNvSpPr>
            <a:spLocks noGrp="1"/>
          </p:cNvSpPr>
          <p:nvPr>
            <p:ph type="body" sz="quarter" idx="3"/>
          </p:nvPr>
        </p:nvSpPr>
        <p:spPr>
          <a:xfrm>
            <a:off x="5088383" y="1694990"/>
            <a:ext cx="4185618" cy="576262"/>
          </a:xfrm>
        </p:spPr>
        <p:txBody>
          <a:bodyPr/>
          <a:lstStyle/>
          <a:p>
            <a:r>
              <a:rPr lang="pt-BR" sz="2000" b="1" dirty="0" smtClean="0"/>
              <a:t>CRCE</a:t>
            </a:r>
            <a:endParaRPr lang="pt-BR" sz="2000" b="1" dirty="0"/>
          </a:p>
        </p:txBody>
      </p:sp>
      <p:pic>
        <p:nvPicPr>
          <p:cNvPr id="8" name="Espaço Reservado para Conteúdo 7"/>
          <p:cNvPicPr>
            <a:picLocks noGrp="1" noChangeAspect="1"/>
          </p:cNvPicPr>
          <p:nvPr>
            <p:ph sz="quarter" idx="4"/>
          </p:nvPr>
        </p:nvPicPr>
        <p:blipFill>
          <a:blip r:embed="rId3"/>
          <a:stretch>
            <a:fillRect/>
          </a:stretch>
        </p:blipFill>
        <p:spPr>
          <a:xfrm>
            <a:off x="5152294" y="2271252"/>
            <a:ext cx="3221052" cy="3668102"/>
          </a:xfrm>
          <a:prstGeom prst="rect">
            <a:avLst/>
          </a:prstGeom>
        </p:spPr>
      </p:pic>
      <p:sp>
        <p:nvSpPr>
          <p:cNvPr id="11" name="Espaço Reservado para Número de Slide 10"/>
          <p:cNvSpPr>
            <a:spLocks noGrp="1"/>
          </p:cNvSpPr>
          <p:nvPr>
            <p:ph type="sldNum" sz="quarter" idx="12"/>
          </p:nvPr>
        </p:nvSpPr>
        <p:spPr/>
        <p:txBody>
          <a:bodyPr/>
          <a:lstStyle/>
          <a:p>
            <a:fld id="{3CE9CAAD-99B8-4EF3-B30B-50A437912889}" type="slidenum">
              <a:rPr lang="pt-BR" smtClean="0"/>
              <a:t>173</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01466414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54977"/>
            <a:ext cx="8596668" cy="682869"/>
          </a:xfrm>
        </p:spPr>
        <p:txBody>
          <a:bodyPr>
            <a:normAutofit/>
          </a:bodyPr>
          <a:lstStyle/>
          <a:p>
            <a:pPr algn="ctr"/>
            <a:r>
              <a:rPr lang="pt-BR" sz="3000" b="1" dirty="0" smtClean="0">
                <a:solidFill>
                  <a:schemeClr val="tx1"/>
                </a:solidFill>
              </a:rPr>
              <a:t>Comissões ativas </a:t>
            </a:r>
            <a:endParaRPr lang="pt-BR" sz="3000" b="1" dirty="0">
              <a:solidFill>
                <a:schemeClr val="tx1"/>
              </a:solidFill>
            </a:endParaRPr>
          </a:p>
        </p:txBody>
      </p:sp>
      <p:sp>
        <p:nvSpPr>
          <p:cNvPr id="3" name="Espaço Reservado para Texto 2"/>
          <p:cNvSpPr>
            <a:spLocks noGrp="1"/>
          </p:cNvSpPr>
          <p:nvPr>
            <p:ph type="body" idx="1"/>
          </p:nvPr>
        </p:nvSpPr>
        <p:spPr>
          <a:xfrm>
            <a:off x="675745" y="1438595"/>
            <a:ext cx="7659363" cy="576262"/>
          </a:xfrm>
        </p:spPr>
        <p:txBody>
          <a:bodyPr/>
          <a:lstStyle/>
          <a:p>
            <a:r>
              <a:rPr lang="pt-BR" sz="2000" b="1" dirty="0" smtClean="0"/>
              <a:t>Comissão CCIH (Comissão de Controle de Infecção Hospitalar)</a:t>
            </a:r>
            <a:endParaRPr lang="pt-BR" sz="2000" b="1" dirty="0"/>
          </a:p>
        </p:txBody>
      </p:sp>
      <p:pic>
        <p:nvPicPr>
          <p:cNvPr id="7" name="Espaço Reservado para Conteúdo 6"/>
          <p:cNvPicPr>
            <a:picLocks noGrp="1" noChangeAspect="1"/>
          </p:cNvPicPr>
          <p:nvPr>
            <p:ph sz="half" idx="2"/>
          </p:nvPr>
        </p:nvPicPr>
        <p:blipFill>
          <a:blip r:embed="rId2"/>
          <a:stretch>
            <a:fillRect/>
          </a:stretch>
        </p:blipFill>
        <p:spPr>
          <a:xfrm>
            <a:off x="1353283" y="2014857"/>
            <a:ext cx="7694002" cy="4020008"/>
          </a:xfrm>
          <a:prstGeom prst="rect">
            <a:avLst/>
          </a:prstGeom>
        </p:spPr>
      </p:pic>
      <p:sp>
        <p:nvSpPr>
          <p:cNvPr id="9" name="Espaço Reservado para Número de Slide 8"/>
          <p:cNvSpPr>
            <a:spLocks noGrp="1"/>
          </p:cNvSpPr>
          <p:nvPr>
            <p:ph type="sldNum" sz="quarter" idx="12"/>
          </p:nvPr>
        </p:nvSpPr>
        <p:spPr/>
        <p:txBody>
          <a:bodyPr/>
          <a:lstStyle/>
          <a:p>
            <a:fld id="{3CE9CAAD-99B8-4EF3-B30B-50A437912889}" type="slidenum">
              <a:rPr lang="pt-BR" smtClean="0"/>
              <a:t>174</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26932514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323747"/>
            <a:ext cx="8596668" cy="779585"/>
          </a:xfrm>
        </p:spPr>
        <p:txBody>
          <a:bodyPr>
            <a:normAutofit/>
          </a:bodyPr>
          <a:lstStyle/>
          <a:p>
            <a:pPr algn="ctr"/>
            <a:r>
              <a:rPr lang="pt-BR" sz="3000" b="1" dirty="0">
                <a:solidFill>
                  <a:schemeClr val="tx1"/>
                </a:solidFill>
              </a:rPr>
              <a:t>Comissões ativas </a:t>
            </a:r>
            <a:endParaRPr lang="pt-BR" sz="3000" dirty="0"/>
          </a:p>
        </p:txBody>
      </p:sp>
      <p:sp>
        <p:nvSpPr>
          <p:cNvPr id="3" name="Espaço Reservado para Texto 2"/>
          <p:cNvSpPr>
            <a:spLocks noGrp="1"/>
          </p:cNvSpPr>
          <p:nvPr>
            <p:ph type="body" idx="1"/>
          </p:nvPr>
        </p:nvSpPr>
        <p:spPr>
          <a:xfrm>
            <a:off x="675744" y="1486953"/>
            <a:ext cx="8222071" cy="576262"/>
          </a:xfrm>
        </p:spPr>
        <p:txBody>
          <a:bodyPr/>
          <a:lstStyle/>
          <a:p>
            <a:r>
              <a:rPr lang="pt-BR" sz="2000" b="1" dirty="0" smtClean="0"/>
              <a:t>NSP (Núcleo de Segurança do Paciente)</a:t>
            </a:r>
            <a:endParaRPr lang="pt-BR" sz="2000" b="1" dirty="0"/>
          </a:p>
        </p:txBody>
      </p:sp>
      <p:pic>
        <p:nvPicPr>
          <p:cNvPr id="7" name="Espaço Reservado para Conteúdo 6"/>
          <p:cNvPicPr>
            <a:picLocks noGrp="1" noChangeAspect="1"/>
          </p:cNvPicPr>
          <p:nvPr>
            <p:ph sz="half" idx="2"/>
          </p:nvPr>
        </p:nvPicPr>
        <p:blipFill>
          <a:blip r:embed="rId2"/>
          <a:stretch>
            <a:fillRect/>
          </a:stretch>
        </p:blipFill>
        <p:spPr>
          <a:xfrm>
            <a:off x="1377777" y="2160983"/>
            <a:ext cx="7896225" cy="4106007"/>
          </a:xfrm>
          <a:prstGeom prst="rect">
            <a:avLst/>
          </a:prstGeom>
        </p:spPr>
      </p:pic>
      <p:sp>
        <p:nvSpPr>
          <p:cNvPr id="10" name="Espaço Reservado para Número de Slide 9"/>
          <p:cNvSpPr>
            <a:spLocks noGrp="1"/>
          </p:cNvSpPr>
          <p:nvPr>
            <p:ph type="sldNum" sz="quarter" idx="12"/>
          </p:nvPr>
        </p:nvSpPr>
        <p:spPr/>
        <p:txBody>
          <a:bodyPr/>
          <a:lstStyle/>
          <a:p>
            <a:fld id="{3CE9CAAD-99B8-4EF3-B30B-50A437912889}" type="slidenum">
              <a:rPr lang="pt-BR" smtClean="0"/>
              <a:t>175</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45662679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5745" y="313993"/>
            <a:ext cx="8598257" cy="867508"/>
          </a:xfrm>
        </p:spPr>
        <p:txBody>
          <a:bodyPr>
            <a:normAutofit/>
          </a:bodyPr>
          <a:lstStyle/>
          <a:p>
            <a:pPr algn="ctr"/>
            <a:r>
              <a:rPr lang="pt-BR" sz="3000" b="1" dirty="0">
                <a:solidFill>
                  <a:schemeClr val="tx1"/>
                </a:solidFill>
              </a:rPr>
              <a:t>Comissões ativas </a:t>
            </a:r>
            <a:endParaRPr lang="pt-BR" sz="3000" dirty="0"/>
          </a:p>
        </p:txBody>
      </p:sp>
      <p:sp>
        <p:nvSpPr>
          <p:cNvPr id="3" name="Espaço Reservado para Texto 2"/>
          <p:cNvSpPr>
            <a:spLocks noGrp="1"/>
          </p:cNvSpPr>
          <p:nvPr>
            <p:ph type="body" idx="1"/>
          </p:nvPr>
        </p:nvSpPr>
        <p:spPr>
          <a:xfrm>
            <a:off x="789249" y="1477108"/>
            <a:ext cx="7475519" cy="576262"/>
          </a:xfrm>
        </p:spPr>
        <p:txBody>
          <a:bodyPr/>
          <a:lstStyle/>
          <a:p>
            <a:r>
              <a:rPr lang="pt-BR" sz="2000" b="1" dirty="0" smtClean="0"/>
              <a:t>Comissão Revisão de Prontuários </a:t>
            </a:r>
            <a:endParaRPr lang="pt-BR" sz="2000" b="1" dirty="0"/>
          </a:p>
        </p:txBody>
      </p:sp>
      <p:pic>
        <p:nvPicPr>
          <p:cNvPr id="7" name="Espaço Reservado para Conteúdo 6"/>
          <p:cNvPicPr>
            <a:picLocks noGrp="1" noChangeAspect="1"/>
          </p:cNvPicPr>
          <p:nvPr>
            <p:ph sz="half" idx="2"/>
          </p:nvPr>
        </p:nvPicPr>
        <p:blipFill>
          <a:blip r:embed="rId2"/>
          <a:stretch>
            <a:fillRect/>
          </a:stretch>
        </p:blipFill>
        <p:spPr>
          <a:xfrm>
            <a:off x="1536335" y="2453054"/>
            <a:ext cx="7563704" cy="3657599"/>
          </a:xfrm>
          <a:prstGeom prst="rect">
            <a:avLst/>
          </a:prstGeom>
        </p:spPr>
      </p:pic>
      <p:sp>
        <p:nvSpPr>
          <p:cNvPr id="10" name="Espaço Reservado para Número de Slide 9"/>
          <p:cNvSpPr>
            <a:spLocks noGrp="1"/>
          </p:cNvSpPr>
          <p:nvPr>
            <p:ph type="sldNum" sz="quarter" idx="12"/>
          </p:nvPr>
        </p:nvSpPr>
        <p:spPr/>
        <p:txBody>
          <a:bodyPr/>
          <a:lstStyle/>
          <a:p>
            <a:fld id="{3CE9CAAD-99B8-4EF3-B30B-50A437912889}" type="slidenum">
              <a:rPr lang="pt-BR" smtClean="0"/>
              <a:t>176</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54504459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311707"/>
            <a:ext cx="8596668" cy="1320800"/>
          </a:xfrm>
        </p:spPr>
        <p:txBody>
          <a:bodyPr>
            <a:normAutofit/>
          </a:bodyPr>
          <a:lstStyle/>
          <a:p>
            <a:pPr algn="ctr"/>
            <a:r>
              <a:rPr lang="pt-BR" sz="3000" b="1" dirty="0">
                <a:solidFill>
                  <a:schemeClr val="tx1"/>
                </a:solidFill>
              </a:rPr>
              <a:t>Comissões ativas </a:t>
            </a:r>
            <a:endParaRPr lang="pt-BR" sz="3000" dirty="0"/>
          </a:p>
        </p:txBody>
      </p:sp>
      <p:sp>
        <p:nvSpPr>
          <p:cNvPr id="3" name="Espaço Reservado para Texto 2"/>
          <p:cNvSpPr>
            <a:spLocks noGrp="1"/>
          </p:cNvSpPr>
          <p:nvPr>
            <p:ph type="body" idx="1"/>
          </p:nvPr>
        </p:nvSpPr>
        <p:spPr>
          <a:xfrm>
            <a:off x="1414299" y="1504599"/>
            <a:ext cx="4185623" cy="576262"/>
          </a:xfrm>
        </p:spPr>
        <p:txBody>
          <a:bodyPr/>
          <a:lstStyle/>
          <a:p>
            <a:r>
              <a:rPr lang="pt-BR" sz="2000" b="1" dirty="0" smtClean="0"/>
              <a:t>Comissão Revisão de Óbitos </a:t>
            </a:r>
            <a:endParaRPr lang="pt-BR" sz="2000" b="1" dirty="0"/>
          </a:p>
        </p:txBody>
      </p:sp>
      <p:pic>
        <p:nvPicPr>
          <p:cNvPr id="7" name="Espaço Reservado para Conteúdo 6"/>
          <p:cNvPicPr>
            <a:picLocks noGrp="1" noChangeAspect="1"/>
          </p:cNvPicPr>
          <p:nvPr>
            <p:ph sz="half" idx="2"/>
          </p:nvPr>
        </p:nvPicPr>
        <p:blipFill>
          <a:blip r:embed="rId2"/>
          <a:stretch>
            <a:fillRect/>
          </a:stretch>
        </p:blipFill>
        <p:spPr>
          <a:xfrm>
            <a:off x="1493959" y="2628901"/>
            <a:ext cx="7280763" cy="2813538"/>
          </a:xfrm>
          <a:prstGeom prst="rect">
            <a:avLst/>
          </a:prstGeom>
        </p:spPr>
      </p:pic>
      <p:sp>
        <p:nvSpPr>
          <p:cNvPr id="10" name="Espaço Reservado para Número de Slide 9"/>
          <p:cNvSpPr>
            <a:spLocks noGrp="1"/>
          </p:cNvSpPr>
          <p:nvPr>
            <p:ph type="sldNum" sz="quarter" idx="12"/>
          </p:nvPr>
        </p:nvSpPr>
        <p:spPr/>
        <p:txBody>
          <a:bodyPr/>
          <a:lstStyle/>
          <a:p>
            <a:fld id="{3CE9CAAD-99B8-4EF3-B30B-50A437912889}" type="slidenum">
              <a:rPr lang="pt-BR" smtClean="0"/>
              <a:t>177</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99507831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2" y="276287"/>
            <a:ext cx="10075658" cy="1320800"/>
          </a:xfrm>
        </p:spPr>
        <p:txBody>
          <a:bodyPr>
            <a:normAutofit/>
          </a:bodyPr>
          <a:lstStyle/>
          <a:p>
            <a:pPr algn="ctr"/>
            <a:r>
              <a:rPr lang="pt-BR" sz="3000" b="1" dirty="0" smtClean="0">
                <a:solidFill>
                  <a:schemeClr val="tx1"/>
                </a:solidFill>
              </a:rPr>
              <a:t>Agradecimentos Finais </a:t>
            </a:r>
            <a:endParaRPr lang="pt-BR" sz="3000" b="1" dirty="0">
              <a:solidFill>
                <a:schemeClr val="tx1"/>
              </a:solidFill>
            </a:endParaRPr>
          </a:p>
        </p:txBody>
      </p:sp>
      <p:sp>
        <p:nvSpPr>
          <p:cNvPr id="7" name="Espaço Reservado para Conteúdo 6"/>
          <p:cNvSpPr>
            <a:spLocks noGrp="1"/>
          </p:cNvSpPr>
          <p:nvPr>
            <p:ph idx="1"/>
          </p:nvPr>
        </p:nvSpPr>
        <p:spPr>
          <a:xfrm>
            <a:off x="677332" y="1257301"/>
            <a:ext cx="10946099" cy="4784062"/>
          </a:xfrm>
        </p:spPr>
        <p:txBody>
          <a:bodyPr>
            <a:normAutofit fontScale="92500"/>
          </a:bodyPr>
          <a:lstStyle/>
          <a:p>
            <a:pPr marL="0" indent="0">
              <a:buNone/>
            </a:pPr>
            <a:r>
              <a:rPr lang="pt-BR" dirty="0" smtClean="0"/>
              <a:t>     </a:t>
            </a:r>
            <a:r>
              <a:rPr lang="pt-BR" dirty="0"/>
              <a:t>A Administração da Santa Casa de Misericórdia de São Luiz do Paraitinga, nos seus 8 (oito) anos de serviços prestados, agradece a oportunidade e confiança no qual foi depositada, ao longo dessa caminhada; nos tornamos uma equipe  que trabalhou de forma límpida sem medir esforços, com acolhimento e empatia.</a:t>
            </a:r>
          </a:p>
          <a:p>
            <a:pPr marL="0" indent="0">
              <a:buNone/>
            </a:pPr>
            <a:r>
              <a:rPr lang="pt-BR" dirty="0"/>
              <a:t>     Foram muitos momentos vividos nessa trajetória, encontramos caminhos difíceis que nos tornaram em  aprendizados, enfrentamos uma pandemia (COVID) e uma epidemia (Dengue), no qual conseguimos trabalhar arduamente em prol dos nossos munícipes, das cidades vizinhas e de pessoas que trafegavam pela rodovia Oswaldo Cruz</a:t>
            </a:r>
            <a:r>
              <a:rPr lang="pt-BR" dirty="0" smtClean="0"/>
              <a:t>.</a:t>
            </a:r>
          </a:p>
          <a:p>
            <a:pPr marL="0" indent="0">
              <a:buNone/>
            </a:pPr>
            <a:endParaRPr lang="pt-BR" dirty="0"/>
          </a:p>
          <a:p>
            <a:pPr marL="0" indent="0">
              <a:buNone/>
            </a:pPr>
            <a:r>
              <a:rPr lang="pt-BR" dirty="0" smtClean="0"/>
              <a:t>                                                                                       São Luiz do Paraitinga, 18 de dezembro de 2024</a:t>
            </a:r>
          </a:p>
          <a:p>
            <a:pPr marL="0" indent="0">
              <a:buNone/>
            </a:pPr>
            <a:r>
              <a:rPr lang="pt-BR" dirty="0" smtClean="0"/>
              <a:t>                                                                                                                  </a:t>
            </a:r>
            <a:endParaRPr lang="pt-BR" dirty="0"/>
          </a:p>
          <a:p>
            <a:pPr marL="0" indent="0">
              <a:buNone/>
            </a:pPr>
            <a:endParaRPr lang="pt-BR" dirty="0" smtClean="0"/>
          </a:p>
          <a:p>
            <a:pPr marL="0" indent="0">
              <a:lnSpc>
                <a:spcPct val="110000"/>
              </a:lnSpc>
              <a:buNone/>
            </a:pPr>
            <a:r>
              <a:rPr lang="pt-BR" dirty="0" smtClean="0"/>
              <a:t>                                                 ________________________________</a:t>
            </a:r>
          </a:p>
          <a:p>
            <a:pPr marL="0" indent="0">
              <a:lnSpc>
                <a:spcPct val="110000"/>
              </a:lnSpc>
              <a:buNone/>
            </a:pPr>
            <a:r>
              <a:rPr lang="pt-BR" dirty="0" smtClean="0"/>
              <a:t>                                                     </a:t>
            </a:r>
            <a:r>
              <a:rPr lang="pt-BR" sz="1400" dirty="0" smtClean="0"/>
              <a:t>Vânia Maria Frade </a:t>
            </a:r>
            <a:r>
              <a:rPr lang="pt-BR" sz="1400" dirty="0" err="1" smtClean="0"/>
              <a:t>Borriello</a:t>
            </a:r>
            <a:r>
              <a:rPr lang="pt-BR" sz="1400" dirty="0" smtClean="0"/>
              <a:t> de Andrade</a:t>
            </a:r>
          </a:p>
          <a:p>
            <a:pPr marL="0" indent="0">
              <a:lnSpc>
                <a:spcPct val="110000"/>
              </a:lnSpc>
              <a:buNone/>
            </a:pPr>
            <a:r>
              <a:rPr lang="pt-BR" sz="1400" dirty="0"/>
              <a:t> </a:t>
            </a:r>
            <a:r>
              <a:rPr lang="pt-BR" sz="1400" dirty="0" smtClean="0"/>
              <a:t>                                                                               Interventora SCMSLP</a:t>
            </a:r>
          </a:p>
          <a:p>
            <a:pPr marL="0" indent="0">
              <a:buNone/>
            </a:pPr>
            <a:endParaRPr lang="pt-BR" dirty="0" smtClean="0"/>
          </a:p>
          <a:p>
            <a:pPr marL="0" indent="0">
              <a:buNone/>
            </a:pPr>
            <a:endParaRPr lang="pt-BR" dirty="0" smtClean="0"/>
          </a:p>
          <a:p>
            <a:pPr marL="0" indent="0">
              <a:buNone/>
            </a:pPr>
            <a:endParaRPr lang="pt-BR" dirty="0" smtClean="0"/>
          </a:p>
          <a:p>
            <a:pPr marL="0" indent="0">
              <a:buNone/>
            </a:pPr>
            <a:endParaRPr lang="pt-BR" dirty="0"/>
          </a:p>
        </p:txBody>
      </p:sp>
      <p:sp>
        <p:nvSpPr>
          <p:cNvPr id="10" name="Espaço Reservado para Número de Slide 9"/>
          <p:cNvSpPr>
            <a:spLocks noGrp="1"/>
          </p:cNvSpPr>
          <p:nvPr>
            <p:ph type="sldNum" sz="quarter" idx="12"/>
          </p:nvPr>
        </p:nvSpPr>
        <p:spPr/>
        <p:txBody>
          <a:bodyPr/>
          <a:lstStyle/>
          <a:p>
            <a:fld id="{3CE9CAAD-99B8-4EF3-B30B-50A437912889}" type="slidenum">
              <a:rPr lang="pt-BR" smtClean="0"/>
              <a:t>178</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9708580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2714" y="276484"/>
            <a:ext cx="10234245" cy="1320800"/>
          </a:xfrm>
        </p:spPr>
        <p:txBody>
          <a:bodyPr>
            <a:normAutofit/>
          </a:bodyPr>
          <a:lstStyle/>
          <a:p>
            <a:pPr algn="ctr"/>
            <a:r>
              <a:rPr lang="pt-BR" sz="3000" b="1" dirty="0">
                <a:solidFill>
                  <a:schemeClr val="tx1"/>
                </a:solidFill>
              </a:rPr>
              <a:t>MELHORIAS REALIZADAS NA INTERVENÇÃO ATUAL (ESPAÇO </a:t>
            </a:r>
            <a:r>
              <a:rPr lang="pt-BR" sz="3000" b="1" dirty="0" smtClean="0">
                <a:solidFill>
                  <a:schemeClr val="tx1"/>
                </a:solidFill>
              </a:rPr>
              <a:t>FÍSICO</a:t>
            </a:r>
            <a:r>
              <a:rPr lang="pt-BR" sz="3000" b="1" dirty="0">
                <a:solidFill>
                  <a:schemeClr val="tx1"/>
                </a:solidFill>
              </a:rPr>
              <a:t>)</a:t>
            </a:r>
            <a:endParaRPr lang="pt-BR" sz="3000" dirty="0"/>
          </a:p>
        </p:txBody>
      </p:sp>
      <p:sp>
        <p:nvSpPr>
          <p:cNvPr id="3" name="Espaço Reservado para Texto 2"/>
          <p:cNvSpPr>
            <a:spLocks noGrp="1"/>
          </p:cNvSpPr>
          <p:nvPr>
            <p:ph type="body" idx="1"/>
          </p:nvPr>
        </p:nvSpPr>
        <p:spPr>
          <a:xfrm>
            <a:off x="409875" y="2152053"/>
            <a:ext cx="5030462" cy="1153717"/>
          </a:xfrm>
        </p:spPr>
        <p:txBody>
          <a:bodyPr/>
          <a:lstStyle/>
          <a:p>
            <a:r>
              <a:rPr lang="pt-BR" sz="1600" b="1" dirty="0"/>
              <a:t>Novo local para armazenamento temporário de resíduos </a:t>
            </a:r>
            <a:r>
              <a:rPr lang="pt-BR" sz="1600" b="1" dirty="0" smtClean="0"/>
              <a:t>(comum</a:t>
            </a:r>
            <a:r>
              <a:rPr lang="pt-BR" sz="1600" b="1" dirty="0"/>
              <a:t>, reciclável e infectante</a:t>
            </a:r>
            <a:r>
              <a:rPr lang="pt-BR" sz="1600" b="1" dirty="0" smtClean="0"/>
              <a:t>) – </a:t>
            </a:r>
            <a:r>
              <a:rPr lang="pt-BR" sz="1600" b="1" u="sng" dirty="0" smtClean="0"/>
              <a:t>Obra em andamento</a:t>
            </a:r>
            <a:endParaRPr lang="pt-BR" sz="1600" b="1" u="sng" dirty="0"/>
          </a:p>
          <a:p>
            <a:endParaRPr lang="pt-BR" b="1" dirty="0"/>
          </a:p>
        </p:txBody>
      </p:sp>
      <p:pic>
        <p:nvPicPr>
          <p:cNvPr id="6" name="Espaço Reservado para Conteúdo 5"/>
          <p:cNvPicPr>
            <a:picLocks noGrp="1" noChangeAspect="1"/>
          </p:cNvPicPr>
          <p:nvPr>
            <p:ph sz="half" idx="2"/>
          </p:nvPr>
        </p:nvPicPr>
        <p:blipFill>
          <a:blip r:embed="rId2"/>
          <a:stretch>
            <a:fillRect/>
          </a:stretch>
        </p:blipFill>
        <p:spPr>
          <a:xfrm>
            <a:off x="632313" y="2887203"/>
            <a:ext cx="4001820" cy="2713497"/>
          </a:xfrm>
          <a:prstGeom prst="rect">
            <a:avLst/>
          </a:prstGeom>
        </p:spPr>
      </p:pic>
      <p:sp>
        <p:nvSpPr>
          <p:cNvPr id="5" name="Espaço Reservado para Texto 4"/>
          <p:cNvSpPr>
            <a:spLocks noGrp="1"/>
          </p:cNvSpPr>
          <p:nvPr>
            <p:ph type="body" sz="quarter" idx="3"/>
          </p:nvPr>
        </p:nvSpPr>
        <p:spPr>
          <a:xfrm>
            <a:off x="5931825" y="2152053"/>
            <a:ext cx="4185618" cy="1004248"/>
          </a:xfrm>
        </p:spPr>
        <p:txBody>
          <a:bodyPr/>
          <a:lstStyle/>
          <a:p>
            <a:r>
              <a:rPr lang="pt-BR" sz="2000" b="1" dirty="0" smtClean="0"/>
              <a:t>Reforma recepção </a:t>
            </a:r>
            <a:r>
              <a:rPr lang="pt-BR" sz="2000" b="1" dirty="0"/>
              <a:t>antiga </a:t>
            </a:r>
          </a:p>
          <a:p>
            <a:endParaRPr lang="pt-BR" sz="2000" b="1" dirty="0"/>
          </a:p>
        </p:txBody>
      </p:sp>
      <p:pic>
        <p:nvPicPr>
          <p:cNvPr id="7" name="Espaço Reservado para Conteúdo 6"/>
          <p:cNvPicPr>
            <a:picLocks noGrp="1" noChangeAspect="1"/>
          </p:cNvPicPr>
          <p:nvPr>
            <p:ph sz="quarter" idx="4"/>
          </p:nvPr>
        </p:nvPicPr>
        <p:blipFill>
          <a:blip r:embed="rId3"/>
          <a:stretch>
            <a:fillRect/>
          </a:stretch>
        </p:blipFill>
        <p:spPr>
          <a:xfrm>
            <a:off x="5931826" y="2737841"/>
            <a:ext cx="3645346" cy="2730974"/>
          </a:xfrm>
          <a:prstGeom prst="rect">
            <a:avLst/>
          </a:prstGeom>
        </p:spPr>
      </p:pic>
      <p:sp>
        <p:nvSpPr>
          <p:cNvPr id="9" name="Espaço Reservado para Número de Slide 8"/>
          <p:cNvSpPr>
            <a:spLocks noGrp="1"/>
          </p:cNvSpPr>
          <p:nvPr>
            <p:ph type="sldNum" sz="quarter" idx="12"/>
          </p:nvPr>
        </p:nvSpPr>
        <p:spPr/>
        <p:txBody>
          <a:bodyPr/>
          <a:lstStyle/>
          <a:p>
            <a:fld id="{3CE9CAAD-99B8-4EF3-B30B-50A437912889}" type="slidenum">
              <a:rPr lang="pt-BR" smtClean="0"/>
              <a:t>18</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7003287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7943" y="276483"/>
            <a:ext cx="10242534" cy="1320800"/>
          </a:xfrm>
        </p:spPr>
        <p:txBody>
          <a:bodyPr>
            <a:normAutofit/>
          </a:bodyPr>
          <a:lstStyle/>
          <a:p>
            <a:pPr algn="ctr"/>
            <a:r>
              <a:rPr lang="pt-BR" sz="3000" b="1" dirty="0">
                <a:solidFill>
                  <a:schemeClr val="tx1"/>
                </a:solidFill>
              </a:rPr>
              <a:t>MELHORIAS REALIZADAS NA INTERVENÇÃO ATUAL (ESPAÇO </a:t>
            </a:r>
            <a:r>
              <a:rPr lang="pt-BR" sz="3000" b="1" dirty="0" smtClean="0">
                <a:solidFill>
                  <a:schemeClr val="tx1"/>
                </a:solidFill>
              </a:rPr>
              <a:t>FÍSICO</a:t>
            </a:r>
            <a:r>
              <a:rPr lang="pt-BR" sz="3000" b="1" dirty="0">
                <a:solidFill>
                  <a:schemeClr val="tx1"/>
                </a:solidFill>
              </a:rPr>
              <a:t>)</a:t>
            </a:r>
            <a:endParaRPr lang="pt-BR" sz="3000" dirty="0"/>
          </a:p>
        </p:txBody>
      </p:sp>
      <p:sp>
        <p:nvSpPr>
          <p:cNvPr id="3" name="Espaço Reservado para Texto 2"/>
          <p:cNvSpPr>
            <a:spLocks noGrp="1"/>
          </p:cNvSpPr>
          <p:nvPr>
            <p:ph type="body" idx="1"/>
          </p:nvPr>
        </p:nvSpPr>
        <p:spPr>
          <a:xfrm>
            <a:off x="675745" y="2160983"/>
            <a:ext cx="4185623" cy="494294"/>
          </a:xfrm>
        </p:spPr>
        <p:txBody>
          <a:bodyPr/>
          <a:lstStyle/>
          <a:p>
            <a:r>
              <a:rPr lang="pt-BR" sz="2000" b="1" dirty="0"/>
              <a:t>Novo local para armazenamento de materiais de limpeza</a:t>
            </a:r>
          </a:p>
        </p:txBody>
      </p:sp>
      <p:sp>
        <p:nvSpPr>
          <p:cNvPr id="5" name="Espaço Reservado para Texto 4"/>
          <p:cNvSpPr>
            <a:spLocks noGrp="1"/>
          </p:cNvSpPr>
          <p:nvPr>
            <p:ph type="body" sz="quarter" idx="3"/>
          </p:nvPr>
        </p:nvSpPr>
        <p:spPr>
          <a:xfrm>
            <a:off x="5088382" y="2160982"/>
            <a:ext cx="5532726" cy="1109755"/>
          </a:xfrm>
        </p:spPr>
        <p:txBody>
          <a:bodyPr/>
          <a:lstStyle/>
          <a:p>
            <a:r>
              <a:rPr lang="pt-BR" sz="1800" b="1" dirty="0"/>
              <a:t>Dispensário maior (suportando assim capacidade maior do nosso </a:t>
            </a:r>
            <a:r>
              <a:rPr lang="pt-BR" sz="1800" b="1" dirty="0" smtClean="0"/>
              <a:t>estoque de Medicamentos e Materiais)</a:t>
            </a:r>
            <a:endParaRPr lang="pt-BR" sz="1800" b="1" dirty="0"/>
          </a:p>
          <a:p>
            <a:endParaRPr lang="pt-BR" dirty="0" smtClean="0"/>
          </a:p>
        </p:txBody>
      </p:sp>
      <p:pic>
        <p:nvPicPr>
          <p:cNvPr id="11" name="Espaço Reservado para Conteúdo 10"/>
          <p:cNvPicPr>
            <a:picLocks noGrp="1" noChangeAspect="1"/>
          </p:cNvPicPr>
          <p:nvPr>
            <p:ph sz="quarter" idx="4"/>
          </p:nvPr>
        </p:nvPicPr>
        <p:blipFill>
          <a:blip r:embed="rId2"/>
          <a:stretch>
            <a:fillRect/>
          </a:stretch>
        </p:blipFill>
        <p:spPr>
          <a:xfrm>
            <a:off x="5221087" y="2722676"/>
            <a:ext cx="2016247" cy="2087134"/>
          </a:xfrm>
          <a:prstGeom prst="rect">
            <a:avLst/>
          </a:prstGeom>
        </p:spPr>
      </p:pic>
      <p:pic>
        <p:nvPicPr>
          <p:cNvPr id="12" name="Imagem 11"/>
          <p:cNvPicPr>
            <a:picLocks noChangeAspect="1"/>
          </p:cNvPicPr>
          <p:nvPr/>
        </p:nvPicPr>
        <p:blipFill>
          <a:blip r:embed="rId3"/>
          <a:stretch>
            <a:fillRect/>
          </a:stretch>
        </p:blipFill>
        <p:spPr>
          <a:xfrm>
            <a:off x="7350842" y="3766243"/>
            <a:ext cx="2180494" cy="2073500"/>
          </a:xfrm>
          <a:prstGeom prst="rect">
            <a:avLst/>
          </a:prstGeom>
        </p:spPr>
      </p:pic>
      <p:sp>
        <p:nvSpPr>
          <p:cNvPr id="8" name="Espaço Reservado para Número de Slide 7"/>
          <p:cNvSpPr>
            <a:spLocks noGrp="1"/>
          </p:cNvSpPr>
          <p:nvPr>
            <p:ph type="sldNum" sz="quarter" idx="12"/>
          </p:nvPr>
        </p:nvSpPr>
        <p:spPr/>
        <p:txBody>
          <a:bodyPr/>
          <a:lstStyle/>
          <a:p>
            <a:fld id="{3CE9CAAD-99B8-4EF3-B30B-50A437912889}" type="slidenum">
              <a:rPr lang="pt-BR" smtClean="0"/>
              <a:t>19</a:t>
            </a:fld>
            <a:endParaRPr lang="pt-BR" dirty="0"/>
          </a:p>
        </p:txBody>
      </p:sp>
      <p:pic>
        <p:nvPicPr>
          <p:cNvPr id="15" name="Imagem 14">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pic>
        <p:nvPicPr>
          <p:cNvPr id="16" name="Espaço Reservado para Conteúdo 3"/>
          <p:cNvPicPr>
            <a:picLocks noGrp="1" noChangeAspect="1"/>
          </p:cNvPicPr>
          <p:nvPr>
            <p:ph sz="half" idx="2"/>
          </p:nvPr>
        </p:nvPicPr>
        <p:blipFill>
          <a:blip r:embed="rId5"/>
          <a:stretch>
            <a:fillRect/>
          </a:stretch>
        </p:blipFill>
        <p:spPr>
          <a:xfrm>
            <a:off x="1107943" y="2736850"/>
            <a:ext cx="2890889" cy="3305175"/>
          </a:xfrm>
          <a:prstGeom prst="rect">
            <a:avLst/>
          </a:prstGeom>
        </p:spPr>
      </p:pic>
    </p:spTree>
    <p:extLst>
      <p:ext uri="{BB962C8B-B14F-4D97-AF65-F5344CB8AC3E}">
        <p14:creationId xmlns:p14="http://schemas.microsoft.com/office/powerpoint/2010/main" val="2237302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5" y="609600"/>
            <a:ext cx="8596668" cy="735623"/>
          </a:xfrm>
        </p:spPr>
        <p:txBody>
          <a:bodyPr>
            <a:normAutofit/>
          </a:bodyPr>
          <a:lstStyle/>
          <a:p>
            <a:pPr algn="ctr"/>
            <a:r>
              <a:rPr lang="pt-BR" sz="3500" b="1" dirty="0" smtClean="0">
                <a:solidFill>
                  <a:schemeClr val="tx1"/>
                </a:solidFill>
              </a:rPr>
              <a:t>HISTÓRICO</a:t>
            </a:r>
            <a:endParaRPr lang="pt-BR" sz="3500" b="1" dirty="0">
              <a:solidFill>
                <a:schemeClr val="tx1"/>
              </a:solidFill>
            </a:endParaRPr>
          </a:p>
        </p:txBody>
      </p:sp>
      <p:sp>
        <p:nvSpPr>
          <p:cNvPr id="6" name="Espaço Reservado para Número de Slide 5"/>
          <p:cNvSpPr>
            <a:spLocks noGrp="1"/>
          </p:cNvSpPr>
          <p:nvPr>
            <p:ph type="sldNum" sz="quarter" idx="12"/>
          </p:nvPr>
        </p:nvSpPr>
        <p:spPr/>
        <p:txBody>
          <a:bodyPr/>
          <a:lstStyle/>
          <a:p>
            <a:fld id="{3CE9CAAD-99B8-4EF3-B30B-50A437912889}" type="slidenum">
              <a:rPr lang="pt-BR" smtClean="0"/>
              <a:t>2</a:t>
            </a:fld>
            <a:endParaRPr lang="pt-BR" dirty="0"/>
          </a:p>
        </p:txBody>
      </p:sp>
      <p:sp>
        <p:nvSpPr>
          <p:cNvPr id="10" name="Espaço Reservado para Texto 2"/>
          <p:cNvSpPr>
            <a:spLocks noGrp="1"/>
          </p:cNvSpPr>
          <p:nvPr>
            <p:ph type="body" idx="1"/>
          </p:nvPr>
        </p:nvSpPr>
        <p:spPr>
          <a:xfrm>
            <a:off x="677334" y="1679331"/>
            <a:ext cx="8985411" cy="4589584"/>
          </a:xfrm>
        </p:spPr>
        <p:txBody>
          <a:bodyPr>
            <a:normAutofit lnSpcReduction="10000"/>
          </a:bodyPr>
          <a:lstStyle/>
          <a:p>
            <a:pPr algn="just"/>
            <a:r>
              <a:rPr lang="pt-BR" dirty="0"/>
              <a:t>A Santa Casa de Misericórdia de São Luiz do Paraitinga, situada à Praça Coronel Theodoro Coelho, 48, Centro, São Luiz do Paraitinga, como os outros prédios da cidade, é tombada pelo Patrimônio Histórico (CONDEPHAAT). A Santa Casa foi fundada no dia 07 de março de 1875, pelo então Juiz de Direito da Comarca, Dr. João Cândido Rodrigues de Andrade, que junto com outras personalidades do município, promoveu a sua instalação.</a:t>
            </a:r>
            <a:br>
              <a:rPr lang="pt-BR" dirty="0"/>
            </a:br>
            <a:r>
              <a:rPr lang="pt-BR" dirty="0"/>
              <a:t>O primeiro prédio onde a Santa Casa funcionou, ficava na Rua Benfica, onde nos dias atuais é uma residência. Segundo informações era uma casa assombrada, em estilo colonial, com portas e janelas vermelhas e paredes brancas.</a:t>
            </a:r>
            <a:br>
              <a:rPr lang="pt-BR" dirty="0"/>
            </a:br>
            <a:r>
              <a:rPr lang="pt-BR" dirty="0"/>
              <a:t>Em 1900, foi construído o atual prédio da Santa Casa, construção está realizada com recursos da família Domingues de Castro. O seu primeiro provedor foi o Dr. João Cândido Rodrigues de Andrade, e o primeiro Diretor Clínico o Dr. Bento Gonçalves Cruz, médico e pai do Dr. Oswaldo Gonçalves Cruz, higienista e cientista na área da Saúde Pública.</a:t>
            </a:r>
            <a:br>
              <a:rPr lang="pt-BR" dirty="0"/>
            </a:br>
            <a:r>
              <a:rPr lang="pt-BR" dirty="0"/>
              <a:t>A Santa Casa de Misericórdia é uma instituição filantrópica, sem fins lucrativos que dentro das normas estabelecidas pela legislação e regulamentos em vigor, abriga e socorre gratuitamente, enfermos necessitados sem distinção de classe, cor, sexo ou religião.</a:t>
            </a:r>
          </a:p>
          <a:p>
            <a:endParaRPr lang="pt-BR" dirty="0"/>
          </a:p>
        </p:txBody>
      </p:sp>
      <p:pic>
        <p:nvPicPr>
          <p:cNvPr id="11" name="Imagem 10">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5445656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0777" y="289701"/>
            <a:ext cx="10223865" cy="1320800"/>
          </a:xfrm>
        </p:spPr>
        <p:txBody>
          <a:bodyPr>
            <a:normAutofit/>
          </a:bodyPr>
          <a:lstStyle/>
          <a:p>
            <a:pPr algn="ctr"/>
            <a:r>
              <a:rPr lang="pt-BR" sz="3000" b="1" dirty="0">
                <a:solidFill>
                  <a:schemeClr val="tx1"/>
                </a:solidFill>
              </a:rPr>
              <a:t>MELHORIAS REALIZADAS NA INTERVENÇÃO ATUAL (ESPAÇO </a:t>
            </a:r>
            <a:r>
              <a:rPr lang="pt-BR" sz="3000" b="1" dirty="0" smtClean="0">
                <a:solidFill>
                  <a:schemeClr val="tx1"/>
                </a:solidFill>
              </a:rPr>
              <a:t>FÍSICO</a:t>
            </a:r>
            <a:r>
              <a:rPr lang="pt-BR" sz="3000" b="1" dirty="0">
                <a:solidFill>
                  <a:schemeClr val="tx1"/>
                </a:solidFill>
              </a:rPr>
              <a:t>)</a:t>
            </a:r>
            <a:endParaRPr lang="pt-BR" sz="3000" dirty="0"/>
          </a:p>
        </p:txBody>
      </p:sp>
      <p:sp>
        <p:nvSpPr>
          <p:cNvPr id="3" name="Espaço Reservado para Texto 2"/>
          <p:cNvSpPr>
            <a:spLocks noGrp="1"/>
          </p:cNvSpPr>
          <p:nvPr>
            <p:ph type="body" idx="1"/>
          </p:nvPr>
        </p:nvSpPr>
        <p:spPr>
          <a:xfrm>
            <a:off x="675745" y="2064268"/>
            <a:ext cx="4185623" cy="1144924"/>
          </a:xfrm>
        </p:spPr>
        <p:txBody>
          <a:bodyPr/>
          <a:lstStyle/>
          <a:p>
            <a:r>
              <a:rPr lang="pt-BR" sz="2000" b="1" dirty="0" smtClean="0"/>
              <a:t>Local de descanso para enfermagem </a:t>
            </a:r>
            <a:endParaRPr lang="pt-BR" sz="2000" b="1" dirty="0"/>
          </a:p>
          <a:p>
            <a:r>
              <a:rPr lang="pt-BR" sz="2000" b="1" dirty="0" smtClean="0"/>
              <a:t>	</a:t>
            </a:r>
            <a:endParaRPr lang="pt-BR" sz="2000" b="1" dirty="0"/>
          </a:p>
        </p:txBody>
      </p:sp>
      <p:pic>
        <p:nvPicPr>
          <p:cNvPr id="8" name="Espaço Reservado para Conteúdo 7"/>
          <p:cNvPicPr>
            <a:picLocks noGrp="1" noChangeAspect="1"/>
          </p:cNvPicPr>
          <p:nvPr>
            <p:ph sz="half" idx="2"/>
          </p:nvPr>
        </p:nvPicPr>
        <p:blipFill>
          <a:blip r:embed="rId2"/>
          <a:stretch>
            <a:fillRect/>
          </a:stretch>
        </p:blipFill>
        <p:spPr>
          <a:xfrm>
            <a:off x="1099038" y="2831123"/>
            <a:ext cx="2989385" cy="3210902"/>
          </a:xfrm>
          <a:prstGeom prst="rect">
            <a:avLst/>
          </a:prstGeom>
        </p:spPr>
      </p:pic>
      <p:sp>
        <p:nvSpPr>
          <p:cNvPr id="5" name="Espaço Reservado para Texto 4"/>
          <p:cNvSpPr>
            <a:spLocks noGrp="1"/>
          </p:cNvSpPr>
          <p:nvPr>
            <p:ph type="body" sz="quarter" idx="3"/>
          </p:nvPr>
        </p:nvSpPr>
        <p:spPr>
          <a:xfrm>
            <a:off x="5422491" y="1993928"/>
            <a:ext cx="4185618" cy="1144925"/>
          </a:xfrm>
        </p:spPr>
        <p:txBody>
          <a:bodyPr/>
          <a:lstStyle/>
          <a:p>
            <a:r>
              <a:rPr lang="pt-BR" sz="2000" b="1" dirty="0"/>
              <a:t>Local de descanso para </a:t>
            </a:r>
            <a:r>
              <a:rPr lang="pt-BR" sz="2000" b="1" dirty="0" smtClean="0"/>
              <a:t>os colaboradores  </a:t>
            </a:r>
            <a:endParaRPr lang="pt-BR" sz="2000" b="1" dirty="0"/>
          </a:p>
          <a:p>
            <a:endParaRPr lang="pt-BR" sz="2000" b="1" dirty="0"/>
          </a:p>
        </p:txBody>
      </p:sp>
      <p:pic>
        <p:nvPicPr>
          <p:cNvPr id="7" name="Espaço Reservado para Conteúdo 6"/>
          <p:cNvPicPr>
            <a:picLocks noGrp="1" noChangeAspect="1"/>
          </p:cNvPicPr>
          <p:nvPr>
            <p:ph sz="quarter" idx="4"/>
          </p:nvPr>
        </p:nvPicPr>
        <p:blipFill>
          <a:blip r:embed="rId3"/>
          <a:stretch>
            <a:fillRect/>
          </a:stretch>
        </p:blipFill>
        <p:spPr>
          <a:xfrm>
            <a:off x="5530361" y="2831123"/>
            <a:ext cx="3200400" cy="3304512"/>
          </a:xfrm>
          <a:prstGeom prst="rect">
            <a:avLst/>
          </a:prstGeom>
        </p:spPr>
      </p:pic>
      <p:sp>
        <p:nvSpPr>
          <p:cNvPr id="6" name="Espaço Reservado para Número de Slide 5"/>
          <p:cNvSpPr>
            <a:spLocks noGrp="1"/>
          </p:cNvSpPr>
          <p:nvPr>
            <p:ph type="sldNum" sz="quarter" idx="12"/>
          </p:nvPr>
        </p:nvSpPr>
        <p:spPr/>
        <p:txBody>
          <a:bodyPr/>
          <a:lstStyle/>
          <a:p>
            <a:fld id="{3CE9CAAD-99B8-4EF3-B30B-50A437912889}" type="slidenum">
              <a:rPr lang="pt-BR" smtClean="0"/>
              <a:t>20</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42099729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18846" y="262373"/>
            <a:ext cx="10207869" cy="1490785"/>
          </a:xfrm>
        </p:spPr>
        <p:txBody>
          <a:bodyPr>
            <a:noAutofit/>
          </a:bodyPr>
          <a:lstStyle/>
          <a:p>
            <a:pPr algn="ctr"/>
            <a:r>
              <a:rPr lang="pt-BR" sz="3000" b="1" dirty="0" smtClean="0">
                <a:solidFill>
                  <a:schemeClr val="tx1"/>
                </a:solidFill>
              </a:rPr>
              <a:t>MELHORIAS </a:t>
            </a:r>
            <a:r>
              <a:rPr lang="pt-BR" sz="3000" b="1" dirty="0">
                <a:solidFill>
                  <a:schemeClr val="tx1"/>
                </a:solidFill>
              </a:rPr>
              <a:t>REALIZADAS NA INTERVENÇÃO ATUAL (ESPAÇO </a:t>
            </a:r>
            <a:r>
              <a:rPr lang="pt-BR" sz="3000" b="1" dirty="0" smtClean="0">
                <a:solidFill>
                  <a:schemeClr val="tx1"/>
                </a:solidFill>
              </a:rPr>
              <a:t>FÍSICO</a:t>
            </a:r>
            <a:r>
              <a:rPr lang="pt-BR" sz="3000" b="1" dirty="0">
                <a:solidFill>
                  <a:schemeClr val="tx1"/>
                </a:solidFill>
              </a:rPr>
              <a:t>)</a:t>
            </a:r>
            <a:r>
              <a:rPr lang="pt-BR" sz="3000" dirty="0">
                <a:solidFill>
                  <a:schemeClr val="tx1"/>
                </a:solidFill>
              </a:rPr>
              <a:t/>
            </a:r>
            <a:br>
              <a:rPr lang="pt-BR" sz="3000" dirty="0">
                <a:solidFill>
                  <a:schemeClr val="tx1"/>
                </a:solidFill>
              </a:rPr>
            </a:br>
            <a:endParaRPr lang="pt-BR" sz="3000" dirty="0">
              <a:solidFill>
                <a:schemeClr val="tx1"/>
              </a:solidFill>
            </a:endParaRPr>
          </a:p>
        </p:txBody>
      </p:sp>
      <p:sp>
        <p:nvSpPr>
          <p:cNvPr id="4" name="Espaço Reservado para Conteúdo 3"/>
          <p:cNvSpPr>
            <a:spLocks noGrp="1"/>
          </p:cNvSpPr>
          <p:nvPr>
            <p:ph type="body" idx="1"/>
          </p:nvPr>
        </p:nvSpPr>
        <p:spPr>
          <a:xfrm>
            <a:off x="675745" y="2160983"/>
            <a:ext cx="4485340" cy="784440"/>
          </a:xfrm>
        </p:spPr>
        <p:txBody>
          <a:bodyPr>
            <a:noAutofit/>
          </a:bodyPr>
          <a:lstStyle/>
          <a:p>
            <a:pPr lvl="0"/>
            <a:endParaRPr lang="pt-BR" sz="2000" b="1" dirty="0"/>
          </a:p>
          <a:p>
            <a:r>
              <a:rPr lang="pt-BR" sz="2000" b="1" dirty="0"/>
              <a:t>Instalação de câmeras de vigilância no hospital</a:t>
            </a:r>
          </a:p>
          <a:p>
            <a:pPr lvl="0"/>
            <a:endParaRPr lang="pt-BR" sz="2000" b="1" dirty="0"/>
          </a:p>
        </p:txBody>
      </p:sp>
      <p:pic>
        <p:nvPicPr>
          <p:cNvPr id="7" name="Espaço Reservado para Conteúdo 6"/>
          <p:cNvPicPr>
            <a:picLocks noGrp="1" noChangeAspect="1"/>
          </p:cNvPicPr>
          <p:nvPr>
            <p:ph sz="half" idx="2"/>
          </p:nvPr>
        </p:nvPicPr>
        <p:blipFill>
          <a:blip r:embed="rId2"/>
          <a:stretch>
            <a:fillRect/>
          </a:stretch>
        </p:blipFill>
        <p:spPr>
          <a:xfrm>
            <a:off x="762413" y="2736850"/>
            <a:ext cx="4012374" cy="3305175"/>
          </a:xfrm>
          <a:prstGeom prst="rect">
            <a:avLst/>
          </a:prstGeom>
        </p:spPr>
      </p:pic>
      <p:sp>
        <p:nvSpPr>
          <p:cNvPr id="3" name="Espaço Reservado para Texto 2"/>
          <p:cNvSpPr>
            <a:spLocks noGrp="1"/>
          </p:cNvSpPr>
          <p:nvPr>
            <p:ph type="body" sz="quarter" idx="3"/>
          </p:nvPr>
        </p:nvSpPr>
        <p:spPr>
          <a:xfrm>
            <a:off x="5589099" y="1976941"/>
            <a:ext cx="4451271" cy="576262"/>
          </a:xfrm>
        </p:spPr>
        <p:txBody>
          <a:bodyPr/>
          <a:lstStyle/>
          <a:p>
            <a:r>
              <a:rPr lang="pt-BR" sz="2000" b="1" dirty="0" smtClean="0"/>
              <a:t>Novo local de descanso Motoristas</a:t>
            </a:r>
            <a:endParaRPr lang="pt-BR" sz="2000" b="1" dirty="0"/>
          </a:p>
        </p:txBody>
      </p:sp>
      <p:pic>
        <p:nvPicPr>
          <p:cNvPr id="8" name="Espaço Reservado para Conteúdo 7"/>
          <p:cNvPicPr>
            <a:picLocks noGrp="1" noChangeAspect="1"/>
          </p:cNvPicPr>
          <p:nvPr>
            <p:ph sz="quarter" idx="4"/>
          </p:nvPr>
        </p:nvPicPr>
        <p:blipFill>
          <a:blip r:embed="rId3"/>
          <a:stretch>
            <a:fillRect/>
          </a:stretch>
        </p:blipFill>
        <p:spPr>
          <a:xfrm>
            <a:off x="5659438" y="2736850"/>
            <a:ext cx="4186237" cy="2584938"/>
          </a:xfrm>
          <a:prstGeom prst="rect">
            <a:avLst/>
          </a:prstGeom>
        </p:spPr>
      </p:pic>
      <p:sp>
        <p:nvSpPr>
          <p:cNvPr id="6" name="Espaço Reservado para Número de Slide 5"/>
          <p:cNvSpPr>
            <a:spLocks noGrp="1"/>
          </p:cNvSpPr>
          <p:nvPr>
            <p:ph type="sldNum" sz="quarter" idx="12"/>
          </p:nvPr>
        </p:nvSpPr>
        <p:spPr/>
        <p:txBody>
          <a:bodyPr/>
          <a:lstStyle/>
          <a:p>
            <a:fld id="{3CE9CAAD-99B8-4EF3-B30B-50A437912889}" type="slidenum">
              <a:rPr lang="pt-BR" smtClean="0"/>
              <a:t>21</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1586951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86962" y="288651"/>
            <a:ext cx="10330960" cy="1320800"/>
          </a:xfrm>
        </p:spPr>
        <p:txBody>
          <a:bodyPr>
            <a:normAutofit/>
          </a:bodyPr>
          <a:lstStyle/>
          <a:p>
            <a:pPr algn="ctr"/>
            <a:r>
              <a:rPr lang="pt-BR" sz="3000" b="1" dirty="0">
                <a:solidFill>
                  <a:schemeClr val="tx1"/>
                </a:solidFill>
              </a:rPr>
              <a:t>MELHORIAS REALIZADAS NA INTERVENÇÃO ATUAL (ESPAÇO </a:t>
            </a:r>
            <a:r>
              <a:rPr lang="pt-BR" sz="3000" b="1" dirty="0" smtClean="0">
                <a:solidFill>
                  <a:schemeClr val="tx1"/>
                </a:solidFill>
              </a:rPr>
              <a:t>FÍSICO</a:t>
            </a:r>
            <a:r>
              <a:rPr lang="pt-BR" sz="3000" b="1" dirty="0">
                <a:solidFill>
                  <a:schemeClr val="tx1"/>
                </a:solidFill>
              </a:rPr>
              <a:t>)</a:t>
            </a:r>
            <a:endParaRPr lang="pt-BR" sz="3000" dirty="0"/>
          </a:p>
        </p:txBody>
      </p:sp>
      <p:sp>
        <p:nvSpPr>
          <p:cNvPr id="3" name="Espaço Reservado para Texto 2"/>
          <p:cNvSpPr>
            <a:spLocks noGrp="1"/>
          </p:cNvSpPr>
          <p:nvPr>
            <p:ph type="body" idx="1"/>
          </p:nvPr>
        </p:nvSpPr>
        <p:spPr/>
        <p:txBody>
          <a:bodyPr/>
          <a:lstStyle/>
          <a:p>
            <a:r>
              <a:rPr lang="pt-BR" sz="2000" b="1" dirty="0" smtClean="0"/>
              <a:t>Expurgo </a:t>
            </a:r>
            <a:endParaRPr lang="pt-BR" sz="2000" b="1" dirty="0"/>
          </a:p>
        </p:txBody>
      </p:sp>
      <p:pic>
        <p:nvPicPr>
          <p:cNvPr id="7" name="Espaço Reservado para Conteúdo 6"/>
          <p:cNvPicPr>
            <a:picLocks noGrp="1" noChangeAspect="1"/>
          </p:cNvPicPr>
          <p:nvPr>
            <p:ph sz="half" idx="2"/>
          </p:nvPr>
        </p:nvPicPr>
        <p:blipFill>
          <a:blip r:embed="rId2"/>
          <a:stretch>
            <a:fillRect/>
          </a:stretch>
        </p:blipFill>
        <p:spPr>
          <a:xfrm>
            <a:off x="676275" y="2862349"/>
            <a:ext cx="4184650" cy="3054177"/>
          </a:xfrm>
          <a:prstGeom prst="rect">
            <a:avLst/>
          </a:prstGeom>
        </p:spPr>
      </p:pic>
      <p:sp>
        <p:nvSpPr>
          <p:cNvPr id="5" name="Espaço Reservado para Texto 4"/>
          <p:cNvSpPr>
            <a:spLocks noGrp="1"/>
          </p:cNvSpPr>
          <p:nvPr>
            <p:ph type="body" sz="quarter" idx="3"/>
          </p:nvPr>
        </p:nvSpPr>
        <p:spPr>
          <a:xfrm>
            <a:off x="5088383" y="2160983"/>
            <a:ext cx="4767794" cy="576262"/>
          </a:xfrm>
        </p:spPr>
        <p:txBody>
          <a:bodyPr/>
          <a:lstStyle/>
          <a:p>
            <a:r>
              <a:rPr lang="pt-BR" sz="2000" b="1" dirty="0" smtClean="0"/>
              <a:t>Sala de Esterilização</a:t>
            </a:r>
            <a:endParaRPr lang="pt-BR" sz="2000" b="1" dirty="0"/>
          </a:p>
        </p:txBody>
      </p:sp>
      <p:pic>
        <p:nvPicPr>
          <p:cNvPr id="8" name="Espaço Reservado para Conteúdo 7"/>
          <p:cNvPicPr>
            <a:picLocks noGrp="1" noChangeAspect="1"/>
          </p:cNvPicPr>
          <p:nvPr>
            <p:ph sz="quarter" idx="4"/>
          </p:nvPr>
        </p:nvPicPr>
        <p:blipFill>
          <a:blip r:embed="rId3"/>
          <a:stretch>
            <a:fillRect/>
          </a:stretch>
        </p:blipFill>
        <p:spPr>
          <a:xfrm>
            <a:off x="5750169" y="2736850"/>
            <a:ext cx="3033346" cy="3294673"/>
          </a:xfrm>
          <a:prstGeom prst="rect">
            <a:avLst/>
          </a:prstGeom>
        </p:spPr>
      </p:pic>
      <p:sp>
        <p:nvSpPr>
          <p:cNvPr id="11" name="Espaço Reservado para Número de Slide 10"/>
          <p:cNvSpPr>
            <a:spLocks noGrp="1"/>
          </p:cNvSpPr>
          <p:nvPr>
            <p:ph type="sldNum" sz="quarter" idx="12"/>
          </p:nvPr>
        </p:nvSpPr>
        <p:spPr/>
        <p:txBody>
          <a:bodyPr/>
          <a:lstStyle/>
          <a:p>
            <a:fld id="{3CE9CAAD-99B8-4EF3-B30B-50A437912889}" type="slidenum">
              <a:rPr lang="pt-BR" smtClean="0"/>
              <a:t>22</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9881459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22130" y="276484"/>
            <a:ext cx="10102362" cy="1320800"/>
          </a:xfrm>
        </p:spPr>
        <p:txBody>
          <a:bodyPr>
            <a:normAutofit/>
          </a:bodyPr>
          <a:lstStyle/>
          <a:p>
            <a:pPr algn="ctr"/>
            <a:r>
              <a:rPr lang="pt-BR" sz="3000" b="1" dirty="0">
                <a:solidFill>
                  <a:schemeClr val="tx1"/>
                </a:solidFill>
              </a:rPr>
              <a:t>MELHORIAS REALIZADAS NA INTERVENÇÃO ATUAL (ESPAÇO FÍSICO)</a:t>
            </a:r>
            <a:endParaRPr lang="pt-BR" sz="3000" dirty="0"/>
          </a:p>
        </p:txBody>
      </p:sp>
      <p:sp>
        <p:nvSpPr>
          <p:cNvPr id="3" name="Espaço Reservado para Texto 2"/>
          <p:cNvSpPr>
            <a:spLocks noGrp="1"/>
          </p:cNvSpPr>
          <p:nvPr>
            <p:ph type="body" idx="1"/>
          </p:nvPr>
        </p:nvSpPr>
        <p:spPr/>
        <p:txBody>
          <a:bodyPr/>
          <a:lstStyle/>
          <a:p>
            <a:r>
              <a:rPr lang="pt-BR" sz="1800" b="1" dirty="0" smtClean="0"/>
              <a:t>Troca fiação elétrica</a:t>
            </a:r>
            <a:endParaRPr lang="pt-BR" sz="1800" b="1" dirty="0"/>
          </a:p>
        </p:txBody>
      </p:sp>
      <p:pic>
        <p:nvPicPr>
          <p:cNvPr id="11" name="Espaço Reservado para Conteúdo 6"/>
          <p:cNvPicPr>
            <a:picLocks noGrp="1" noChangeAspect="1"/>
          </p:cNvPicPr>
          <p:nvPr>
            <p:ph sz="half" idx="2"/>
          </p:nvPr>
        </p:nvPicPr>
        <p:blipFill>
          <a:blip r:embed="rId2"/>
          <a:stretch>
            <a:fillRect/>
          </a:stretch>
        </p:blipFill>
        <p:spPr>
          <a:xfrm>
            <a:off x="557435" y="2888590"/>
            <a:ext cx="1961704" cy="1295837"/>
          </a:xfrm>
          <a:prstGeom prst="rect">
            <a:avLst/>
          </a:prstGeom>
        </p:spPr>
      </p:pic>
      <p:sp>
        <p:nvSpPr>
          <p:cNvPr id="5" name="Espaço Reservado para Texto 4"/>
          <p:cNvSpPr>
            <a:spLocks noGrp="1"/>
          </p:cNvSpPr>
          <p:nvPr>
            <p:ph type="body" sz="quarter" idx="3"/>
          </p:nvPr>
        </p:nvSpPr>
        <p:spPr>
          <a:xfrm>
            <a:off x="5088384" y="2045691"/>
            <a:ext cx="4185618" cy="576262"/>
          </a:xfrm>
        </p:spPr>
        <p:txBody>
          <a:bodyPr/>
          <a:lstStyle/>
          <a:p>
            <a:r>
              <a:rPr lang="pt-BR" sz="1800" b="1" dirty="0" smtClean="0"/>
              <a:t>Adequação Necrotério</a:t>
            </a:r>
            <a:endParaRPr lang="pt-BR" sz="1800" b="1" dirty="0"/>
          </a:p>
        </p:txBody>
      </p:sp>
      <p:pic>
        <p:nvPicPr>
          <p:cNvPr id="8" name="Espaço Reservado para Conteúdo 7"/>
          <p:cNvPicPr>
            <a:picLocks noGrp="1" noChangeAspect="1"/>
          </p:cNvPicPr>
          <p:nvPr>
            <p:ph sz="quarter" idx="4"/>
          </p:nvPr>
        </p:nvPicPr>
        <p:blipFill>
          <a:blip r:embed="rId3"/>
          <a:stretch>
            <a:fillRect/>
          </a:stretch>
        </p:blipFill>
        <p:spPr>
          <a:xfrm>
            <a:off x="5087938" y="3454714"/>
            <a:ext cx="4186237" cy="1869447"/>
          </a:xfrm>
          <a:prstGeom prst="rect">
            <a:avLst/>
          </a:prstGeom>
        </p:spPr>
      </p:pic>
      <p:pic>
        <p:nvPicPr>
          <p:cNvPr id="12" name="Imagem 11"/>
          <p:cNvPicPr>
            <a:picLocks noChangeAspect="1"/>
          </p:cNvPicPr>
          <p:nvPr/>
        </p:nvPicPr>
        <p:blipFill>
          <a:blip r:embed="rId4"/>
          <a:stretch>
            <a:fillRect/>
          </a:stretch>
        </p:blipFill>
        <p:spPr>
          <a:xfrm>
            <a:off x="557434" y="4335772"/>
            <a:ext cx="1961705" cy="1370435"/>
          </a:xfrm>
          <a:prstGeom prst="rect">
            <a:avLst/>
          </a:prstGeom>
        </p:spPr>
      </p:pic>
      <p:pic>
        <p:nvPicPr>
          <p:cNvPr id="13" name="Imagem 12"/>
          <p:cNvPicPr>
            <a:picLocks noChangeAspect="1"/>
          </p:cNvPicPr>
          <p:nvPr/>
        </p:nvPicPr>
        <p:blipFill>
          <a:blip r:embed="rId5"/>
          <a:stretch>
            <a:fillRect/>
          </a:stretch>
        </p:blipFill>
        <p:spPr>
          <a:xfrm>
            <a:off x="2673984" y="2900942"/>
            <a:ext cx="1961706" cy="2869660"/>
          </a:xfrm>
          <a:prstGeom prst="rect">
            <a:avLst/>
          </a:prstGeom>
        </p:spPr>
      </p:pic>
      <p:sp>
        <p:nvSpPr>
          <p:cNvPr id="16" name="Espaço Reservado para Número de Slide 15"/>
          <p:cNvSpPr>
            <a:spLocks noGrp="1"/>
          </p:cNvSpPr>
          <p:nvPr>
            <p:ph type="sldNum" sz="quarter" idx="12"/>
          </p:nvPr>
        </p:nvSpPr>
        <p:spPr/>
        <p:txBody>
          <a:bodyPr/>
          <a:lstStyle/>
          <a:p>
            <a:fld id="{3CE9CAAD-99B8-4EF3-B30B-50A437912889}" type="slidenum">
              <a:rPr lang="pt-BR" smtClean="0"/>
              <a:t>23</a:t>
            </a:fld>
            <a:endParaRPr lang="pt-BR" dirty="0"/>
          </a:p>
        </p:txBody>
      </p:sp>
      <p:pic>
        <p:nvPicPr>
          <p:cNvPr id="15" name="Imagem 14">
            <a:extLst>
              <a:ext uri="{FF2B5EF4-FFF2-40B4-BE49-F238E27FC236}">
                <a16:creationId xmlns:a16="http://schemas.microsoft.com/office/drawing/2014/main" id="{F789460F-2DC2-4687-9CA7-A63C5376AF68}"/>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7266457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9010" y="325132"/>
            <a:ext cx="9926516" cy="1140069"/>
          </a:xfrm>
        </p:spPr>
        <p:txBody>
          <a:bodyPr>
            <a:noAutofit/>
          </a:bodyPr>
          <a:lstStyle/>
          <a:p>
            <a:pPr algn="ctr"/>
            <a:r>
              <a:rPr lang="pt-BR" sz="3000" b="1" dirty="0" smtClean="0">
                <a:solidFill>
                  <a:schemeClr val="tx1"/>
                </a:solidFill>
              </a:rPr>
              <a:t>MELHORIAS </a:t>
            </a:r>
            <a:r>
              <a:rPr lang="pt-BR" sz="3000" b="1" dirty="0">
                <a:solidFill>
                  <a:schemeClr val="tx1"/>
                </a:solidFill>
              </a:rPr>
              <a:t>REALIZADAS NA INTERVENÇÃO ATUAL (Materiais)</a:t>
            </a:r>
            <a:br>
              <a:rPr lang="pt-BR" sz="3000" b="1" dirty="0">
                <a:solidFill>
                  <a:schemeClr val="tx1"/>
                </a:solidFill>
              </a:rPr>
            </a:br>
            <a:endParaRPr lang="pt-BR" sz="3000" b="1" dirty="0">
              <a:solidFill>
                <a:schemeClr val="tx1"/>
              </a:solidFill>
            </a:endParaRPr>
          </a:p>
        </p:txBody>
      </p:sp>
      <p:sp>
        <p:nvSpPr>
          <p:cNvPr id="3" name="Espaço Reservado para Conteúdo 2"/>
          <p:cNvSpPr>
            <a:spLocks noGrp="1"/>
          </p:cNvSpPr>
          <p:nvPr>
            <p:ph sz="half" idx="1"/>
          </p:nvPr>
        </p:nvSpPr>
        <p:spPr>
          <a:xfrm>
            <a:off x="677334" y="2160589"/>
            <a:ext cx="7807243" cy="4245898"/>
          </a:xfrm>
        </p:spPr>
        <p:txBody>
          <a:bodyPr>
            <a:normAutofit lnSpcReduction="10000"/>
          </a:bodyPr>
          <a:lstStyle/>
          <a:p>
            <a:pPr lvl="0"/>
            <a:r>
              <a:rPr lang="pt-BR" dirty="0"/>
              <a:t>Aquisição de camas hospitalares </a:t>
            </a:r>
          </a:p>
          <a:p>
            <a:pPr lvl="0"/>
            <a:r>
              <a:rPr lang="pt-BR" dirty="0"/>
              <a:t>Aquisição de Poltronas </a:t>
            </a:r>
          </a:p>
          <a:p>
            <a:pPr lvl="0"/>
            <a:r>
              <a:rPr lang="pt-BR" dirty="0"/>
              <a:t>Aquisição de TACAOCA (respirador portátil)</a:t>
            </a:r>
          </a:p>
          <a:p>
            <a:pPr lvl="0"/>
            <a:r>
              <a:rPr lang="pt-BR" dirty="0"/>
              <a:t>Aparelhos de emergência (aspirador, eletrocardiograma, monitor, sonar fetal de mesa, prancha de transporte, entre outros..)</a:t>
            </a:r>
          </a:p>
          <a:p>
            <a:pPr lvl="0"/>
            <a:r>
              <a:rPr lang="pt-BR" dirty="0"/>
              <a:t>Computadores </a:t>
            </a:r>
          </a:p>
          <a:p>
            <a:pPr lvl="0"/>
            <a:r>
              <a:rPr lang="pt-BR" dirty="0"/>
              <a:t>Notebooks</a:t>
            </a:r>
          </a:p>
          <a:p>
            <a:pPr lvl="0"/>
            <a:r>
              <a:rPr lang="pt-BR" dirty="0" smtClean="0"/>
              <a:t>Impressoras </a:t>
            </a:r>
            <a:r>
              <a:rPr lang="pt-BR" dirty="0"/>
              <a:t>e scanners</a:t>
            </a:r>
          </a:p>
          <a:p>
            <a:pPr lvl="0"/>
            <a:r>
              <a:rPr lang="pt-BR" dirty="0"/>
              <a:t>Nobreaks </a:t>
            </a:r>
            <a:endParaRPr lang="pt-BR" dirty="0" smtClean="0"/>
          </a:p>
          <a:p>
            <a:pPr lvl="0"/>
            <a:r>
              <a:rPr lang="pt-BR" dirty="0" smtClean="0"/>
              <a:t>Instalação Projeto Bombeiro </a:t>
            </a:r>
          </a:p>
          <a:p>
            <a:pPr lvl="0"/>
            <a:r>
              <a:rPr lang="pt-BR" dirty="0" smtClean="0"/>
              <a:t>Aquisição de um Carro </a:t>
            </a:r>
            <a:r>
              <a:rPr lang="pt-BR" dirty="0" err="1" smtClean="0"/>
              <a:t>Citroen</a:t>
            </a:r>
            <a:r>
              <a:rPr lang="pt-BR" dirty="0" smtClean="0"/>
              <a:t> C3 0 km </a:t>
            </a:r>
            <a:r>
              <a:rPr lang="pt-BR" b="1" dirty="0" smtClean="0"/>
              <a:t>(Aguardando a entrega)</a:t>
            </a:r>
          </a:p>
          <a:p>
            <a:pPr lvl="0"/>
            <a:endParaRPr lang="pt-BR" dirty="0"/>
          </a:p>
          <a:p>
            <a:endParaRPr lang="pt-BR" dirty="0"/>
          </a:p>
        </p:txBody>
      </p:sp>
      <p:sp>
        <p:nvSpPr>
          <p:cNvPr id="4" name="Espaço Reservado para Conteúdo 3"/>
          <p:cNvSpPr>
            <a:spLocks noGrp="1"/>
          </p:cNvSpPr>
          <p:nvPr>
            <p:ph sz="half" idx="2"/>
          </p:nvPr>
        </p:nvSpPr>
        <p:spPr/>
        <p:txBody>
          <a:bodyPr>
            <a:normAutofit lnSpcReduction="10000"/>
          </a:bodyPr>
          <a:lstStyle/>
          <a:p>
            <a:endParaRPr lang="pt-BR" dirty="0" smtClean="0"/>
          </a:p>
          <a:p>
            <a:endParaRPr lang="pt-BR" dirty="0"/>
          </a:p>
        </p:txBody>
      </p:sp>
      <p:sp>
        <p:nvSpPr>
          <p:cNvPr id="7" name="Espaço Reservado para Número de Slide 6"/>
          <p:cNvSpPr>
            <a:spLocks noGrp="1"/>
          </p:cNvSpPr>
          <p:nvPr>
            <p:ph type="sldNum" sz="quarter" idx="12"/>
          </p:nvPr>
        </p:nvSpPr>
        <p:spPr/>
        <p:txBody>
          <a:bodyPr/>
          <a:lstStyle/>
          <a:p>
            <a:fld id="{3CE9CAAD-99B8-4EF3-B30B-50A437912889}" type="slidenum">
              <a:rPr lang="pt-BR" smtClean="0"/>
              <a:t>24</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6295685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50731" y="254977"/>
            <a:ext cx="8596668" cy="1320800"/>
          </a:xfrm>
        </p:spPr>
        <p:txBody>
          <a:bodyPr>
            <a:normAutofit fontScale="90000"/>
          </a:bodyPr>
          <a:lstStyle/>
          <a:p>
            <a:pPr algn="ctr"/>
            <a:r>
              <a:rPr lang="pt-BR" sz="3300" b="1" dirty="0" smtClean="0">
                <a:solidFill>
                  <a:schemeClr val="tx1"/>
                </a:solidFill>
              </a:rPr>
              <a:t>MELHORIAS </a:t>
            </a:r>
            <a:r>
              <a:rPr lang="pt-BR" sz="3300" b="1" dirty="0">
                <a:solidFill>
                  <a:schemeClr val="tx1"/>
                </a:solidFill>
              </a:rPr>
              <a:t>REALIZADAS NA INTERVENÇÃO ATUAL (Documentação</a:t>
            </a:r>
            <a:r>
              <a:rPr lang="pt-BR" sz="3300" b="1" dirty="0" smtClean="0">
                <a:solidFill>
                  <a:schemeClr val="tx1"/>
                </a:solidFill>
              </a:rPr>
              <a:t>)</a:t>
            </a:r>
            <a:br>
              <a:rPr lang="pt-BR" sz="3300" b="1" dirty="0" smtClean="0">
                <a:solidFill>
                  <a:schemeClr val="tx1"/>
                </a:solidFill>
              </a:rPr>
            </a:br>
            <a:r>
              <a:rPr lang="pt-BR" sz="3300" b="1" dirty="0" smtClean="0">
                <a:solidFill>
                  <a:schemeClr val="tx1"/>
                </a:solidFill>
              </a:rPr>
              <a:t/>
            </a:r>
            <a:br>
              <a:rPr lang="pt-BR" sz="3300" b="1" dirty="0" smtClean="0">
                <a:solidFill>
                  <a:schemeClr val="tx1"/>
                </a:solidFill>
              </a:rPr>
            </a:br>
            <a:r>
              <a:rPr lang="pt-BR" b="1" dirty="0" smtClean="0">
                <a:solidFill>
                  <a:schemeClr val="tx1"/>
                </a:solidFill>
              </a:rPr>
              <a:t/>
            </a:r>
            <a:br>
              <a:rPr lang="pt-BR" b="1" dirty="0" smtClean="0">
                <a:solidFill>
                  <a:schemeClr val="tx1"/>
                </a:solidFill>
              </a:rPr>
            </a:br>
            <a:r>
              <a:rPr lang="pt-BR" dirty="0">
                <a:solidFill>
                  <a:schemeClr val="tx1"/>
                </a:solidFill>
              </a:rPr>
              <a:t/>
            </a:r>
            <a:br>
              <a:rPr lang="pt-BR" dirty="0">
                <a:solidFill>
                  <a:schemeClr val="tx1"/>
                </a:solidFill>
              </a:rPr>
            </a:br>
            <a:endParaRPr lang="pt-BR" sz="2000" dirty="0">
              <a:solidFill>
                <a:schemeClr val="tx1"/>
              </a:solidFill>
              <a:cs typeface="Arial" panose="020B0604020202020204" pitchFamily="34" charset="0"/>
            </a:endParaRPr>
          </a:p>
        </p:txBody>
      </p:sp>
      <p:sp>
        <p:nvSpPr>
          <p:cNvPr id="7" name="Espaço Reservado para Conteúdo 6"/>
          <p:cNvSpPr>
            <a:spLocks noGrp="1"/>
          </p:cNvSpPr>
          <p:nvPr>
            <p:ph idx="1"/>
          </p:nvPr>
        </p:nvSpPr>
        <p:spPr>
          <a:xfrm>
            <a:off x="1450731" y="2160589"/>
            <a:ext cx="7464343" cy="3880773"/>
          </a:xfrm>
        </p:spPr>
        <p:txBody>
          <a:bodyPr/>
          <a:lstStyle/>
          <a:p>
            <a:pPr marL="0" indent="0" algn="just">
              <a:buNone/>
            </a:pPr>
            <a:r>
              <a:rPr lang="pt-BR" dirty="0">
                <a:solidFill>
                  <a:schemeClr val="tx1"/>
                </a:solidFill>
                <a:cs typeface="Arial" panose="020B0604020202020204" pitchFamily="34" charset="0"/>
              </a:rPr>
              <a:t>A Santa Casa de Misericórdia de São Luiz do Paraitinga, realizou todas as adequações solicitadas pelos setores responsáveis, onde conseguimos a Certificação de Entidades Beneficentes de Assistência Social – Saúde, também realizamos todas as exigências solicitadas pelo Corpo de Bombeiros e hoje possuímos o AVCB, trabalhando de forma transparente, com todos os recursos disponibilizado.</a:t>
            </a:r>
            <a:br>
              <a:rPr lang="pt-BR" dirty="0">
                <a:solidFill>
                  <a:schemeClr val="tx1"/>
                </a:solidFill>
                <a:cs typeface="Arial" panose="020B0604020202020204" pitchFamily="34" charset="0"/>
              </a:rPr>
            </a:br>
            <a:endParaRPr lang="pt-BR" dirty="0"/>
          </a:p>
        </p:txBody>
      </p:sp>
      <p:sp>
        <p:nvSpPr>
          <p:cNvPr id="5" name="Espaço Reservado para Número de Slide 4"/>
          <p:cNvSpPr>
            <a:spLocks noGrp="1"/>
          </p:cNvSpPr>
          <p:nvPr>
            <p:ph type="sldNum" sz="quarter" idx="12"/>
          </p:nvPr>
        </p:nvSpPr>
        <p:spPr/>
        <p:txBody>
          <a:bodyPr/>
          <a:lstStyle/>
          <a:p>
            <a:fld id="{3CE9CAAD-99B8-4EF3-B30B-50A437912889}" type="slidenum">
              <a:rPr lang="pt-BR" smtClean="0"/>
              <a:t>25</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3619324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50731" y="368187"/>
            <a:ext cx="9609626" cy="1320800"/>
          </a:xfrm>
        </p:spPr>
        <p:txBody>
          <a:bodyPr>
            <a:noAutofit/>
          </a:bodyPr>
          <a:lstStyle/>
          <a:p>
            <a:pPr algn="ctr"/>
            <a:r>
              <a:rPr lang="pt-BR" sz="3000" b="1" dirty="0">
                <a:solidFill>
                  <a:schemeClr val="tx1"/>
                </a:solidFill>
              </a:rPr>
              <a:t>MELHORIAS REALIZADAS NA INTERVENÇÃO ATUAL (Documentação)</a:t>
            </a:r>
            <a:br>
              <a:rPr lang="pt-BR" sz="3000" b="1" dirty="0">
                <a:solidFill>
                  <a:schemeClr val="tx1"/>
                </a:solidFill>
              </a:rPr>
            </a:br>
            <a:endParaRPr lang="pt-BR" sz="3000" dirty="0"/>
          </a:p>
        </p:txBody>
      </p:sp>
      <p:sp>
        <p:nvSpPr>
          <p:cNvPr id="5" name="Espaço Reservado para Texto 4"/>
          <p:cNvSpPr>
            <a:spLocks noGrp="1"/>
          </p:cNvSpPr>
          <p:nvPr>
            <p:ph type="body" sz="quarter" idx="4294967295"/>
          </p:nvPr>
        </p:nvSpPr>
        <p:spPr>
          <a:xfrm>
            <a:off x="6599482" y="2032610"/>
            <a:ext cx="4460875" cy="504825"/>
          </a:xfrm>
        </p:spPr>
        <p:txBody>
          <a:bodyPr>
            <a:normAutofit/>
          </a:bodyPr>
          <a:lstStyle/>
          <a:p>
            <a:r>
              <a:rPr lang="pt-BR" dirty="0" smtClean="0"/>
              <a:t>AVCB</a:t>
            </a:r>
            <a:endParaRPr lang="pt-BR" dirty="0"/>
          </a:p>
        </p:txBody>
      </p:sp>
      <p:pic>
        <p:nvPicPr>
          <p:cNvPr id="7" name="Espaço Reservado para Conteúdo 6"/>
          <p:cNvPicPr>
            <a:picLocks noGrp="1" noChangeAspect="1"/>
          </p:cNvPicPr>
          <p:nvPr>
            <p:ph sz="half" idx="4294967295"/>
          </p:nvPr>
        </p:nvPicPr>
        <p:blipFill>
          <a:blip r:embed="rId2"/>
          <a:stretch>
            <a:fillRect/>
          </a:stretch>
        </p:blipFill>
        <p:spPr>
          <a:xfrm>
            <a:off x="6526335" y="2639646"/>
            <a:ext cx="3511550" cy="4079692"/>
          </a:xfrm>
          <a:prstGeom prst="rect">
            <a:avLst/>
          </a:prstGeom>
        </p:spPr>
      </p:pic>
      <p:sp>
        <p:nvSpPr>
          <p:cNvPr id="3" name="Espaço Reservado para Texto 2"/>
          <p:cNvSpPr>
            <a:spLocks noGrp="1"/>
          </p:cNvSpPr>
          <p:nvPr>
            <p:ph type="body" idx="4294967295"/>
          </p:nvPr>
        </p:nvSpPr>
        <p:spPr>
          <a:xfrm>
            <a:off x="518746" y="2001838"/>
            <a:ext cx="4184650" cy="574675"/>
          </a:xfrm>
        </p:spPr>
        <p:txBody>
          <a:bodyPr/>
          <a:lstStyle/>
          <a:p>
            <a:r>
              <a:rPr lang="pt-BR" dirty="0" smtClean="0"/>
              <a:t>CEBAS </a:t>
            </a:r>
            <a:endParaRPr lang="pt-BR" dirty="0"/>
          </a:p>
        </p:txBody>
      </p:sp>
      <p:pic>
        <p:nvPicPr>
          <p:cNvPr id="9" name="Imagem 8"/>
          <p:cNvPicPr>
            <a:picLocks noChangeAspect="1"/>
          </p:cNvPicPr>
          <p:nvPr/>
        </p:nvPicPr>
        <p:blipFill>
          <a:blip r:embed="rId3"/>
          <a:stretch>
            <a:fillRect/>
          </a:stretch>
        </p:blipFill>
        <p:spPr>
          <a:xfrm>
            <a:off x="798011" y="2505808"/>
            <a:ext cx="3386639" cy="4106007"/>
          </a:xfrm>
          <a:prstGeom prst="rect">
            <a:avLst/>
          </a:prstGeom>
        </p:spPr>
      </p:pic>
      <p:sp>
        <p:nvSpPr>
          <p:cNvPr id="6" name="Espaço Reservado para Número de Slide 5"/>
          <p:cNvSpPr>
            <a:spLocks noGrp="1"/>
          </p:cNvSpPr>
          <p:nvPr>
            <p:ph type="sldNum" sz="quarter" idx="12"/>
          </p:nvPr>
        </p:nvSpPr>
        <p:spPr/>
        <p:txBody>
          <a:bodyPr/>
          <a:lstStyle/>
          <a:p>
            <a:fld id="{3CE9CAAD-99B8-4EF3-B30B-50A437912889}" type="slidenum">
              <a:rPr lang="pt-BR" smtClean="0"/>
              <a:t>26</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9121382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89183" y="254977"/>
            <a:ext cx="9636369" cy="1320800"/>
          </a:xfrm>
        </p:spPr>
        <p:txBody>
          <a:bodyPr>
            <a:noAutofit/>
          </a:bodyPr>
          <a:lstStyle/>
          <a:p>
            <a:pPr algn="ctr"/>
            <a:r>
              <a:rPr lang="pt-BR" sz="3000" b="1" dirty="0">
                <a:solidFill>
                  <a:schemeClr val="tx1"/>
                </a:solidFill>
              </a:rPr>
              <a:t>MELHORIAS REALIZADAS NA INTERVENÇÃO ATUAL (Documentação)</a:t>
            </a:r>
            <a:br>
              <a:rPr lang="pt-BR" sz="3000" b="1" dirty="0">
                <a:solidFill>
                  <a:schemeClr val="tx1"/>
                </a:solidFill>
              </a:rPr>
            </a:br>
            <a:endParaRPr lang="pt-BR" sz="3000" dirty="0"/>
          </a:p>
        </p:txBody>
      </p:sp>
      <p:sp>
        <p:nvSpPr>
          <p:cNvPr id="4" name="Espaço Reservado para Conteúdo 3"/>
          <p:cNvSpPr>
            <a:spLocks noGrp="1"/>
          </p:cNvSpPr>
          <p:nvPr>
            <p:ph sz="half" idx="1"/>
          </p:nvPr>
        </p:nvSpPr>
        <p:spPr>
          <a:xfrm>
            <a:off x="677334" y="2461846"/>
            <a:ext cx="7895166" cy="3411415"/>
          </a:xfrm>
        </p:spPr>
        <p:txBody>
          <a:bodyPr/>
          <a:lstStyle/>
          <a:p>
            <a:pPr lvl="0"/>
            <a:r>
              <a:rPr lang="pt-BR" dirty="0"/>
              <a:t>Prestação de contas disponibilizada em site </a:t>
            </a:r>
          </a:p>
          <a:p>
            <a:pPr lvl="0"/>
            <a:r>
              <a:rPr lang="pt-BR" dirty="0"/>
              <a:t>Prestação de Contas entregue mensalmente dentro do prazo à Prefeitura Municipal </a:t>
            </a:r>
          </a:p>
          <a:p>
            <a:pPr lvl="0"/>
            <a:r>
              <a:rPr lang="pt-BR" dirty="0"/>
              <a:t>Tabela SUS Paulista, adesão Resolução Jan/2020 (Valor recebido de janeiro à novembro 2024 R$70.317,00) *valor será utilizado para pagamento médico*</a:t>
            </a:r>
          </a:p>
          <a:p>
            <a:pPr lvl="0"/>
            <a:r>
              <a:rPr lang="pt-BR" dirty="0"/>
              <a:t>Piso da Enfermagem </a:t>
            </a:r>
            <a:r>
              <a:rPr lang="pt-BR" dirty="0" smtClean="0"/>
              <a:t>(Recurso </a:t>
            </a:r>
            <a:r>
              <a:rPr lang="pt-BR" dirty="0"/>
              <a:t>Federal)</a:t>
            </a:r>
          </a:p>
        </p:txBody>
      </p:sp>
      <p:sp>
        <p:nvSpPr>
          <p:cNvPr id="6" name="Espaço Reservado para Número de Slide 5"/>
          <p:cNvSpPr>
            <a:spLocks noGrp="1"/>
          </p:cNvSpPr>
          <p:nvPr>
            <p:ph type="sldNum" sz="quarter" idx="12"/>
          </p:nvPr>
        </p:nvSpPr>
        <p:spPr/>
        <p:txBody>
          <a:bodyPr/>
          <a:lstStyle/>
          <a:p>
            <a:fld id="{3CE9CAAD-99B8-4EF3-B30B-50A437912889}" type="slidenum">
              <a:rPr lang="pt-BR" smtClean="0"/>
              <a:t>27</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1264832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5371" y="254977"/>
            <a:ext cx="9442938" cy="1069731"/>
          </a:xfrm>
        </p:spPr>
        <p:txBody>
          <a:bodyPr>
            <a:noAutofit/>
          </a:bodyPr>
          <a:lstStyle/>
          <a:p>
            <a:pPr algn="ctr"/>
            <a:r>
              <a:rPr lang="pt-BR" sz="3000" b="1" dirty="0">
                <a:solidFill>
                  <a:schemeClr val="tx1"/>
                </a:solidFill>
              </a:rPr>
              <a:t>DAS MELHORIAS REALIZADAS NA INTERVENÇÃO ATUAL (Capacitação)</a:t>
            </a:r>
            <a:r>
              <a:rPr lang="pt-BR" sz="3000" dirty="0">
                <a:solidFill>
                  <a:schemeClr val="tx1"/>
                </a:solidFill>
              </a:rPr>
              <a:t/>
            </a:r>
            <a:br>
              <a:rPr lang="pt-BR" sz="3000" dirty="0">
                <a:solidFill>
                  <a:schemeClr val="tx1"/>
                </a:solidFill>
              </a:rPr>
            </a:br>
            <a:r>
              <a:rPr lang="pt-BR" sz="3000" dirty="0" smtClean="0">
                <a:solidFill>
                  <a:schemeClr val="tx1"/>
                </a:solidFill>
              </a:rPr>
              <a:t/>
            </a:r>
            <a:br>
              <a:rPr lang="pt-BR" sz="3000" dirty="0" smtClean="0">
                <a:solidFill>
                  <a:schemeClr val="tx1"/>
                </a:solidFill>
              </a:rPr>
            </a:br>
            <a:r>
              <a:rPr lang="pt-BR" sz="3000" dirty="0" smtClean="0">
                <a:solidFill>
                  <a:schemeClr val="tx1"/>
                </a:solidFill>
              </a:rPr>
              <a:t/>
            </a:r>
            <a:br>
              <a:rPr lang="pt-BR" sz="3000" dirty="0" smtClean="0">
                <a:solidFill>
                  <a:schemeClr val="tx1"/>
                </a:solidFill>
              </a:rPr>
            </a:br>
            <a:r>
              <a:rPr lang="pt-BR" sz="3000" dirty="0" smtClean="0">
                <a:solidFill>
                  <a:schemeClr val="tx1"/>
                </a:solidFill>
              </a:rPr>
              <a:t/>
            </a:r>
            <a:br>
              <a:rPr lang="pt-BR" sz="3000" dirty="0" smtClean="0">
                <a:solidFill>
                  <a:schemeClr val="tx1"/>
                </a:solidFill>
              </a:rPr>
            </a:br>
            <a:r>
              <a:rPr lang="pt-BR" sz="3000" dirty="0">
                <a:solidFill>
                  <a:schemeClr val="tx1"/>
                </a:solidFill>
              </a:rPr>
              <a:t/>
            </a:r>
            <a:br>
              <a:rPr lang="pt-BR" sz="3000" dirty="0">
                <a:solidFill>
                  <a:schemeClr val="tx1"/>
                </a:solidFill>
              </a:rPr>
            </a:br>
            <a:endParaRPr lang="pt-BR" sz="3000" dirty="0">
              <a:solidFill>
                <a:schemeClr val="tx1"/>
              </a:solidFill>
            </a:endParaRPr>
          </a:p>
        </p:txBody>
      </p:sp>
      <p:sp>
        <p:nvSpPr>
          <p:cNvPr id="3" name="Espaço Reservado para Conteúdo 2"/>
          <p:cNvSpPr>
            <a:spLocks noGrp="1"/>
          </p:cNvSpPr>
          <p:nvPr>
            <p:ph sz="half" idx="1"/>
          </p:nvPr>
        </p:nvSpPr>
        <p:spPr>
          <a:xfrm>
            <a:off x="1442265" y="2628900"/>
            <a:ext cx="8088597" cy="2690446"/>
          </a:xfrm>
        </p:spPr>
        <p:txBody>
          <a:bodyPr>
            <a:normAutofit/>
          </a:bodyPr>
          <a:lstStyle/>
          <a:p>
            <a:pPr marL="0" indent="0">
              <a:buNone/>
            </a:pPr>
            <a:r>
              <a:rPr lang="pt-BR" dirty="0">
                <a:solidFill>
                  <a:schemeClr val="tx1"/>
                </a:solidFill>
              </a:rPr>
              <a:t>A Santa Casa de Misericórdia de São Luiz do Paraitinga, realizou o convênio com a Faculdade Anhanguera de Taubaté, onde possibilita aos funcionários e familiares de 1º grau, possam realizar curso de ensino superior, fornecendo assim incentivo de capacitação e crescimento profissional.</a:t>
            </a:r>
            <a:br>
              <a:rPr lang="pt-BR" dirty="0">
                <a:solidFill>
                  <a:schemeClr val="tx1"/>
                </a:solidFill>
              </a:rPr>
            </a:br>
            <a:r>
              <a:rPr lang="pt-BR" dirty="0">
                <a:solidFill>
                  <a:schemeClr val="tx1"/>
                </a:solidFill>
              </a:rPr>
              <a:t/>
            </a:r>
            <a:br>
              <a:rPr lang="pt-BR" dirty="0">
                <a:solidFill>
                  <a:schemeClr val="tx1"/>
                </a:solidFill>
              </a:rPr>
            </a:br>
            <a:endParaRPr lang="pt-BR" dirty="0"/>
          </a:p>
          <a:p>
            <a:pPr lvl="0"/>
            <a:r>
              <a:rPr lang="pt-BR" dirty="0"/>
              <a:t>Convênio com a faculdade Anhanguera </a:t>
            </a:r>
          </a:p>
          <a:p>
            <a:pPr marL="0" indent="0">
              <a:buNone/>
            </a:pPr>
            <a:endParaRPr lang="pt-BR" dirty="0"/>
          </a:p>
        </p:txBody>
      </p:sp>
      <p:sp>
        <p:nvSpPr>
          <p:cNvPr id="6" name="Espaço Reservado para Número de Slide 5"/>
          <p:cNvSpPr>
            <a:spLocks noGrp="1"/>
          </p:cNvSpPr>
          <p:nvPr>
            <p:ph type="sldNum" sz="quarter" idx="12"/>
          </p:nvPr>
        </p:nvSpPr>
        <p:spPr/>
        <p:txBody>
          <a:bodyPr/>
          <a:lstStyle/>
          <a:p>
            <a:fld id="{3CE9CAAD-99B8-4EF3-B30B-50A437912889}" type="slidenum">
              <a:rPr lang="pt-BR" smtClean="0"/>
              <a:t>28</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9661105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3933" y="254977"/>
            <a:ext cx="9741551" cy="1320800"/>
          </a:xfrm>
        </p:spPr>
        <p:txBody>
          <a:bodyPr>
            <a:normAutofit/>
          </a:bodyPr>
          <a:lstStyle/>
          <a:p>
            <a:pPr algn="ctr"/>
            <a:r>
              <a:rPr lang="pt-BR" sz="3000" b="1" dirty="0" smtClean="0">
                <a:solidFill>
                  <a:schemeClr val="tx1"/>
                </a:solidFill>
              </a:rPr>
              <a:t>INVENTÁRIO FARMÁCIA - Medicamentos </a:t>
            </a:r>
            <a:endParaRPr lang="pt-BR" sz="3000" b="1" dirty="0">
              <a:solidFill>
                <a:schemeClr val="tx1"/>
              </a:solidFill>
            </a:endParaRPr>
          </a:p>
        </p:txBody>
      </p:sp>
      <p:sp>
        <p:nvSpPr>
          <p:cNvPr id="5" name="Espaço Reservado para Número de Slide 4"/>
          <p:cNvSpPr>
            <a:spLocks noGrp="1"/>
          </p:cNvSpPr>
          <p:nvPr>
            <p:ph type="sldNum" sz="quarter" idx="12"/>
          </p:nvPr>
        </p:nvSpPr>
        <p:spPr/>
        <p:txBody>
          <a:bodyPr/>
          <a:lstStyle/>
          <a:p>
            <a:fld id="{3CE9CAAD-99B8-4EF3-B30B-50A437912889}" type="slidenum">
              <a:rPr lang="pt-BR" smtClean="0"/>
              <a:t>29</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pic>
        <p:nvPicPr>
          <p:cNvPr id="4" name="Espaço Reservado para Conteúdo 3"/>
          <p:cNvPicPr>
            <a:picLocks noGrp="1" noChangeAspect="1"/>
          </p:cNvPicPr>
          <p:nvPr>
            <p:ph idx="1"/>
          </p:nvPr>
        </p:nvPicPr>
        <p:blipFill>
          <a:blip r:embed="rId3"/>
          <a:stretch>
            <a:fillRect/>
          </a:stretch>
        </p:blipFill>
        <p:spPr>
          <a:xfrm>
            <a:off x="975946" y="1575777"/>
            <a:ext cx="7306408" cy="4830709"/>
          </a:xfrm>
          <a:prstGeom prst="rect">
            <a:avLst/>
          </a:prstGeom>
        </p:spPr>
      </p:pic>
    </p:spTree>
    <p:extLst>
      <p:ext uri="{BB962C8B-B14F-4D97-AF65-F5344CB8AC3E}">
        <p14:creationId xmlns:p14="http://schemas.microsoft.com/office/powerpoint/2010/main" val="3317440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0766" y="530469"/>
            <a:ext cx="8596668" cy="709246"/>
          </a:xfrm>
        </p:spPr>
        <p:txBody>
          <a:bodyPr>
            <a:normAutofit/>
          </a:bodyPr>
          <a:lstStyle/>
          <a:p>
            <a:pPr algn="ctr"/>
            <a:r>
              <a:rPr lang="pt-BR" sz="3000" b="1" dirty="0" smtClean="0">
                <a:solidFill>
                  <a:schemeClr val="tx1"/>
                </a:solidFill>
              </a:rPr>
              <a:t>INTERVENÇÃO</a:t>
            </a:r>
            <a:endParaRPr lang="pt-BR" sz="3000" b="1" dirty="0">
              <a:solidFill>
                <a:schemeClr val="tx1"/>
              </a:solidFill>
            </a:endParaRPr>
          </a:p>
        </p:txBody>
      </p:sp>
      <p:sp>
        <p:nvSpPr>
          <p:cNvPr id="3" name="Espaço Reservado para Texto 2"/>
          <p:cNvSpPr>
            <a:spLocks noGrp="1"/>
          </p:cNvSpPr>
          <p:nvPr>
            <p:ph type="body" idx="1"/>
          </p:nvPr>
        </p:nvSpPr>
        <p:spPr>
          <a:xfrm>
            <a:off x="677334" y="1450731"/>
            <a:ext cx="9214011" cy="3982915"/>
          </a:xfrm>
        </p:spPr>
        <p:txBody>
          <a:bodyPr/>
          <a:lstStyle/>
          <a:p>
            <a:pPr algn="just"/>
            <a:r>
              <a:rPr lang="pt-BR" dirty="0"/>
              <a:t>A intervenção Municipal da Santa Casa de Misericórdia de São Luiz do Paraitinga, inicia – se no 13 de janeiro de 2016, conforme Decreto de Nº05 do mesmo ano, com o  Prefeito em exercício </a:t>
            </a:r>
            <a:r>
              <a:rPr lang="pt-BR" dirty="0" err="1"/>
              <a:t>Srº</a:t>
            </a:r>
            <a:r>
              <a:rPr lang="pt-BR" dirty="0"/>
              <a:t> Alex Euzébio Torres, com período de  vigência 180 (cento e oitenta dias) podendo cessar antes ou se prorrogar por iguais ou sucessivos período de acordo com a necessidade do interesse público.</a:t>
            </a:r>
          </a:p>
          <a:p>
            <a:pPr algn="just"/>
            <a:r>
              <a:rPr lang="pt-BR" dirty="0"/>
              <a:t> </a:t>
            </a:r>
          </a:p>
          <a:p>
            <a:pPr algn="just"/>
            <a:r>
              <a:rPr lang="pt-BR" dirty="0"/>
              <a:t>         Tal medida é tomada pelas seguintes causas (conforme consta em </a:t>
            </a:r>
            <a:r>
              <a:rPr lang="pt-BR" b="1" i="1" dirty="0"/>
              <a:t>DECRETO Nº 05, DE 13 DE JANEIRO DE 2016</a:t>
            </a:r>
            <a:r>
              <a:rPr lang="pt-BR" dirty="0"/>
              <a:t>).</a:t>
            </a:r>
          </a:p>
        </p:txBody>
      </p:sp>
      <p:sp>
        <p:nvSpPr>
          <p:cNvPr id="6" name="Espaço Reservado para Número de Slide 5"/>
          <p:cNvSpPr>
            <a:spLocks noGrp="1"/>
          </p:cNvSpPr>
          <p:nvPr>
            <p:ph type="sldNum" sz="quarter" idx="12"/>
          </p:nvPr>
        </p:nvSpPr>
        <p:spPr/>
        <p:txBody>
          <a:bodyPr/>
          <a:lstStyle/>
          <a:p>
            <a:fld id="{3CE9CAAD-99B8-4EF3-B30B-50A437912889}" type="slidenum">
              <a:rPr lang="pt-BR" smtClean="0"/>
              <a:t>3</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601954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50731" y="442546"/>
            <a:ext cx="8596668" cy="1320800"/>
          </a:xfrm>
        </p:spPr>
        <p:txBody>
          <a:bodyPr>
            <a:normAutofit/>
          </a:bodyPr>
          <a:lstStyle/>
          <a:p>
            <a:pPr algn="ctr"/>
            <a:r>
              <a:rPr lang="pt-BR" sz="3000" b="1" dirty="0">
                <a:solidFill>
                  <a:schemeClr val="tx1"/>
                </a:solidFill>
              </a:rPr>
              <a:t>INVENTÁRIO </a:t>
            </a:r>
            <a:r>
              <a:rPr lang="pt-BR" sz="3000" b="1" dirty="0" smtClean="0">
                <a:solidFill>
                  <a:schemeClr val="tx1"/>
                </a:solidFill>
              </a:rPr>
              <a:t>FARMÁCIA </a:t>
            </a:r>
            <a:r>
              <a:rPr lang="pt-BR" sz="3000" b="1" dirty="0">
                <a:solidFill>
                  <a:schemeClr val="tx1"/>
                </a:solidFill>
              </a:rPr>
              <a:t>- Medicamentos </a:t>
            </a:r>
            <a:endParaRPr lang="pt-BR" sz="3000" dirty="0"/>
          </a:p>
        </p:txBody>
      </p:sp>
      <p:sp>
        <p:nvSpPr>
          <p:cNvPr id="6" name="Espaço Reservado para Número de Slide 5"/>
          <p:cNvSpPr>
            <a:spLocks noGrp="1"/>
          </p:cNvSpPr>
          <p:nvPr>
            <p:ph type="sldNum" sz="quarter" idx="12"/>
          </p:nvPr>
        </p:nvSpPr>
        <p:spPr/>
        <p:txBody>
          <a:bodyPr/>
          <a:lstStyle/>
          <a:p>
            <a:fld id="{3CE9CAAD-99B8-4EF3-B30B-50A437912889}" type="slidenum">
              <a:rPr lang="pt-BR" smtClean="0"/>
              <a:t>30</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pic>
        <p:nvPicPr>
          <p:cNvPr id="4" name="Espaço Reservado para Conteúdo 3"/>
          <p:cNvPicPr>
            <a:picLocks noGrp="1" noChangeAspect="1"/>
          </p:cNvPicPr>
          <p:nvPr>
            <p:ph idx="1"/>
          </p:nvPr>
        </p:nvPicPr>
        <p:blipFill>
          <a:blip r:embed="rId3"/>
          <a:stretch>
            <a:fillRect/>
          </a:stretch>
        </p:blipFill>
        <p:spPr>
          <a:xfrm>
            <a:off x="949569" y="1582615"/>
            <a:ext cx="7183316" cy="4739053"/>
          </a:xfrm>
          <a:prstGeom prst="rect">
            <a:avLst/>
          </a:prstGeom>
        </p:spPr>
      </p:pic>
    </p:spTree>
    <p:extLst>
      <p:ext uri="{BB962C8B-B14F-4D97-AF65-F5344CB8AC3E}">
        <p14:creationId xmlns:p14="http://schemas.microsoft.com/office/powerpoint/2010/main" val="11769772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9570" y="279401"/>
            <a:ext cx="8596668" cy="1320800"/>
          </a:xfrm>
        </p:spPr>
        <p:txBody>
          <a:bodyPr>
            <a:normAutofit/>
          </a:bodyPr>
          <a:lstStyle/>
          <a:p>
            <a:pPr algn="ctr"/>
            <a:r>
              <a:rPr lang="pt-BR" sz="3000" b="1" dirty="0">
                <a:solidFill>
                  <a:schemeClr val="tx1"/>
                </a:solidFill>
              </a:rPr>
              <a:t>INVENTÁRIO </a:t>
            </a:r>
            <a:r>
              <a:rPr lang="pt-BR" sz="3000" b="1" dirty="0" smtClean="0">
                <a:solidFill>
                  <a:schemeClr val="tx1"/>
                </a:solidFill>
              </a:rPr>
              <a:t>FARMÁCIA </a:t>
            </a:r>
            <a:r>
              <a:rPr lang="pt-BR" sz="3000" b="1" dirty="0">
                <a:solidFill>
                  <a:schemeClr val="tx1"/>
                </a:solidFill>
              </a:rPr>
              <a:t>- Medicamentos </a:t>
            </a:r>
            <a:endParaRPr lang="pt-BR" sz="3000" dirty="0"/>
          </a:p>
        </p:txBody>
      </p:sp>
      <p:sp>
        <p:nvSpPr>
          <p:cNvPr id="6" name="Espaço Reservado para Número de Slide 5"/>
          <p:cNvSpPr>
            <a:spLocks noGrp="1"/>
          </p:cNvSpPr>
          <p:nvPr>
            <p:ph type="sldNum" sz="quarter" idx="12"/>
          </p:nvPr>
        </p:nvSpPr>
        <p:spPr/>
        <p:txBody>
          <a:bodyPr/>
          <a:lstStyle/>
          <a:p>
            <a:fld id="{3CE9CAAD-99B8-4EF3-B30B-50A437912889}" type="slidenum">
              <a:rPr lang="pt-BR" smtClean="0"/>
              <a:t>31</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pic>
        <p:nvPicPr>
          <p:cNvPr id="8" name="Espaço Reservado para Conteúdo 7"/>
          <p:cNvPicPr>
            <a:picLocks noGrp="1" noChangeAspect="1"/>
          </p:cNvPicPr>
          <p:nvPr>
            <p:ph idx="1"/>
          </p:nvPr>
        </p:nvPicPr>
        <p:blipFill>
          <a:blip r:embed="rId3"/>
          <a:stretch>
            <a:fillRect/>
          </a:stretch>
        </p:blipFill>
        <p:spPr>
          <a:xfrm>
            <a:off x="659423" y="1450731"/>
            <a:ext cx="7781192" cy="4888523"/>
          </a:xfrm>
          <a:prstGeom prst="rect">
            <a:avLst/>
          </a:prstGeom>
        </p:spPr>
      </p:pic>
    </p:spTree>
    <p:extLst>
      <p:ext uri="{BB962C8B-B14F-4D97-AF65-F5344CB8AC3E}">
        <p14:creationId xmlns:p14="http://schemas.microsoft.com/office/powerpoint/2010/main" val="34372543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9896" y="373184"/>
            <a:ext cx="8596668" cy="1320800"/>
          </a:xfrm>
        </p:spPr>
        <p:txBody>
          <a:bodyPr>
            <a:normAutofit/>
          </a:bodyPr>
          <a:lstStyle/>
          <a:p>
            <a:pPr algn="ctr"/>
            <a:r>
              <a:rPr lang="pt-BR" sz="3000" b="1" dirty="0">
                <a:solidFill>
                  <a:schemeClr val="tx1"/>
                </a:solidFill>
              </a:rPr>
              <a:t>INVENTÁRIO </a:t>
            </a:r>
            <a:r>
              <a:rPr lang="pt-BR" sz="3000" b="1" dirty="0" smtClean="0">
                <a:solidFill>
                  <a:schemeClr val="tx1"/>
                </a:solidFill>
              </a:rPr>
              <a:t>FARMÁCIA </a:t>
            </a:r>
            <a:r>
              <a:rPr lang="pt-BR" sz="3000" b="1" dirty="0">
                <a:solidFill>
                  <a:schemeClr val="tx1"/>
                </a:solidFill>
              </a:rPr>
              <a:t>- Medicamentos </a:t>
            </a:r>
            <a:endParaRPr lang="pt-BR" sz="3000" dirty="0"/>
          </a:p>
        </p:txBody>
      </p:sp>
      <p:sp>
        <p:nvSpPr>
          <p:cNvPr id="6" name="Espaço Reservado para Número de Slide 5"/>
          <p:cNvSpPr>
            <a:spLocks noGrp="1"/>
          </p:cNvSpPr>
          <p:nvPr>
            <p:ph type="sldNum" sz="quarter" idx="12"/>
          </p:nvPr>
        </p:nvSpPr>
        <p:spPr/>
        <p:txBody>
          <a:bodyPr/>
          <a:lstStyle/>
          <a:p>
            <a:fld id="{3CE9CAAD-99B8-4EF3-B30B-50A437912889}" type="slidenum">
              <a:rPr lang="pt-BR" smtClean="0"/>
              <a:t>32</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pic>
        <p:nvPicPr>
          <p:cNvPr id="5" name="Espaço Reservado para Conteúdo 4"/>
          <p:cNvPicPr>
            <a:picLocks noGrp="1" noChangeAspect="1"/>
          </p:cNvPicPr>
          <p:nvPr>
            <p:ph idx="1"/>
          </p:nvPr>
        </p:nvPicPr>
        <p:blipFill>
          <a:blip r:embed="rId3"/>
          <a:stretch>
            <a:fillRect/>
          </a:stretch>
        </p:blipFill>
        <p:spPr>
          <a:xfrm>
            <a:off x="949896" y="1556238"/>
            <a:ext cx="7745696" cy="4850249"/>
          </a:xfrm>
          <a:prstGeom prst="rect">
            <a:avLst/>
          </a:prstGeom>
        </p:spPr>
      </p:pic>
    </p:spTree>
    <p:extLst>
      <p:ext uri="{BB962C8B-B14F-4D97-AF65-F5344CB8AC3E}">
        <p14:creationId xmlns:p14="http://schemas.microsoft.com/office/powerpoint/2010/main" val="25629031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97964" y="254977"/>
            <a:ext cx="8596668" cy="1320800"/>
          </a:xfrm>
        </p:spPr>
        <p:txBody>
          <a:bodyPr>
            <a:normAutofit/>
          </a:bodyPr>
          <a:lstStyle/>
          <a:p>
            <a:pPr algn="ctr"/>
            <a:r>
              <a:rPr lang="pt-BR" sz="3000" b="1" dirty="0">
                <a:solidFill>
                  <a:schemeClr val="tx1"/>
                </a:solidFill>
              </a:rPr>
              <a:t>INVENTÁRIO </a:t>
            </a:r>
            <a:r>
              <a:rPr lang="pt-BR" sz="3000" b="1" dirty="0" smtClean="0">
                <a:solidFill>
                  <a:schemeClr val="tx1"/>
                </a:solidFill>
              </a:rPr>
              <a:t>FARMÁCIA </a:t>
            </a:r>
            <a:r>
              <a:rPr lang="pt-BR" sz="3000" b="1" dirty="0">
                <a:solidFill>
                  <a:schemeClr val="tx1"/>
                </a:solidFill>
              </a:rPr>
              <a:t>- Medicamentos </a:t>
            </a:r>
            <a:endParaRPr lang="pt-BR" sz="3000" dirty="0"/>
          </a:p>
        </p:txBody>
      </p:sp>
      <p:sp>
        <p:nvSpPr>
          <p:cNvPr id="6" name="Espaço Reservado para Número de Slide 5"/>
          <p:cNvSpPr>
            <a:spLocks noGrp="1"/>
          </p:cNvSpPr>
          <p:nvPr>
            <p:ph type="sldNum" sz="quarter" idx="12"/>
          </p:nvPr>
        </p:nvSpPr>
        <p:spPr/>
        <p:txBody>
          <a:bodyPr/>
          <a:lstStyle/>
          <a:p>
            <a:fld id="{3CE9CAAD-99B8-4EF3-B30B-50A437912889}" type="slidenum">
              <a:rPr lang="pt-BR" smtClean="0"/>
              <a:t>33</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pic>
        <p:nvPicPr>
          <p:cNvPr id="9" name="Espaço Reservado para Conteúdo 8"/>
          <p:cNvPicPr>
            <a:picLocks noGrp="1" noChangeAspect="1"/>
          </p:cNvPicPr>
          <p:nvPr>
            <p:ph idx="1"/>
          </p:nvPr>
        </p:nvPicPr>
        <p:blipFill>
          <a:blip r:embed="rId3"/>
          <a:stretch>
            <a:fillRect/>
          </a:stretch>
        </p:blipFill>
        <p:spPr>
          <a:xfrm>
            <a:off x="1699125" y="2329962"/>
            <a:ext cx="6545453" cy="2654358"/>
          </a:xfrm>
          <a:prstGeom prst="rect">
            <a:avLst/>
          </a:prstGeom>
        </p:spPr>
      </p:pic>
    </p:spTree>
    <p:extLst>
      <p:ext uri="{BB962C8B-B14F-4D97-AF65-F5344CB8AC3E}">
        <p14:creationId xmlns:p14="http://schemas.microsoft.com/office/powerpoint/2010/main" val="40637630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3903" y="365003"/>
            <a:ext cx="8596668" cy="1320800"/>
          </a:xfrm>
        </p:spPr>
        <p:txBody>
          <a:bodyPr>
            <a:normAutofit/>
          </a:bodyPr>
          <a:lstStyle/>
          <a:p>
            <a:pPr algn="ctr"/>
            <a:r>
              <a:rPr lang="pt-BR" sz="3000" b="1" dirty="0">
                <a:solidFill>
                  <a:schemeClr val="tx1"/>
                </a:solidFill>
              </a:rPr>
              <a:t>INVENTÁRIO </a:t>
            </a:r>
            <a:r>
              <a:rPr lang="pt-BR" sz="3000" b="1" dirty="0" smtClean="0">
                <a:solidFill>
                  <a:schemeClr val="tx1"/>
                </a:solidFill>
              </a:rPr>
              <a:t>FARMÁCIA – Materiais  </a:t>
            </a:r>
            <a:endParaRPr lang="pt-BR" sz="3000" dirty="0"/>
          </a:p>
        </p:txBody>
      </p:sp>
      <p:pic>
        <p:nvPicPr>
          <p:cNvPr id="4" name="Espaço Reservado para Conteúdo 3"/>
          <p:cNvPicPr>
            <a:picLocks noGrp="1" noChangeAspect="1"/>
          </p:cNvPicPr>
          <p:nvPr>
            <p:ph idx="1"/>
          </p:nvPr>
        </p:nvPicPr>
        <p:blipFill>
          <a:blip r:embed="rId2"/>
          <a:stretch>
            <a:fillRect/>
          </a:stretch>
        </p:blipFill>
        <p:spPr>
          <a:xfrm>
            <a:off x="844061" y="1685803"/>
            <a:ext cx="7482253" cy="4257797"/>
          </a:xfrm>
          <a:prstGeom prst="rect">
            <a:avLst/>
          </a:prstGeom>
        </p:spPr>
      </p:pic>
      <p:sp>
        <p:nvSpPr>
          <p:cNvPr id="6" name="Espaço Reservado para Número de Slide 5"/>
          <p:cNvSpPr>
            <a:spLocks noGrp="1"/>
          </p:cNvSpPr>
          <p:nvPr>
            <p:ph type="sldNum" sz="quarter" idx="12"/>
          </p:nvPr>
        </p:nvSpPr>
        <p:spPr/>
        <p:txBody>
          <a:bodyPr/>
          <a:lstStyle/>
          <a:p>
            <a:fld id="{3CE9CAAD-99B8-4EF3-B30B-50A437912889}" type="slidenum">
              <a:rPr lang="pt-BR" smtClean="0"/>
              <a:t>34</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2311520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8744" y="254977"/>
            <a:ext cx="8596668" cy="1320800"/>
          </a:xfrm>
        </p:spPr>
        <p:txBody>
          <a:bodyPr>
            <a:normAutofit/>
          </a:bodyPr>
          <a:lstStyle/>
          <a:p>
            <a:pPr algn="ctr"/>
            <a:r>
              <a:rPr lang="pt-BR" sz="3000" b="1" dirty="0">
                <a:solidFill>
                  <a:schemeClr val="tx1"/>
                </a:solidFill>
              </a:rPr>
              <a:t>INVENTÁRIO </a:t>
            </a:r>
            <a:r>
              <a:rPr lang="pt-BR" sz="3000" b="1" dirty="0" smtClean="0">
                <a:solidFill>
                  <a:schemeClr val="tx1"/>
                </a:solidFill>
              </a:rPr>
              <a:t>FARMÁCIA </a:t>
            </a:r>
            <a:r>
              <a:rPr lang="pt-BR" sz="3000" b="1" dirty="0">
                <a:solidFill>
                  <a:schemeClr val="tx1"/>
                </a:solidFill>
              </a:rPr>
              <a:t>– Materiais </a:t>
            </a:r>
            <a:endParaRPr lang="pt-BR" sz="3000" dirty="0"/>
          </a:p>
        </p:txBody>
      </p:sp>
      <p:pic>
        <p:nvPicPr>
          <p:cNvPr id="4" name="Espaço Reservado para Conteúdo 3"/>
          <p:cNvPicPr>
            <a:picLocks noGrp="1" noChangeAspect="1"/>
          </p:cNvPicPr>
          <p:nvPr>
            <p:ph idx="1"/>
          </p:nvPr>
        </p:nvPicPr>
        <p:blipFill>
          <a:blip r:embed="rId2"/>
          <a:stretch>
            <a:fillRect/>
          </a:stretch>
        </p:blipFill>
        <p:spPr>
          <a:xfrm>
            <a:off x="826477" y="1693008"/>
            <a:ext cx="7578207" cy="4268177"/>
          </a:xfrm>
          <a:prstGeom prst="rect">
            <a:avLst/>
          </a:prstGeom>
        </p:spPr>
      </p:pic>
      <p:sp>
        <p:nvSpPr>
          <p:cNvPr id="6" name="Espaço Reservado para Número de Slide 5"/>
          <p:cNvSpPr>
            <a:spLocks noGrp="1"/>
          </p:cNvSpPr>
          <p:nvPr>
            <p:ph type="sldNum" sz="quarter" idx="12"/>
          </p:nvPr>
        </p:nvSpPr>
        <p:spPr/>
        <p:txBody>
          <a:bodyPr/>
          <a:lstStyle/>
          <a:p>
            <a:fld id="{3CE9CAAD-99B8-4EF3-B30B-50A437912889}" type="slidenum">
              <a:rPr lang="pt-BR" smtClean="0"/>
              <a:t>35</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8150612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1973" y="254977"/>
            <a:ext cx="8596668" cy="1320800"/>
          </a:xfrm>
        </p:spPr>
        <p:txBody>
          <a:bodyPr>
            <a:normAutofit/>
          </a:bodyPr>
          <a:lstStyle/>
          <a:p>
            <a:pPr algn="ctr"/>
            <a:r>
              <a:rPr lang="pt-BR" sz="3000" b="1" dirty="0">
                <a:solidFill>
                  <a:schemeClr val="tx1"/>
                </a:solidFill>
              </a:rPr>
              <a:t>INVENTÁRIO FARMACIA – Materiais </a:t>
            </a:r>
            <a:endParaRPr lang="pt-BR" sz="3000" dirty="0"/>
          </a:p>
        </p:txBody>
      </p:sp>
      <p:pic>
        <p:nvPicPr>
          <p:cNvPr id="4" name="Espaço Reservado para Conteúdo 3"/>
          <p:cNvPicPr>
            <a:picLocks noGrp="1" noChangeAspect="1"/>
          </p:cNvPicPr>
          <p:nvPr>
            <p:ph idx="1"/>
          </p:nvPr>
        </p:nvPicPr>
        <p:blipFill>
          <a:blip r:embed="rId2"/>
          <a:stretch>
            <a:fillRect/>
          </a:stretch>
        </p:blipFill>
        <p:spPr>
          <a:xfrm>
            <a:off x="984739" y="1652954"/>
            <a:ext cx="7578970" cy="4607169"/>
          </a:xfrm>
          <a:prstGeom prst="rect">
            <a:avLst/>
          </a:prstGeom>
        </p:spPr>
      </p:pic>
      <p:sp>
        <p:nvSpPr>
          <p:cNvPr id="6" name="Espaço Reservado para Número de Slide 5"/>
          <p:cNvSpPr>
            <a:spLocks noGrp="1"/>
          </p:cNvSpPr>
          <p:nvPr>
            <p:ph type="sldNum" sz="quarter" idx="12"/>
          </p:nvPr>
        </p:nvSpPr>
        <p:spPr/>
        <p:txBody>
          <a:bodyPr/>
          <a:lstStyle/>
          <a:p>
            <a:fld id="{3CE9CAAD-99B8-4EF3-B30B-50A437912889}" type="slidenum">
              <a:rPr lang="pt-BR" smtClean="0"/>
              <a:t>36</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0984618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2695" y="254977"/>
            <a:ext cx="8596668" cy="1320800"/>
          </a:xfrm>
        </p:spPr>
        <p:txBody>
          <a:bodyPr>
            <a:normAutofit/>
          </a:bodyPr>
          <a:lstStyle/>
          <a:p>
            <a:pPr algn="ctr"/>
            <a:r>
              <a:rPr lang="pt-BR" sz="3000" b="1" dirty="0">
                <a:solidFill>
                  <a:schemeClr val="tx1"/>
                </a:solidFill>
              </a:rPr>
              <a:t>INVENTÁRIO </a:t>
            </a:r>
            <a:r>
              <a:rPr lang="pt-BR" sz="3000" b="1" dirty="0" smtClean="0">
                <a:solidFill>
                  <a:schemeClr val="tx1"/>
                </a:solidFill>
              </a:rPr>
              <a:t>FARMÁCIA </a:t>
            </a:r>
            <a:r>
              <a:rPr lang="pt-BR" sz="3000" b="1" dirty="0">
                <a:solidFill>
                  <a:schemeClr val="tx1"/>
                </a:solidFill>
              </a:rPr>
              <a:t>– Materiais </a:t>
            </a:r>
            <a:endParaRPr lang="pt-BR" sz="3000" dirty="0"/>
          </a:p>
        </p:txBody>
      </p:sp>
      <p:pic>
        <p:nvPicPr>
          <p:cNvPr id="4" name="Espaço Reservado para Conteúdo 3"/>
          <p:cNvPicPr>
            <a:picLocks noGrp="1" noChangeAspect="1"/>
          </p:cNvPicPr>
          <p:nvPr>
            <p:ph idx="1"/>
          </p:nvPr>
        </p:nvPicPr>
        <p:blipFill>
          <a:blip r:embed="rId2"/>
          <a:stretch>
            <a:fillRect/>
          </a:stretch>
        </p:blipFill>
        <p:spPr>
          <a:xfrm>
            <a:off x="888024" y="1521070"/>
            <a:ext cx="7218484" cy="4810510"/>
          </a:xfrm>
          <a:prstGeom prst="rect">
            <a:avLst/>
          </a:prstGeom>
        </p:spPr>
      </p:pic>
      <p:sp>
        <p:nvSpPr>
          <p:cNvPr id="6" name="Espaço Reservado para Número de Slide 5"/>
          <p:cNvSpPr>
            <a:spLocks noGrp="1"/>
          </p:cNvSpPr>
          <p:nvPr>
            <p:ph type="sldNum" sz="quarter" idx="12"/>
          </p:nvPr>
        </p:nvSpPr>
        <p:spPr/>
        <p:txBody>
          <a:bodyPr/>
          <a:lstStyle/>
          <a:p>
            <a:fld id="{3CE9CAAD-99B8-4EF3-B30B-50A437912889}" type="slidenum">
              <a:rPr lang="pt-BR" smtClean="0"/>
              <a:t>37</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9611734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8734" y="246185"/>
            <a:ext cx="8596668" cy="1320800"/>
          </a:xfrm>
        </p:spPr>
        <p:txBody>
          <a:bodyPr>
            <a:normAutofit/>
          </a:bodyPr>
          <a:lstStyle/>
          <a:p>
            <a:pPr algn="ctr"/>
            <a:r>
              <a:rPr lang="pt-BR" sz="3000" b="1" dirty="0">
                <a:solidFill>
                  <a:schemeClr val="tx1"/>
                </a:solidFill>
              </a:rPr>
              <a:t>INVENTÁRIO </a:t>
            </a:r>
            <a:r>
              <a:rPr lang="pt-BR" sz="3000" b="1" dirty="0" smtClean="0">
                <a:solidFill>
                  <a:schemeClr val="tx1"/>
                </a:solidFill>
              </a:rPr>
              <a:t>FARMÁCIA </a:t>
            </a:r>
            <a:r>
              <a:rPr lang="pt-BR" sz="3000" b="1" dirty="0">
                <a:solidFill>
                  <a:schemeClr val="tx1"/>
                </a:solidFill>
              </a:rPr>
              <a:t>– Materiais </a:t>
            </a:r>
            <a:endParaRPr lang="pt-BR" sz="3000" dirty="0"/>
          </a:p>
        </p:txBody>
      </p:sp>
      <p:pic>
        <p:nvPicPr>
          <p:cNvPr id="4" name="Espaço Reservado para Conteúdo 3"/>
          <p:cNvPicPr>
            <a:picLocks noGrp="1" noChangeAspect="1"/>
          </p:cNvPicPr>
          <p:nvPr>
            <p:ph idx="1"/>
          </p:nvPr>
        </p:nvPicPr>
        <p:blipFill>
          <a:blip r:embed="rId2"/>
          <a:stretch>
            <a:fillRect/>
          </a:stretch>
        </p:blipFill>
        <p:spPr>
          <a:xfrm>
            <a:off x="800099" y="1738557"/>
            <a:ext cx="7429501" cy="4411108"/>
          </a:xfrm>
          <a:prstGeom prst="rect">
            <a:avLst/>
          </a:prstGeom>
        </p:spPr>
      </p:pic>
      <p:sp>
        <p:nvSpPr>
          <p:cNvPr id="6" name="Espaço Reservado para Número de Slide 5"/>
          <p:cNvSpPr>
            <a:spLocks noGrp="1"/>
          </p:cNvSpPr>
          <p:nvPr>
            <p:ph type="sldNum" sz="quarter" idx="12"/>
          </p:nvPr>
        </p:nvSpPr>
        <p:spPr/>
        <p:txBody>
          <a:bodyPr/>
          <a:lstStyle/>
          <a:p>
            <a:fld id="{3CE9CAAD-99B8-4EF3-B30B-50A437912889}" type="slidenum">
              <a:rPr lang="pt-BR" smtClean="0"/>
              <a:t>38</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5736669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37492" y="416136"/>
            <a:ext cx="8596668" cy="1320800"/>
          </a:xfrm>
        </p:spPr>
        <p:txBody>
          <a:bodyPr>
            <a:normAutofit/>
          </a:bodyPr>
          <a:lstStyle/>
          <a:p>
            <a:pPr algn="ctr"/>
            <a:r>
              <a:rPr lang="pt-BR" sz="3000" b="1" dirty="0">
                <a:solidFill>
                  <a:schemeClr val="tx1"/>
                </a:solidFill>
              </a:rPr>
              <a:t>INVENTÁRIO </a:t>
            </a:r>
            <a:r>
              <a:rPr lang="pt-BR" sz="3000" b="1" dirty="0" smtClean="0">
                <a:solidFill>
                  <a:schemeClr val="tx1"/>
                </a:solidFill>
              </a:rPr>
              <a:t>LABORATÓRIO - Materiais</a:t>
            </a:r>
            <a:endParaRPr lang="pt-BR" sz="3000" dirty="0"/>
          </a:p>
        </p:txBody>
      </p:sp>
      <p:pic>
        <p:nvPicPr>
          <p:cNvPr id="4" name="Espaço Reservado para Conteúdo 3"/>
          <p:cNvPicPr>
            <a:picLocks noGrp="1" noChangeAspect="1"/>
          </p:cNvPicPr>
          <p:nvPr>
            <p:ph idx="1"/>
          </p:nvPr>
        </p:nvPicPr>
        <p:blipFill>
          <a:blip r:embed="rId2"/>
          <a:stretch>
            <a:fillRect/>
          </a:stretch>
        </p:blipFill>
        <p:spPr>
          <a:xfrm>
            <a:off x="677334" y="1811216"/>
            <a:ext cx="4580794" cy="3807070"/>
          </a:xfrm>
          <a:prstGeom prst="rect">
            <a:avLst/>
          </a:prstGeom>
        </p:spPr>
      </p:pic>
      <p:pic>
        <p:nvPicPr>
          <p:cNvPr id="5" name="Imagem 4"/>
          <p:cNvPicPr>
            <a:picLocks noChangeAspect="1"/>
          </p:cNvPicPr>
          <p:nvPr/>
        </p:nvPicPr>
        <p:blipFill>
          <a:blip r:embed="rId3"/>
          <a:stretch>
            <a:fillRect/>
          </a:stretch>
        </p:blipFill>
        <p:spPr>
          <a:xfrm>
            <a:off x="5547946" y="1811217"/>
            <a:ext cx="3842239" cy="2760784"/>
          </a:xfrm>
          <a:prstGeom prst="rect">
            <a:avLst/>
          </a:prstGeom>
        </p:spPr>
      </p:pic>
      <p:sp>
        <p:nvSpPr>
          <p:cNvPr id="7" name="Espaço Reservado para Número de Slide 6"/>
          <p:cNvSpPr>
            <a:spLocks noGrp="1"/>
          </p:cNvSpPr>
          <p:nvPr>
            <p:ph type="sldNum" sz="quarter" idx="12"/>
          </p:nvPr>
        </p:nvSpPr>
        <p:spPr/>
        <p:txBody>
          <a:bodyPr/>
          <a:lstStyle/>
          <a:p>
            <a:fld id="{3CE9CAAD-99B8-4EF3-B30B-50A437912889}" type="slidenum">
              <a:rPr lang="pt-BR" smtClean="0"/>
              <a:t>39</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442319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583223"/>
            <a:ext cx="9468988" cy="762000"/>
          </a:xfrm>
        </p:spPr>
        <p:txBody>
          <a:bodyPr>
            <a:normAutofit/>
          </a:bodyPr>
          <a:lstStyle/>
          <a:p>
            <a:pPr algn="ctr"/>
            <a:r>
              <a:rPr lang="pt-BR" sz="3000" b="1" dirty="0">
                <a:solidFill>
                  <a:schemeClr val="tx1"/>
                </a:solidFill>
              </a:rPr>
              <a:t>INTERVENÇÃO ADMINISTRATIVA ATUAL</a:t>
            </a:r>
            <a:endParaRPr lang="pt-BR" sz="3000" dirty="0">
              <a:solidFill>
                <a:schemeClr val="tx1"/>
              </a:solidFill>
            </a:endParaRPr>
          </a:p>
        </p:txBody>
      </p:sp>
      <p:sp>
        <p:nvSpPr>
          <p:cNvPr id="3" name="Espaço Reservado para Texto 2"/>
          <p:cNvSpPr>
            <a:spLocks noGrp="1"/>
          </p:cNvSpPr>
          <p:nvPr>
            <p:ph type="body" idx="1"/>
          </p:nvPr>
        </p:nvSpPr>
        <p:spPr>
          <a:xfrm>
            <a:off x="677334" y="1828800"/>
            <a:ext cx="9196427" cy="4528038"/>
          </a:xfrm>
        </p:spPr>
        <p:txBody>
          <a:bodyPr>
            <a:normAutofit/>
          </a:bodyPr>
          <a:lstStyle/>
          <a:p>
            <a:pPr algn="just"/>
            <a:r>
              <a:rPr lang="pt-BR" dirty="0"/>
              <a:t>No dia 11 de janeiro de 2017, a atual gestão Municipal a Prefeita Srª Ana Lucia </a:t>
            </a:r>
            <a:r>
              <a:rPr lang="pt-BR" dirty="0" err="1"/>
              <a:t>Bilard</a:t>
            </a:r>
            <a:r>
              <a:rPr lang="pt-BR" dirty="0"/>
              <a:t> </a:t>
            </a:r>
            <a:r>
              <a:rPr lang="pt-BR" dirty="0" err="1"/>
              <a:t>Sicherle</a:t>
            </a:r>
            <a:r>
              <a:rPr lang="pt-BR" dirty="0"/>
              <a:t>, nomeia como interventora da Santa Casa de Misericórdia a Srª Vânia Maria Frade </a:t>
            </a:r>
            <a:r>
              <a:rPr lang="pt-BR" dirty="0" err="1"/>
              <a:t>Borriello</a:t>
            </a:r>
            <a:r>
              <a:rPr lang="pt-BR" dirty="0"/>
              <a:t> de Andrade, que permanece a frente da responsabilidade legal do Hospital até a presente data.</a:t>
            </a:r>
          </a:p>
          <a:p>
            <a:pPr algn="just">
              <a:lnSpc>
                <a:spcPct val="110000"/>
              </a:lnSpc>
            </a:pPr>
            <a:r>
              <a:rPr lang="pt-BR" dirty="0"/>
              <a:t> </a:t>
            </a:r>
          </a:p>
          <a:p>
            <a:pPr algn="just"/>
            <a:r>
              <a:rPr lang="pt-BR" dirty="0"/>
              <a:t>         Entre os anos de 2017 e 2022, foram realizados os pagamentos dos débitos em atrasos, que a Santa Casa de Misericórdia de São Luiz do Paraitinga tinha com seus credores, que somados totalizavam-se um valor de </a:t>
            </a:r>
            <a:r>
              <a:rPr lang="pt-BR" b="1" dirty="0"/>
              <a:t>R$ 285.458,59</a:t>
            </a:r>
            <a:r>
              <a:rPr lang="pt-BR" dirty="0"/>
              <a:t> (duzentos e oitenta e cinco mil, quatrocentos e cinquenta e oito reais e cinquenta e nove centavos). </a:t>
            </a:r>
          </a:p>
          <a:p>
            <a:pPr algn="just"/>
            <a:r>
              <a:rPr lang="pt-BR" dirty="0"/>
              <a:t> </a:t>
            </a:r>
          </a:p>
          <a:p>
            <a:pPr algn="just"/>
            <a:r>
              <a:rPr lang="pt-BR" dirty="0"/>
              <a:t>         A Santa Casa de Misericórdia de São Luiz do </a:t>
            </a:r>
            <a:r>
              <a:rPr lang="pt-BR" dirty="0" err="1"/>
              <a:t>Paritinga</a:t>
            </a:r>
            <a:r>
              <a:rPr lang="pt-BR" dirty="0"/>
              <a:t>, conta com atendimento 7 dias na semana, 24 (vinte e quatro) horas por dia, com 02 (dois) médicos de atendimento diurno, 01 (um) médico de atendimento noturno e 01 (um) médico de remoção, com empresa contratada por meio de licitação.</a:t>
            </a:r>
          </a:p>
          <a:p>
            <a:pPr algn="just"/>
            <a:endParaRPr lang="pt-BR" dirty="0"/>
          </a:p>
          <a:p>
            <a:endParaRPr lang="pt-BR" dirty="0"/>
          </a:p>
        </p:txBody>
      </p:sp>
      <p:sp>
        <p:nvSpPr>
          <p:cNvPr id="6" name="Espaço Reservado para Número de Slide 5"/>
          <p:cNvSpPr>
            <a:spLocks noGrp="1"/>
          </p:cNvSpPr>
          <p:nvPr>
            <p:ph type="sldNum" sz="quarter" idx="12"/>
          </p:nvPr>
        </p:nvSpPr>
        <p:spPr/>
        <p:txBody>
          <a:bodyPr/>
          <a:lstStyle/>
          <a:p>
            <a:fld id="{3CE9CAAD-99B8-4EF3-B30B-50A437912889}" type="slidenum">
              <a:rPr lang="pt-BR" smtClean="0"/>
              <a:t>4</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6620446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54977"/>
            <a:ext cx="8596668" cy="867508"/>
          </a:xfrm>
        </p:spPr>
        <p:txBody>
          <a:bodyPr>
            <a:normAutofit/>
          </a:bodyPr>
          <a:lstStyle/>
          <a:p>
            <a:pPr algn="ctr"/>
            <a:r>
              <a:rPr lang="pt-BR" sz="3000" b="1" dirty="0" smtClean="0">
                <a:solidFill>
                  <a:schemeClr val="tx1"/>
                </a:solidFill>
              </a:rPr>
              <a:t>Levantamento Rouparia </a:t>
            </a:r>
            <a:endParaRPr lang="pt-BR" sz="3000" b="1" dirty="0">
              <a:solidFill>
                <a:schemeClr val="tx1"/>
              </a:solidFill>
            </a:endParaRPr>
          </a:p>
        </p:txBody>
      </p:sp>
      <p:pic>
        <p:nvPicPr>
          <p:cNvPr id="4" name="Espaço Reservado para Conteúdo 3"/>
          <p:cNvPicPr>
            <a:picLocks noGrp="1" noChangeAspect="1"/>
          </p:cNvPicPr>
          <p:nvPr>
            <p:ph idx="1"/>
          </p:nvPr>
        </p:nvPicPr>
        <p:blipFill>
          <a:blip r:embed="rId2"/>
          <a:stretch>
            <a:fillRect/>
          </a:stretch>
        </p:blipFill>
        <p:spPr>
          <a:xfrm>
            <a:off x="1342834" y="1982136"/>
            <a:ext cx="7125694" cy="3200847"/>
          </a:xfrm>
          <a:prstGeom prst="rect">
            <a:avLst/>
          </a:prstGeom>
        </p:spPr>
      </p:pic>
      <p:sp>
        <p:nvSpPr>
          <p:cNvPr id="6" name="Espaço Reservado para Número de Slide 5"/>
          <p:cNvSpPr>
            <a:spLocks noGrp="1"/>
          </p:cNvSpPr>
          <p:nvPr>
            <p:ph type="sldNum" sz="quarter" idx="12"/>
          </p:nvPr>
        </p:nvSpPr>
        <p:spPr/>
        <p:txBody>
          <a:bodyPr/>
          <a:lstStyle/>
          <a:p>
            <a:fld id="{3CE9CAAD-99B8-4EF3-B30B-50A437912889}" type="slidenum">
              <a:rPr lang="pt-BR" smtClean="0"/>
              <a:t>40</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5068610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3933" y="308692"/>
            <a:ext cx="8596668" cy="1320800"/>
          </a:xfrm>
        </p:spPr>
        <p:txBody>
          <a:bodyPr>
            <a:normAutofit/>
          </a:bodyPr>
          <a:lstStyle/>
          <a:p>
            <a:pPr algn="ctr"/>
            <a:r>
              <a:rPr lang="pt-BR" sz="3000" b="1" dirty="0">
                <a:solidFill>
                  <a:schemeClr val="tx1"/>
                </a:solidFill>
              </a:rPr>
              <a:t>Levantamento Rouparia </a:t>
            </a:r>
            <a:endParaRPr lang="pt-BR" sz="3000" b="1" dirty="0"/>
          </a:p>
        </p:txBody>
      </p:sp>
      <p:pic>
        <p:nvPicPr>
          <p:cNvPr id="4" name="Espaço Reservado para Conteúdo 3"/>
          <p:cNvPicPr>
            <a:picLocks noGrp="1" noChangeAspect="1"/>
          </p:cNvPicPr>
          <p:nvPr>
            <p:ph idx="1"/>
          </p:nvPr>
        </p:nvPicPr>
        <p:blipFill>
          <a:blip r:embed="rId2"/>
          <a:stretch>
            <a:fillRect/>
          </a:stretch>
        </p:blipFill>
        <p:spPr>
          <a:xfrm>
            <a:off x="1744000" y="2544174"/>
            <a:ext cx="6868484" cy="2305372"/>
          </a:xfrm>
          <a:prstGeom prst="rect">
            <a:avLst/>
          </a:prstGeom>
        </p:spPr>
      </p:pic>
      <p:sp>
        <p:nvSpPr>
          <p:cNvPr id="6" name="Espaço Reservado para Número de Slide 5"/>
          <p:cNvSpPr>
            <a:spLocks noGrp="1"/>
          </p:cNvSpPr>
          <p:nvPr>
            <p:ph type="sldNum" sz="quarter" idx="12"/>
          </p:nvPr>
        </p:nvSpPr>
        <p:spPr/>
        <p:txBody>
          <a:bodyPr/>
          <a:lstStyle/>
          <a:p>
            <a:fld id="{3CE9CAAD-99B8-4EF3-B30B-50A437912889}" type="slidenum">
              <a:rPr lang="pt-BR" smtClean="0"/>
              <a:t>41</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41650265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50731" y="245513"/>
            <a:ext cx="8501836" cy="1320800"/>
          </a:xfrm>
        </p:spPr>
        <p:txBody>
          <a:bodyPr>
            <a:normAutofit/>
          </a:bodyPr>
          <a:lstStyle/>
          <a:p>
            <a:pPr algn="ctr"/>
            <a:r>
              <a:rPr lang="pt-BR" sz="3000" b="1" dirty="0" smtClean="0">
                <a:solidFill>
                  <a:schemeClr val="tx1"/>
                </a:solidFill>
              </a:rPr>
              <a:t>INVENTÁRIO – BENS MOBILIÁRIOS (SALA DE REUNIÃO)</a:t>
            </a:r>
            <a:endParaRPr lang="pt-BR" sz="3000" b="1" dirty="0">
              <a:solidFill>
                <a:schemeClr val="tx1"/>
              </a:solidFill>
            </a:endParaRPr>
          </a:p>
        </p:txBody>
      </p:sp>
      <p:pic>
        <p:nvPicPr>
          <p:cNvPr id="4" name="Espaço Reservado para Conteúdo 3"/>
          <p:cNvPicPr>
            <a:picLocks noGrp="1" noChangeAspect="1"/>
          </p:cNvPicPr>
          <p:nvPr>
            <p:ph idx="1"/>
          </p:nvPr>
        </p:nvPicPr>
        <p:blipFill>
          <a:blip r:embed="rId2"/>
          <a:stretch>
            <a:fillRect/>
          </a:stretch>
        </p:blipFill>
        <p:spPr>
          <a:xfrm>
            <a:off x="730088" y="2099042"/>
            <a:ext cx="5978443" cy="3881437"/>
          </a:xfrm>
          <a:prstGeom prst="rect">
            <a:avLst/>
          </a:prstGeom>
        </p:spPr>
      </p:pic>
      <p:pic>
        <p:nvPicPr>
          <p:cNvPr id="5" name="Imagem 4"/>
          <p:cNvPicPr>
            <a:picLocks noChangeAspect="1"/>
          </p:cNvPicPr>
          <p:nvPr/>
        </p:nvPicPr>
        <p:blipFill>
          <a:blip r:embed="rId3"/>
          <a:stretch>
            <a:fillRect/>
          </a:stretch>
        </p:blipFill>
        <p:spPr>
          <a:xfrm>
            <a:off x="6920283" y="3032341"/>
            <a:ext cx="3155702" cy="2181498"/>
          </a:xfrm>
          <a:prstGeom prst="rect">
            <a:avLst/>
          </a:prstGeom>
        </p:spPr>
      </p:pic>
      <p:sp>
        <p:nvSpPr>
          <p:cNvPr id="7" name="Espaço Reservado para Número de Slide 6"/>
          <p:cNvSpPr>
            <a:spLocks noGrp="1"/>
          </p:cNvSpPr>
          <p:nvPr>
            <p:ph type="sldNum" sz="quarter" idx="12"/>
          </p:nvPr>
        </p:nvSpPr>
        <p:spPr/>
        <p:txBody>
          <a:bodyPr/>
          <a:lstStyle/>
          <a:p>
            <a:fld id="{3CE9CAAD-99B8-4EF3-B30B-50A437912889}" type="slidenum">
              <a:rPr lang="pt-BR" smtClean="0"/>
              <a:t>42</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695484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2" y="303824"/>
            <a:ext cx="10102035"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(NUTRIÇÃO) </a:t>
            </a:r>
            <a:endParaRPr lang="pt-BR" sz="3000" b="1" dirty="0"/>
          </a:p>
        </p:txBody>
      </p:sp>
      <p:pic>
        <p:nvPicPr>
          <p:cNvPr id="4" name="Espaço Reservado para Conteúdo 3"/>
          <p:cNvPicPr>
            <a:picLocks noGrp="1" noChangeAspect="1"/>
          </p:cNvPicPr>
          <p:nvPr>
            <p:ph idx="1"/>
          </p:nvPr>
        </p:nvPicPr>
        <p:blipFill>
          <a:blip r:embed="rId2"/>
          <a:stretch>
            <a:fillRect/>
          </a:stretch>
        </p:blipFill>
        <p:spPr>
          <a:xfrm>
            <a:off x="4455819" y="2215663"/>
            <a:ext cx="5037992" cy="2413610"/>
          </a:xfrm>
          <a:prstGeom prst="rect">
            <a:avLst/>
          </a:prstGeom>
        </p:spPr>
      </p:pic>
      <p:pic>
        <p:nvPicPr>
          <p:cNvPr id="5" name="Imagem 4"/>
          <p:cNvPicPr>
            <a:picLocks noChangeAspect="1"/>
          </p:cNvPicPr>
          <p:nvPr/>
        </p:nvPicPr>
        <p:blipFill>
          <a:blip r:embed="rId3"/>
          <a:stretch>
            <a:fillRect/>
          </a:stretch>
        </p:blipFill>
        <p:spPr>
          <a:xfrm>
            <a:off x="593432" y="2215663"/>
            <a:ext cx="3486199" cy="2690445"/>
          </a:xfrm>
          <a:prstGeom prst="rect">
            <a:avLst/>
          </a:prstGeom>
        </p:spPr>
      </p:pic>
      <p:sp>
        <p:nvSpPr>
          <p:cNvPr id="7" name="Espaço Reservado para Número de Slide 6"/>
          <p:cNvSpPr>
            <a:spLocks noGrp="1"/>
          </p:cNvSpPr>
          <p:nvPr>
            <p:ph type="sldNum" sz="quarter" idx="12"/>
          </p:nvPr>
        </p:nvSpPr>
        <p:spPr/>
        <p:txBody>
          <a:bodyPr/>
          <a:lstStyle/>
          <a:p>
            <a:fld id="{3CE9CAAD-99B8-4EF3-B30B-50A437912889}" type="slidenum">
              <a:rPr lang="pt-BR" smtClean="0"/>
              <a:t>43</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8254144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1439" y="254977"/>
            <a:ext cx="8596668"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(ADM) </a:t>
            </a:r>
            <a:endParaRPr lang="pt-BR" sz="3000" b="1" dirty="0"/>
          </a:p>
        </p:txBody>
      </p:sp>
      <p:pic>
        <p:nvPicPr>
          <p:cNvPr id="4" name="Espaço Reservado para Conteúdo 3"/>
          <p:cNvPicPr>
            <a:picLocks noGrp="1" noChangeAspect="1"/>
          </p:cNvPicPr>
          <p:nvPr>
            <p:ph idx="1"/>
          </p:nvPr>
        </p:nvPicPr>
        <p:blipFill>
          <a:blip r:embed="rId2"/>
          <a:stretch>
            <a:fillRect/>
          </a:stretch>
        </p:blipFill>
        <p:spPr>
          <a:xfrm>
            <a:off x="743145" y="1368668"/>
            <a:ext cx="5753515" cy="2062278"/>
          </a:xfrm>
          <a:prstGeom prst="rect">
            <a:avLst/>
          </a:prstGeom>
        </p:spPr>
      </p:pic>
      <p:pic>
        <p:nvPicPr>
          <p:cNvPr id="5" name="Imagem 4"/>
          <p:cNvPicPr>
            <a:picLocks noChangeAspect="1"/>
          </p:cNvPicPr>
          <p:nvPr/>
        </p:nvPicPr>
        <p:blipFill>
          <a:blip r:embed="rId3"/>
          <a:stretch>
            <a:fillRect/>
          </a:stretch>
        </p:blipFill>
        <p:spPr>
          <a:xfrm>
            <a:off x="743145" y="3261945"/>
            <a:ext cx="5666447" cy="3040191"/>
          </a:xfrm>
          <a:prstGeom prst="rect">
            <a:avLst/>
          </a:prstGeom>
        </p:spPr>
      </p:pic>
      <p:pic>
        <p:nvPicPr>
          <p:cNvPr id="6" name="Imagem 5"/>
          <p:cNvPicPr>
            <a:picLocks noChangeAspect="1"/>
          </p:cNvPicPr>
          <p:nvPr/>
        </p:nvPicPr>
        <p:blipFill>
          <a:blip r:embed="rId4"/>
          <a:stretch>
            <a:fillRect/>
          </a:stretch>
        </p:blipFill>
        <p:spPr>
          <a:xfrm>
            <a:off x="6778867" y="1690939"/>
            <a:ext cx="2699240" cy="1905115"/>
          </a:xfrm>
          <a:prstGeom prst="rect">
            <a:avLst/>
          </a:prstGeom>
        </p:spPr>
      </p:pic>
      <p:pic>
        <p:nvPicPr>
          <p:cNvPr id="7" name="Imagem 6"/>
          <p:cNvPicPr>
            <a:picLocks noChangeAspect="1"/>
          </p:cNvPicPr>
          <p:nvPr/>
        </p:nvPicPr>
        <p:blipFill>
          <a:blip r:embed="rId5"/>
          <a:stretch>
            <a:fillRect/>
          </a:stretch>
        </p:blipFill>
        <p:spPr>
          <a:xfrm>
            <a:off x="6778868" y="3771900"/>
            <a:ext cx="2699239" cy="2358738"/>
          </a:xfrm>
          <a:prstGeom prst="rect">
            <a:avLst/>
          </a:prstGeom>
        </p:spPr>
      </p:pic>
      <p:sp>
        <p:nvSpPr>
          <p:cNvPr id="9" name="Espaço Reservado para Número de Slide 8"/>
          <p:cNvSpPr>
            <a:spLocks noGrp="1"/>
          </p:cNvSpPr>
          <p:nvPr>
            <p:ph type="sldNum" sz="quarter" idx="12"/>
          </p:nvPr>
        </p:nvSpPr>
        <p:spPr/>
        <p:txBody>
          <a:bodyPr/>
          <a:lstStyle/>
          <a:p>
            <a:fld id="{3CE9CAAD-99B8-4EF3-B30B-50A437912889}" type="slidenum">
              <a:rPr lang="pt-BR" smtClean="0"/>
              <a:t>44</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3466152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0910" y="254977"/>
            <a:ext cx="8596668"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(ADM) </a:t>
            </a:r>
            <a:endParaRPr lang="pt-BR" sz="3000" b="1" dirty="0"/>
          </a:p>
        </p:txBody>
      </p:sp>
      <p:pic>
        <p:nvPicPr>
          <p:cNvPr id="4" name="Espaço Reservado para Conteúdo 3"/>
          <p:cNvPicPr>
            <a:picLocks noGrp="1" noChangeAspect="1"/>
          </p:cNvPicPr>
          <p:nvPr>
            <p:ph idx="1"/>
          </p:nvPr>
        </p:nvPicPr>
        <p:blipFill>
          <a:blip r:embed="rId2"/>
          <a:stretch>
            <a:fillRect/>
          </a:stretch>
        </p:blipFill>
        <p:spPr>
          <a:xfrm>
            <a:off x="1450925" y="1583316"/>
            <a:ext cx="7049484" cy="1343212"/>
          </a:xfrm>
          <a:prstGeom prst="rect">
            <a:avLst/>
          </a:prstGeom>
        </p:spPr>
      </p:pic>
      <p:pic>
        <p:nvPicPr>
          <p:cNvPr id="5" name="Imagem 4"/>
          <p:cNvPicPr>
            <a:picLocks noChangeAspect="1"/>
          </p:cNvPicPr>
          <p:nvPr/>
        </p:nvPicPr>
        <p:blipFill>
          <a:blip r:embed="rId3"/>
          <a:stretch>
            <a:fillRect/>
          </a:stretch>
        </p:blipFill>
        <p:spPr>
          <a:xfrm>
            <a:off x="2491245" y="3068515"/>
            <a:ext cx="4968845" cy="3531188"/>
          </a:xfrm>
          <a:prstGeom prst="rect">
            <a:avLst/>
          </a:prstGeom>
        </p:spPr>
      </p:pic>
      <p:sp>
        <p:nvSpPr>
          <p:cNvPr id="7" name="Espaço Reservado para Número de Slide 6"/>
          <p:cNvSpPr>
            <a:spLocks noGrp="1"/>
          </p:cNvSpPr>
          <p:nvPr>
            <p:ph type="sldNum" sz="quarter" idx="12"/>
          </p:nvPr>
        </p:nvSpPr>
        <p:spPr/>
        <p:txBody>
          <a:bodyPr/>
          <a:lstStyle/>
          <a:p>
            <a:fld id="{3CE9CAAD-99B8-4EF3-B30B-50A437912889}" type="slidenum">
              <a:rPr lang="pt-BR" smtClean="0"/>
              <a:t>45</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9784057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9466" y="254977"/>
            <a:ext cx="8596668"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(SAME) </a:t>
            </a:r>
            <a:endParaRPr lang="pt-BR" sz="3000" b="1" dirty="0"/>
          </a:p>
        </p:txBody>
      </p:sp>
      <p:pic>
        <p:nvPicPr>
          <p:cNvPr id="4" name="Espaço Reservado para Conteúdo 3"/>
          <p:cNvPicPr>
            <a:picLocks noGrp="1" noChangeAspect="1"/>
          </p:cNvPicPr>
          <p:nvPr>
            <p:ph idx="1"/>
          </p:nvPr>
        </p:nvPicPr>
        <p:blipFill>
          <a:blip r:embed="rId2"/>
          <a:stretch>
            <a:fillRect/>
          </a:stretch>
        </p:blipFill>
        <p:spPr>
          <a:xfrm>
            <a:off x="605771" y="1483129"/>
            <a:ext cx="4753475" cy="2614086"/>
          </a:xfrm>
          <a:prstGeom prst="rect">
            <a:avLst/>
          </a:prstGeom>
        </p:spPr>
      </p:pic>
      <p:pic>
        <p:nvPicPr>
          <p:cNvPr id="5" name="Imagem 4"/>
          <p:cNvPicPr>
            <a:picLocks noChangeAspect="1"/>
          </p:cNvPicPr>
          <p:nvPr/>
        </p:nvPicPr>
        <p:blipFill>
          <a:blip r:embed="rId3"/>
          <a:stretch>
            <a:fillRect/>
          </a:stretch>
        </p:blipFill>
        <p:spPr>
          <a:xfrm>
            <a:off x="656493" y="4009292"/>
            <a:ext cx="4601307" cy="1565031"/>
          </a:xfrm>
          <a:prstGeom prst="rect">
            <a:avLst/>
          </a:prstGeom>
        </p:spPr>
      </p:pic>
      <p:pic>
        <p:nvPicPr>
          <p:cNvPr id="6" name="Imagem 5"/>
          <p:cNvPicPr>
            <a:picLocks noChangeAspect="1"/>
          </p:cNvPicPr>
          <p:nvPr/>
        </p:nvPicPr>
        <p:blipFill>
          <a:blip r:embed="rId4"/>
          <a:stretch>
            <a:fillRect/>
          </a:stretch>
        </p:blipFill>
        <p:spPr>
          <a:xfrm>
            <a:off x="5589070" y="1483129"/>
            <a:ext cx="3326329" cy="2426150"/>
          </a:xfrm>
          <a:prstGeom prst="rect">
            <a:avLst/>
          </a:prstGeom>
        </p:spPr>
      </p:pic>
      <p:pic>
        <p:nvPicPr>
          <p:cNvPr id="7" name="Imagem 6"/>
          <p:cNvPicPr>
            <a:picLocks noChangeAspect="1"/>
          </p:cNvPicPr>
          <p:nvPr/>
        </p:nvPicPr>
        <p:blipFill>
          <a:blip r:embed="rId5"/>
          <a:stretch>
            <a:fillRect/>
          </a:stretch>
        </p:blipFill>
        <p:spPr>
          <a:xfrm>
            <a:off x="5589070" y="4009292"/>
            <a:ext cx="3326329" cy="2494055"/>
          </a:xfrm>
          <a:prstGeom prst="rect">
            <a:avLst/>
          </a:prstGeom>
        </p:spPr>
      </p:pic>
      <p:sp>
        <p:nvSpPr>
          <p:cNvPr id="9" name="Espaço Reservado para Número de Slide 8"/>
          <p:cNvSpPr>
            <a:spLocks noGrp="1"/>
          </p:cNvSpPr>
          <p:nvPr>
            <p:ph type="sldNum" sz="quarter" idx="12"/>
          </p:nvPr>
        </p:nvSpPr>
        <p:spPr/>
        <p:txBody>
          <a:bodyPr/>
          <a:lstStyle/>
          <a:p>
            <a:fld id="{3CE9CAAD-99B8-4EF3-B30B-50A437912889}" type="slidenum">
              <a:rPr lang="pt-BR" smtClean="0"/>
              <a:t>46</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3323361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5548" y="254977"/>
            <a:ext cx="8044638"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(FARMÁCIA) </a:t>
            </a:r>
            <a:endParaRPr lang="pt-BR" sz="3000" b="1" dirty="0"/>
          </a:p>
        </p:txBody>
      </p:sp>
      <p:pic>
        <p:nvPicPr>
          <p:cNvPr id="4" name="Espaço Reservado para Conteúdo 3"/>
          <p:cNvPicPr>
            <a:picLocks noGrp="1" noChangeAspect="1"/>
          </p:cNvPicPr>
          <p:nvPr>
            <p:ph idx="1"/>
          </p:nvPr>
        </p:nvPicPr>
        <p:blipFill>
          <a:blip r:embed="rId2"/>
          <a:stretch>
            <a:fillRect/>
          </a:stretch>
        </p:blipFill>
        <p:spPr>
          <a:xfrm>
            <a:off x="816995" y="1457203"/>
            <a:ext cx="4709132" cy="4134704"/>
          </a:xfrm>
          <a:prstGeom prst="rect">
            <a:avLst/>
          </a:prstGeom>
        </p:spPr>
      </p:pic>
      <p:pic>
        <p:nvPicPr>
          <p:cNvPr id="5" name="Imagem 4"/>
          <p:cNvPicPr>
            <a:picLocks noChangeAspect="1"/>
          </p:cNvPicPr>
          <p:nvPr/>
        </p:nvPicPr>
        <p:blipFill>
          <a:blip r:embed="rId3"/>
          <a:stretch>
            <a:fillRect/>
          </a:stretch>
        </p:blipFill>
        <p:spPr>
          <a:xfrm>
            <a:off x="5613907" y="1688124"/>
            <a:ext cx="4673234" cy="3991308"/>
          </a:xfrm>
          <a:prstGeom prst="rect">
            <a:avLst/>
          </a:prstGeom>
        </p:spPr>
      </p:pic>
      <p:sp>
        <p:nvSpPr>
          <p:cNvPr id="7" name="Espaço Reservado para Número de Slide 6"/>
          <p:cNvSpPr>
            <a:spLocks noGrp="1"/>
          </p:cNvSpPr>
          <p:nvPr>
            <p:ph type="sldNum" sz="quarter" idx="12"/>
          </p:nvPr>
        </p:nvSpPr>
        <p:spPr/>
        <p:txBody>
          <a:bodyPr/>
          <a:lstStyle/>
          <a:p>
            <a:fld id="{3CE9CAAD-99B8-4EF3-B30B-50A437912889}" type="slidenum">
              <a:rPr lang="pt-BR" smtClean="0"/>
              <a:t>47</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40468768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480" y="254977"/>
            <a:ext cx="8176522"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(Dispensário Limpeza) </a:t>
            </a:r>
            <a:endParaRPr lang="pt-BR" sz="3000" b="1" dirty="0"/>
          </a:p>
        </p:txBody>
      </p:sp>
      <p:pic>
        <p:nvPicPr>
          <p:cNvPr id="4" name="Espaço Reservado para Conteúdo 3"/>
          <p:cNvPicPr>
            <a:picLocks noGrp="1" noChangeAspect="1"/>
          </p:cNvPicPr>
          <p:nvPr>
            <p:ph idx="1"/>
          </p:nvPr>
        </p:nvPicPr>
        <p:blipFill>
          <a:blip r:embed="rId2"/>
          <a:stretch>
            <a:fillRect/>
          </a:stretch>
        </p:blipFill>
        <p:spPr>
          <a:xfrm>
            <a:off x="4567510" y="3525745"/>
            <a:ext cx="5487664" cy="447737"/>
          </a:xfrm>
          <a:prstGeom prst="rect">
            <a:avLst/>
          </a:prstGeom>
        </p:spPr>
      </p:pic>
      <p:pic>
        <p:nvPicPr>
          <p:cNvPr id="5" name="Imagem 4"/>
          <p:cNvPicPr>
            <a:picLocks noChangeAspect="1"/>
          </p:cNvPicPr>
          <p:nvPr/>
        </p:nvPicPr>
        <p:blipFill>
          <a:blip r:embed="rId3"/>
          <a:stretch>
            <a:fillRect/>
          </a:stretch>
        </p:blipFill>
        <p:spPr>
          <a:xfrm>
            <a:off x="659422" y="1745761"/>
            <a:ext cx="3596055" cy="4712934"/>
          </a:xfrm>
          <a:prstGeom prst="rect">
            <a:avLst/>
          </a:prstGeom>
        </p:spPr>
      </p:pic>
      <p:sp>
        <p:nvSpPr>
          <p:cNvPr id="7" name="Espaço Reservado para Número de Slide 6"/>
          <p:cNvSpPr>
            <a:spLocks noGrp="1"/>
          </p:cNvSpPr>
          <p:nvPr>
            <p:ph type="sldNum" sz="quarter" idx="12"/>
          </p:nvPr>
        </p:nvSpPr>
        <p:spPr/>
        <p:txBody>
          <a:bodyPr/>
          <a:lstStyle/>
          <a:p>
            <a:fld id="{3CE9CAAD-99B8-4EF3-B30B-50A437912889}" type="slidenum">
              <a:rPr lang="pt-BR" smtClean="0"/>
              <a:t>48</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837607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0918" y="266699"/>
            <a:ext cx="7676091"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(Rouparia) </a:t>
            </a:r>
            <a:endParaRPr lang="pt-BR" sz="3000" b="1" dirty="0"/>
          </a:p>
        </p:txBody>
      </p:sp>
      <p:pic>
        <p:nvPicPr>
          <p:cNvPr id="4" name="Espaço Reservado para Conteúdo 3"/>
          <p:cNvPicPr>
            <a:picLocks noGrp="1" noChangeAspect="1"/>
          </p:cNvPicPr>
          <p:nvPr>
            <p:ph idx="1"/>
          </p:nvPr>
        </p:nvPicPr>
        <p:blipFill>
          <a:blip r:embed="rId2"/>
          <a:stretch>
            <a:fillRect/>
          </a:stretch>
        </p:blipFill>
        <p:spPr>
          <a:xfrm>
            <a:off x="5033773" y="1647470"/>
            <a:ext cx="5134692" cy="704948"/>
          </a:xfrm>
          <a:prstGeom prst="rect">
            <a:avLst/>
          </a:prstGeom>
        </p:spPr>
      </p:pic>
      <p:pic>
        <p:nvPicPr>
          <p:cNvPr id="5" name="Imagem 4"/>
          <p:cNvPicPr>
            <a:picLocks noChangeAspect="1"/>
          </p:cNvPicPr>
          <p:nvPr/>
        </p:nvPicPr>
        <p:blipFill>
          <a:blip r:embed="rId3"/>
          <a:stretch>
            <a:fillRect/>
          </a:stretch>
        </p:blipFill>
        <p:spPr>
          <a:xfrm>
            <a:off x="5052826" y="2352418"/>
            <a:ext cx="5096586" cy="1209844"/>
          </a:xfrm>
          <a:prstGeom prst="rect">
            <a:avLst/>
          </a:prstGeom>
        </p:spPr>
      </p:pic>
      <p:pic>
        <p:nvPicPr>
          <p:cNvPr id="6" name="Imagem 5"/>
          <p:cNvPicPr>
            <a:picLocks noChangeAspect="1"/>
          </p:cNvPicPr>
          <p:nvPr/>
        </p:nvPicPr>
        <p:blipFill>
          <a:blip r:embed="rId4"/>
          <a:stretch>
            <a:fillRect/>
          </a:stretch>
        </p:blipFill>
        <p:spPr>
          <a:xfrm>
            <a:off x="923697" y="1647470"/>
            <a:ext cx="3258005" cy="2381582"/>
          </a:xfrm>
          <a:prstGeom prst="rect">
            <a:avLst/>
          </a:prstGeom>
        </p:spPr>
      </p:pic>
      <p:pic>
        <p:nvPicPr>
          <p:cNvPr id="7" name="Imagem 6"/>
          <p:cNvPicPr>
            <a:picLocks noChangeAspect="1"/>
          </p:cNvPicPr>
          <p:nvPr/>
        </p:nvPicPr>
        <p:blipFill>
          <a:blip r:embed="rId5"/>
          <a:stretch>
            <a:fillRect/>
          </a:stretch>
        </p:blipFill>
        <p:spPr>
          <a:xfrm>
            <a:off x="2868265" y="4238091"/>
            <a:ext cx="3219899" cy="2391109"/>
          </a:xfrm>
          <a:prstGeom prst="rect">
            <a:avLst/>
          </a:prstGeom>
        </p:spPr>
      </p:pic>
      <p:sp>
        <p:nvSpPr>
          <p:cNvPr id="9" name="Espaço Reservado para Número de Slide 8"/>
          <p:cNvSpPr>
            <a:spLocks noGrp="1"/>
          </p:cNvSpPr>
          <p:nvPr>
            <p:ph type="sldNum" sz="quarter" idx="12"/>
          </p:nvPr>
        </p:nvSpPr>
        <p:spPr/>
        <p:txBody>
          <a:bodyPr/>
          <a:lstStyle/>
          <a:p>
            <a:fld id="{3CE9CAAD-99B8-4EF3-B30B-50A437912889}" type="slidenum">
              <a:rPr lang="pt-BR" smtClean="0"/>
              <a:t>49</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2152391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10339427" cy="841131"/>
          </a:xfrm>
        </p:spPr>
        <p:txBody>
          <a:bodyPr>
            <a:normAutofit/>
          </a:bodyPr>
          <a:lstStyle/>
          <a:p>
            <a:pPr algn="ctr"/>
            <a:r>
              <a:rPr lang="pt-BR" sz="3000" b="1" dirty="0">
                <a:solidFill>
                  <a:schemeClr val="tx1"/>
                </a:solidFill>
              </a:rPr>
              <a:t>INTERVENÇÃO ADMINISTRATIVA ATUAL</a:t>
            </a:r>
            <a:endParaRPr lang="pt-BR" sz="3000" dirty="0"/>
          </a:p>
        </p:txBody>
      </p:sp>
      <p:sp>
        <p:nvSpPr>
          <p:cNvPr id="3" name="Espaço Reservado para Texto 2"/>
          <p:cNvSpPr>
            <a:spLocks noGrp="1"/>
          </p:cNvSpPr>
          <p:nvPr>
            <p:ph type="body" idx="1"/>
          </p:nvPr>
        </p:nvSpPr>
        <p:spPr>
          <a:xfrm>
            <a:off x="835596" y="1969477"/>
            <a:ext cx="9433819" cy="3903785"/>
          </a:xfrm>
        </p:spPr>
        <p:txBody>
          <a:bodyPr/>
          <a:lstStyle/>
          <a:p>
            <a:pPr algn="just"/>
            <a:r>
              <a:rPr lang="pt-BR" dirty="0"/>
              <a:t>A Santa Casa de São Luiz do Paraitinga tem sua prestação de Contas em dia, entregue mensalmente na Prefeitura Municipal e disponibilizada no formato PDF/A no seu site,  tendo uma transparência dos gastos e a utilização dos recursos repassados. </a:t>
            </a:r>
          </a:p>
          <a:p>
            <a:pPr algn="just"/>
            <a:r>
              <a:rPr lang="pt-BR" dirty="0"/>
              <a:t>Contamos também com a realização de exames de analises clínicos e de </a:t>
            </a:r>
            <a:r>
              <a:rPr lang="pt-BR" dirty="0" err="1"/>
              <a:t>Raio-x</a:t>
            </a:r>
            <a:r>
              <a:rPr lang="pt-BR" dirty="0"/>
              <a:t>, com o atendimento digno aos munícipes, bem como disponibilizado nas recepções a avaliação de atendimentos prestados e as condições de limpeza e conservação do espaço.</a:t>
            </a:r>
          </a:p>
          <a:p>
            <a:pPr algn="just"/>
            <a:endParaRPr lang="pt-BR" dirty="0"/>
          </a:p>
        </p:txBody>
      </p:sp>
      <p:sp>
        <p:nvSpPr>
          <p:cNvPr id="6" name="Espaço Reservado para Número de Slide 5"/>
          <p:cNvSpPr>
            <a:spLocks noGrp="1"/>
          </p:cNvSpPr>
          <p:nvPr>
            <p:ph type="sldNum" sz="quarter" idx="12"/>
          </p:nvPr>
        </p:nvSpPr>
        <p:spPr/>
        <p:txBody>
          <a:bodyPr/>
          <a:lstStyle/>
          <a:p>
            <a:fld id="{3CE9CAAD-99B8-4EF3-B30B-50A437912889}" type="slidenum">
              <a:rPr lang="pt-BR" smtClean="0"/>
              <a:t>5</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1106363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5601" y="254977"/>
            <a:ext cx="7848401"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(Lavanderia) </a:t>
            </a:r>
            <a:endParaRPr lang="pt-BR" sz="3000" b="1" dirty="0"/>
          </a:p>
        </p:txBody>
      </p:sp>
      <p:pic>
        <p:nvPicPr>
          <p:cNvPr id="7" name="Espaço Reservado para Conteúdo 6"/>
          <p:cNvPicPr>
            <a:picLocks noGrp="1" noChangeAspect="1"/>
          </p:cNvPicPr>
          <p:nvPr>
            <p:ph idx="1"/>
          </p:nvPr>
        </p:nvPicPr>
        <p:blipFill>
          <a:blip r:embed="rId2"/>
          <a:stretch>
            <a:fillRect/>
          </a:stretch>
        </p:blipFill>
        <p:spPr>
          <a:xfrm>
            <a:off x="1622398" y="1641223"/>
            <a:ext cx="6096851" cy="981212"/>
          </a:xfrm>
          <a:prstGeom prst="rect">
            <a:avLst/>
          </a:prstGeom>
        </p:spPr>
      </p:pic>
      <p:pic>
        <p:nvPicPr>
          <p:cNvPr id="5" name="Imagem 4"/>
          <p:cNvPicPr>
            <a:picLocks noChangeAspect="1"/>
          </p:cNvPicPr>
          <p:nvPr/>
        </p:nvPicPr>
        <p:blipFill>
          <a:blip r:embed="rId3"/>
          <a:stretch>
            <a:fillRect/>
          </a:stretch>
        </p:blipFill>
        <p:spPr>
          <a:xfrm>
            <a:off x="1745490" y="2962023"/>
            <a:ext cx="3037525" cy="3679100"/>
          </a:xfrm>
          <a:prstGeom prst="rect">
            <a:avLst/>
          </a:prstGeom>
        </p:spPr>
      </p:pic>
      <p:pic>
        <p:nvPicPr>
          <p:cNvPr id="8" name="Imagem 7"/>
          <p:cNvPicPr>
            <a:picLocks noChangeAspect="1"/>
          </p:cNvPicPr>
          <p:nvPr/>
        </p:nvPicPr>
        <p:blipFill>
          <a:blip r:embed="rId4"/>
          <a:stretch>
            <a:fillRect/>
          </a:stretch>
        </p:blipFill>
        <p:spPr>
          <a:xfrm>
            <a:off x="6014100" y="2944721"/>
            <a:ext cx="3083134" cy="3696402"/>
          </a:xfrm>
          <a:prstGeom prst="rect">
            <a:avLst/>
          </a:prstGeom>
        </p:spPr>
      </p:pic>
      <p:sp>
        <p:nvSpPr>
          <p:cNvPr id="4" name="Espaço Reservado para Número de Slide 3"/>
          <p:cNvSpPr>
            <a:spLocks noGrp="1"/>
          </p:cNvSpPr>
          <p:nvPr>
            <p:ph type="sldNum" sz="quarter" idx="12"/>
          </p:nvPr>
        </p:nvSpPr>
        <p:spPr/>
        <p:txBody>
          <a:bodyPr/>
          <a:lstStyle/>
          <a:p>
            <a:fld id="{3CE9CAAD-99B8-4EF3-B30B-50A437912889}" type="slidenum">
              <a:rPr lang="pt-BR" smtClean="0"/>
              <a:t>50</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3321037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87288" y="254977"/>
            <a:ext cx="8879904" cy="1320800"/>
          </a:xfrm>
        </p:spPr>
        <p:txBody>
          <a:bodyPr>
            <a:normAutofit/>
          </a:bodyPr>
          <a:lstStyle/>
          <a:p>
            <a:pPr algn="ctr"/>
            <a:r>
              <a:rPr lang="pt-BR" sz="3000" b="1" dirty="0">
                <a:solidFill>
                  <a:schemeClr val="tx1"/>
                </a:solidFill>
              </a:rPr>
              <a:t>INVENTÁRIO – BENS MOBILIARIOS </a:t>
            </a:r>
            <a:r>
              <a:rPr lang="pt-BR" sz="3000" b="1" dirty="0" smtClean="0">
                <a:solidFill>
                  <a:schemeClr val="tx1"/>
                </a:solidFill>
              </a:rPr>
              <a:t>(Expurgo) </a:t>
            </a:r>
            <a:endParaRPr lang="pt-BR" sz="3000" b="1" dirty="0"/>
          </a:p>
        </p:txBody>
      </p:sp>
      <p:pic>
        <p:nvPicPr>
          <p:cNvPr id="4" name="Espaço Reservado para Conteúdo 3"/>
          <p:cNvPicPr>
            <a:picLocks noGrp="1" noChangeAspect="1"/>
          </p:cNvPicPr>
          <p:nvPr>
            <p:ph idx="1"/>
          </p:nvPr>
        </p:nvPicPr>
        <p:blipFill>
          <a:blip r:embed="rId2"/>
          <a:stretch>
            <a:fillRect/>
          </a:stretch>
        </p:blipFill>
        <p:spPr>
          <a:xfrm>
            <a:off x="241609" y="2078214"/>
            <a:ext cx="6505485" cy="1728855"/>
          </a:xfrm>
          <a:prstGeom prst="rect">
            <a:avLst/>
          </a:prstGeom>
        </p:spPr>
      </p:pic>
      <p:pic>
        <p:nvPicPr>
          <p:cNvPr id="5" name="Imagem 4"/>
          <p:cNvPicPr>
            <a:picLocks noChangeAspect="1"/>
          </p:cNvPicPr>
          <p:nvPr/>
        </p:nvPicPr>
        <p:blipFill>
          <a:blip r:embed="rId3"/>
          <a:stretch>
            <a:fillRect/>
          </a:stretch>
        </p:blipFill>
        <p:spPr>
          <a:xfrm>
            <a:off x="2060091" y="3954883"/>
            <a:ext cx="3429479" cy="2600688"/>
          </a:xfrm>
          <a:prstGeom prst="rect">
            <a:avLst/>
          </a:prstGeom>
        </p:spPr>
      </p:pic>
      <p:pic>
        <p:nvPicPr>
          <p:cNvPr id="6" name="Imagem 5"/>
          <p:cNvPicPr>
            <a:picLocks noChangeAspect="1"/>
          </p:cNvPicPr>
          <p:nvPr/>
        </p:nvPicPr>
        <p:blipFill>
          <a:blip r:embed="rId4"/>
          <a:stretch>
            <a:fillRect/>
          </a:stretch>
        </p:blipFill>
        <p:spPr>
          <a:xfrm>
            <a:off x="6868080" y="2353146"/>
            <a:ext cx="2553056" cy="3734321"/>
          </a:xfrm>
          <a:prstGeom prst="rect">
            <a:avLst/>
          </a:prstGeom>
        </p:spPr>
      </p:pic>
      <p:sp>
        <p:nvSpPr>
          <p:cNvPr id="8" name="Espaço Reservado para Número de Slide 7"/>
          <p:cNvSpPr>
            <a:spLocks noGrp="1"/>
          </p:cNvSpPr>
          <p:nvPr>
            <p:ph type="sldNum" sz="quarter" idx="12"/>
          </p:nvPr>
        </p:nvSpPr>
        <p:spPr/>
        <p:txBody>
          <a:bodyPr/>
          <a:lstStyle/>
          <a:p>
            <a:fld id="{3CE9CAAD-99B8-4EF3-B30B-50A437912889}" type="slidenum">
              <a:rPr lang="pt-BR" smtClean="0"/>
              <a:t>51</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7924756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00990" y="219808"/>
            <a:ext cx="6856418"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(Área Laboratório ) </a:t>
            </a:r>
            <a:endParaRPr lang="pt-BR" sz="3000" b="1" dirty="0"/>
          </a:p>
        </p:txBody>
      </p:sp>
      <p:pic>
        <p:nvPicPr>
          <p:cNvPr id="4" name="Espaço Reservado para Conteúdo 3"/>
          <p:cNvPicPr>
            <a:picLocks noGrp="1" noChangeAspect="1"/>
          </p:cNvPicPr>
          <p:nvPr>
            <p:ph idx="1"/>
          </p:nvPr>
        </p:nvPicPr>
        <p:blipFill>
          <a:blip r:embed="rId2"/>
          <a:stretch>
            <a:fillRect/>
          </a:stretch>
        </p:blipFill>
        <p:spPr>
          <a:xfrm>
            <a:off x="5029199" y="3128983"/>
            <a:ext cx="5804067" cy="590632"/>
          </a:xfrm>
          <a:prstGeom prst="rect">
            <a:avLst/>
          </a:prstGeom>
        </p:spPr>
      </p:pic>
      <p:pic>
        <p:nvPicPr>
          <p:cNvPr id="5" name="Imagem 4"/>
          <p:cNvPicPr>
            <a:picLocks noChangeAspect="1"/>
          </p:cNvPicPr>
          <p:nvPr/>
        </p:nvPicPr>
        <p:blipFill>
          <a:blip r:embed="rId3"/>
          <a:stretch>
            <a:fillRect/>
          </a:stretch>
        </p:blipFill>
        <p:spPr>
          <a:xfrm>
            <a:off x="1074244" y="1930400"/>
            <a:ext cx="3572374" cy="4496427"/>
          </a:xfrm>
          <a:prstGeom prst="rect">
            <a:avLst/>
          </a:prstGeom>
        </p:spPr>
      </p:pic>
      <p:sp>
        <p:nvSpPr>
          <p:cNvPr id="7" name="Espaço Reservado para Número de Slide 6"/>
          <p:cNvSpPr>
            <a:spLocks noGrp="1"/>
          </p:cNvSpPr>
          <p:nvPr>
            <p:ph type="sldNum" sz="quarter" idx="12"/>
          </p:nvPr>
        </p:nvSpPr>
        <p:spPr/>
        <p:txBody>
          <a:bodyPr/>
          <a:lstStyle/>
          <a:p>
            <a:fld id="{3CE9CAAD-99B8-4EF3-B30B-50A437912889}" type="slidenum">
              <a:rPr lang="pt-BR" smtClean="0"/>
              <a:t>52</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9655247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52080" y="203921"/>
            <a:ext cx="6523566"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(Sala de Coleta) </a:t>
            </a:r>
            <a:endParaRPr lang="pt-BR" sz="3000" b="1" dirty="0"/>
          </a:p>
        </p:txBody>
      </p:sp>
      <p:pic>
        <p:nvPicPr>
          <p:cNvPr id="4" name="Espaço Reservado para Conteúdo 3"/>
          <p:cNvPicPr>
            <a:picLocks noGrp="1" noChangeAspect="1"/>
          </p:cNvPicPr>
          <p:nvPr>
            <p:ph idx="1"/>
          </p:nvPr>
        </p:nvPicPr>
        <p:blipFill>
          <a:blip r:embed="rId2"/>
          <a:stretch>
            <a:fillRect/>
          </a:stretch>
        </p:blipFill>
        <p:spPr>
          <a:xfrm>
            <a:off x="1952080" y="1542306"/>
            <a:ext cx="6944694" cy="1042632"/>
          </a:xfrm>
          <a:prstGeom prst="rect">
            <a:avLst/>
          </a:prstGeom>
        </p:spPr>
      </p:pic>
      <p:pic>
        <p:nvPicPr>
          <p:cNvPr id="3" name="Imagem 2"/>
          <p:cNvPicPr>
            <a:picLocks noChangeAspect="1"/>
          </p:cNvPicPr>
          <p:nvPr/>
        </p:nvPicPr>
        <p:blipFill>
          <a:blip r:embed="rId3"/>
          <a:stretch>
            <a:fillRect/>
          </a:stretch>
        </p:blipFill>
        <p:spPr>
          <a:xfrm>
            <a:off x="2391508" y="2523392"/>
            <a:ext cx="5503985" cy="4063961"/>
          </a:xfrm>
          <a:prstGeom prst="rect">
            <a:avLst/>
          </a:prstGeom>
        </p:spPr>
      </p:pic>
      <p:sp>
        <p:nvSpPr>
          <p:cNvPr id="8" name="Espaço Reservado para Número de Slide 7"/>
          <p:cNvSpPr>
            <a:spLocks noGrp="1"/>
          </p:cNvSpPr>
          <p:nvPr>
            <p:ph type="sldNum" sz="quarter" idx="12"/>
          </p:nvPr>
        </p:nvSpPr>
        <p:spPr/>
        <p:txBody>
          <a:bodyPr/>
          <a:lstStyle/>
          <a:p>
            <a:fld id="{3CE9CAAD-99B8-4EF3-B30B-50A437912889}" type="slidenum">
              <a:rPr lang="pt-BR" smtClean="0"/>
              <a:t>53</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5015394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50731" y="237282"/>
            <a:ext cx="8113091"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(Laboratório) </a:t>
            </a:r>
            <a:endParaRPr lang="pt-BR" sz="3000" b="1" dirty="0"/>
          </a:p>
        </p:txBody>
      </p:sp>
      <p:pic>
        <p:nvPicPr>
          <p:cNvPr id="4" name="Espaço Reservado para Conteúdo 3"/>
          <p:cNvPicPr>
            <a:picLocks noGrp="1" noChangeAspect="1"/>
          </p:cNvPicPr>
          <p:nvPr>
            <p:ph idx="1"/>
          </p:nvPr>
        </p:nvPicPr>
        <p:blipFill>
          <a:blip r:embed="rId2"/>
          <a:stretch>
            <a:fillRect/>
          </a:stretch>
        </p:blipFill>
        <p:spPr>
          <a:xfrm>
            <a:off x="677334" y="1726035"/>
            <a:ext cx="5600138" cy="3572374"/>
          </a:xfrm>
          <a:prstGeom prst="rect">
            <a:avLst/>
          </a:prstGeom>
        </p:spPr>
      </p:pic>
      <p:pic>
        <p:nvPicPr>
          <p:cNvPr id="5" name="Imagem 4"/>
          <p:cNvPicPr>
            <a:picLocks noChangeAspect="1"/>
          </p:cNvPicPr>
          <p:nvPr/>
        </p:nvPicPr>
        <p:blipFill>
          <a:blip r:embed="rId3"/>
          <a:stretch>
            <a:fillRect/>
          </a:stretch>
        </p:blipFill>
        <p:spPr>
          <a:xfrm>
            <a:off x="6434178" y="1610205"/>
            <a:ext cx="2613108" cy="2004199"/>
          </a:xfrm>
          <a:prstGeom prst="rect">
            <a:avLst/>
          </a:prstGeom>
        </p:spPr>
      </p:pic>
      <p:pic>
        <p:nvPicPr>
          <p:cNvPr id="6" name="Imagem 5"/>
          <p:cNvPicPr>
            <a:picLocks noChangeAspect="1"/>
          </p:cNvPicPr>
          <p:nvPr/>
        </p:nvPicPr>
        <p:blipFill>
          <a:blip r:embed="rId4"/>
          <a:stretch>
            <a:fillRect/>
          </a:stretch>
        </p:blipFill>
        <p:spPr>
          <a:xfrm>
            <a:off x="7420708" y="3798276"/>
            <a:ext cx="2321169" cy="2556088"/>
          </a:xfrm>
          <a:prstGeom prst="rect">
            <a:avLst/>
          </a:prstGeom>
        </p:spPr>
      </p:pic>
      <p:sp>
        <p:nvSpPr>
          <p:cNvPr id="8" name="Espaço Reservado para Número de Slide 7"/>
          <p:cNvSpPr>
            <a:spLocks noGrp="1"/>
          </p:cNvSpPr>
          <p:nvPr>
            <p:ph type="sldNum" sz="quarter" idx="12"/>
          </p:nvPr>
        </p:nvSpPr>
        <p:spPr/>
        <p:txBody>
          <a:bodyPr/>
          <a:lstStyle/>
          <a:p>
            <a:fld id="{3CE9CAAD-99B8-4EF3-B30B-50A437912889}" type="slidenum">
              <a:rPr lang="pt-BR" smtClean="0"/>
              <a:t>54</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911200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65356" y="254977"/>
            <a:ext cx="8209807"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a:t>
            </a:r>
            <a:r>
              <a:rPr lang="pt-BR" sz="3000" b="1" dirty="0">
                <a:solidFill>
                  <a:schemeClr val="tx1"/>
                </a:solidFill>
              </a:rPr>
              <a:t>(Laboratório) </a:t>
            </a:r>
            <a:endParaRPr lang="pt-BR" sz="3000" b="1" dirty="0"/>
          </a:p>
        </p:txBody>
      </p:sp>
      <p:pic>
        <p:nvPicPr>
          <p:cNvPr id="4" name="Espaço Reservado para Conteúdo 3"/>
          <p:cNvPicPr>
            <a:picLocks noGrp="1" noChangeAspect="1"/>
          </p:cNvPicPr>
          <p:nvPr>
            <p:ph idx="1"/>
          </p:nvPr>
        </p:nvPicPr>
        <p:blipFill>
          <a:blip r:embed="rId2"/>
          <a:stretch>
            <a:fillRect/>
          </a:stretch>
        </p:blipFill>
        <p:spPr>
          <a:xfrm>
            <a:off x="920074" y="1993534"/>
            <a:ext cx="4460818" cy="4099535"/>
          </a:xfrm>
          <a:prstGeom prst="rect">
            <a:avLst/>
          </a:prstGeom>
        </p:spPr>
      </p:pic>
      <p:pic>
        <p:nvPicPr>
          <p:cNvPr id="5" name="Imagem 4"/>
          <p:cNvPicPr>
            <a:picLocks noChangeAspect="1"/>
          </p:cNvPicPr>
          <p:nvPr/>
        </p:nvPicPr>
        <p:blipFill>
          <a:blip r:embed="rId3"/>
          <a:stretch>
            <a:fillRect/>
          </a:stretch>
        </p:blipFill>
        <p:spPr>
          <a:xfrm>
            <a:off x="5527691" y="2025224"/>
            <a:ext cx="5248479" cy="4036154"/>
          </a:xfrm>
          <a:prstGeom prst="rect">
            <a:avLst/>
          </a:prstGeom>
        </p:spPr>
      </p:pic>
      <p:sp>
        <p:nvSpPr>
          <p:cNvPr id="7" name="Espaço Reservado para Número de Slide 6"/>
          <p:cNvSpPr>
            <a:spLocks noGrp="1"/>
          </p:cNvSpPr>
          <p:nvPr>
            <p:ph type="sldNum" sz="quarter" idx="12"/>
          </p:nvPr>
        </p:nvSpPr>
        <p:spPr/>
        <p:txBody>
          <a:bodyPr/>
          <a:lstStyle/>
          <a:p>
            <a:fld id="{3CE9CAAD-99B8-4EF3-B30B-50A437912889}" type="slidenum">
              <a:rPr lang="pt-BR" smtClean="0"/>
              <a:t>55</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3236517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64625" y="254977"/>
            <a:ext cx="7482659"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(Descanso Enfermagem) </a:t>
            </a:r>
            <a:endParaRPr lang="pt-BR" sz="3000" b="1" dirty="0"/>
          </a:p>
        </p:txBody>
      </p:sp>
      <p:pic>
        <p:nvPicPr>
          <p:cNvPr id="4" name="Espaço Reservado para Conteúdo 3"/>
          <p:cNvPicPr>
            <a:picLocks noGrp="1" noChangeAspect="1"/>
          </p:cNvPicPr>
          <p:nvPr>
            <p:ph idx="1"/>
          </p:nvPr>
        </p:nvPicPr>
        <p:blipFill>
          <a:blip r:embed="rId2"/>
          <a:stretch>
            <a:fillRect/>
          </a:stretch>
        </p:blipFill>
        <p:spPr>
          <a:xfrm>
            <a:off x="477532" y="2505008"/>
            <a:ext cx="5105583" cy="1662546"/>
          </a:xfrm>
          <a:prstGeom prst="rect">
            <a:avLst/>
          </a:prstGeom>
        </p:spPr>
      </p:pic>
      <p:pic>
        <p:nvPicPr>
          <p:cNvPr id="5" name="Imagem 4"/>
          <p:cNvPicPr>
            <a:picLocks noChangeAspect="1"/>
          </p:cNvPicPr>
          <p:nvPr/>
        </p:nvPicPr>
        <p:blipFill>
          <a:blip r:embed="rId3"/>
          <a:stretch>
            <a:fillRect/>
          </a:stretch>
        </p:blipFill>
        <p:spPr>
          <a:xfrm>
            <a:off x="6049108" y="2094235"/>
            <a:ext cx="3165231" cy="2296344"/>
          </a:xfrm>
          <a:prstGeom prst="rect">
            <a:avLst/>
          </a:prstGeom>
        </p:spPr>
      </p:pic>
      <p:pic>
        <p:nvPicPr>
          <p:cNvPr id="6" name="Imagem 5"/>
          <p:cNvPicPr>
            <a:picLocks noChangeAspect="1"/>
          </p:cNvPicPr>
          <p:nvPr/>
        </p:nvPicPr>
        <p:blipFill>
          <a:blip r:embed="rId4"/>
          <a:stretch>
            <a:fillRect/>
          </a:stretch>
        </p:blipFill>
        <p:spPr>
          <a:xfrm>
            <a:off x="6430835" y="4554415"/>
            <a:ext cx="3382852" cy="2133506"/>
          </a:xfrm>
          <a:prstGeom prst="rect">
            <a:avLst/>
          </a:prstGeom>
        </p:spPr>
      </p:pic>
      <p:sp>
        <p:nvSpPr>
          <p:cNvPr id="8" name="Espaço Reservado para Número de Slide 7"/>
          <p:cNvSpPr>
            <a:spLocks noGrp="1"/>
          </p:cNvSpPr>
          <p:nvPr>
            <p:ph type="sldNum" sz="quarter" idx="12"/>
          </p:nvPr>
        </p:nvSpPr>
        <p:spPr/>
        <p:txBody>
          <a:bodyPr/>
          <a:lstStyle/>
          <a:p>
            <a:fld id="{3CE9CAAD-99B8-4EF3-B30B-50A437912889}" type="slidenum">
              <a:rPr lang="pt-BR" smtClean="0"/>
              <a:t>56</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4915341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9841" y="254977"/>
            <a:ext cx="8801506" cy="1320800"/>
          </a:xfrm>
        </p:spPr>
        <p:txBody>
          <a:bodyPr>
            <a:normAutofit/>
          </a:bodyPr>
          <a:lstStyle/>
          <a:p>
            <a:pPr algn="ctr"/>
            <a:r>
              <a:rPr lang="pt-BR" sz="3000" b="1" dirty="0">
                <a:solidFill>
                  <a:schemeClr val="tx1"/>
                </a:solidFill>
              </a:rPr>
              <a:t>INVENTÁRIO – BENS MOBILIARIOS (Descanso </a:t>
            </a:r>
            <a:r>
              <a:rPr lang="pt-BR" sz="3000" b="1" dirty="0" smtClean="0">
                <a:solidFill>
                  <a:schemeClr val="tx1"/>
                </a:solidFill>
              </a:rPr>
              <a:t>Funcionários) </a:t>
            </a:r>
            <a:endParaRPr lang="pt-BR" sz="3000" b="1" dirty="0"/>
          </a:p>
        </p:txBody>
      </p:sp>
      <p:pic>
        <p:nvPicPr>
          <p:cNvPr id="4" name="Espaço Reservado para Conteúdo 3"/>
          <p:cNvPicPr>
            <a:picLocks noGrp="1" noChangeAspect="1"/>
          </p:cNvPicPr>
          <p:nvPr>
            <p:ph idx="1"/>
          </p:nvPr>
        </p:nvPicPr>
        <p:blipFill>
          <a:blip r:embed="rId2"/>
          <a:stretch>
            <a:fillRect/>
          </a:stretch>
        </p:blipFill>
        <p:spPr>
          <a:xfrm>
            <a:off x="5385467" y="2394737"/>
            <a:ext cx="5244432" cy="1848108"/>
          </a:xfrm>
          <a:prstGeom prst="rect">
            <a:avLst/>
          </a:prstGeom>
        </p:spPr>
      </p:pic>
      <p:pic>
        <p:nvPicPr>
          <p:cNvPr id="5" name="Imagem 4"/>
          <p:cNvPicPr>
            <a:picLocks noChangeAspect="1"/>
          </p:cNvPicPr>
          <p:nvPr/>
        </p:nvPicPr>
        <p:blipFill>
          <a:blip r:embed="rId3"/>
          <a:stretch>
            <a:fillRect/>
          </a:stretch>
        </p:blipFill>
        <p:spPr>
          <a:xfrm>
            <a:off x="919900" y="2268415"/>
            <a:ext cx="2298085" cy="2374928"/>
          </a:xfrm>
          <a:prstGeom prst="rect">
            <a:avLst/>
          </a:prstGeom>
        </p:spPr>
      </p:pic>
      <p:pic>
        <p:nvPicPr>
          <p:cNvPr id="6" name="Imagem 5"/>
          <p:cNvPicPr>
            <a:picLocks noChangeAspect="1"/>
          </p:cNvPicPr>
          <p:nvPr/>
        </p:nvPicPr>
        <p:blipFill>
          <a:blip r:embed="rId4"/>
          <a:stretch>
            <a:fillRect/>
          </a:stretch>
        </p:blipFill>
        <p:spPr>
          <a:xfrm>
            <a:off x="3356838" y="4475285"/>
            <a:ext cx="3193432" cy="2073787"/>
          </a:xfrm>
          <a:prstGeom prst="rect">
            <a:avLst/>
          </a:prstGeom>
        </p:spPr>
      </p:pic>
      <p:sp>
        <p:nvSpPr>
          <p:cNvPr id="8" name="Espaço Reservado para Número de Slide 7"/>
          <p:cNvSpPr>
            <a:spLocks noGrp="1"/>
          </p:cNvSpPr>
          <p:nvPr>
            <p:ph type="sldNum" sz="quarter" idx="12"/>
          </p:nvPr>
        </p:nvSpPr>
        <p:spPr/>
        <p:txBody>
          <a:bodyPr/>
          <a:lstStyle/>
          <a:p>
            <a:fld id="{3CE9CAAD-99B8-4EF3-B30B-50A437912889}" type="slidenum">
              <a:rPr lang="pt-BR" smtClean="0"/>
              <a:t>57</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2687696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5261" y="272562"/>
            <a:ext cx="8089754"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(Refeitório) </a:t>
            </a:r>
            <a:endParaRPr lang="pt-BR" sz="3000" b="1" dirty="0"/>
          </a:p>
        </p:txBody>
      </p:sp>
      <p:pic>
        <p:nvPicPr>
          <p:cNvPr id="4" name="Espaço Reservado para Conteúdo 3"/>
          <p:cNvPicPr>
            <a:picLocks noGrp="1" noChangeAspect="1"/>
          </p:cNvPicPr>
          <p:nvPr>
            <p:ph idx="1"/>
          </p:nvPr>
        </p:nvPicPr>
        <p:blipFill>
          <a:blip r:embed="rId2"/>
          <a:stretch>
            <a:fillRect/>
          </a:stretch>
        </p:blipFill>
        <p:spPr>
          <a:xfrm>
            <a:off x="604655" y="2810127"/>
            <a:ext cx="5541168" cy="2201487"/>
          </a:xfrm>
          <a:prstGeom prst="rect">
            <a:avLst/>
          </a:prstGeom>
        </p:spPr>
      </p:pic>
      <p:pic>
        <p:nvPicPr>
          <p:cNvPr id="5" name="Imagem 4"/>
          <p:cNvPicPr>
            <a:picLocks noChangeAspect="1"/>
          </p:cNvPicPr>
          <p:nvPr/>
        </p:nvPicPr>
        <p:blipFill>
          <a:blip r:embed="rId3"/>
          <a:stretch>
            <a:fillRect/>
          </a:stretch>
        </p:blipFill>
        <p:spPr>
          <a:xfrm>
            <a:off x="6223959" y="2529552"/>
            <a:ext cx="3753374" cy="2762636"/>
          </a:xfrm>
          <a:prstGeom prst="rect">
            <a:avLst/>
          </a:prstGeom>
        </p:spPr>
      </p:pic>
      <p:sp>
        <p:nvSpPr>
          <p:cNvPr id="7" name="Espaço Reservado para Número de Slide 6"/>
          <p:cNvSpPr>
            <a:spLocks noGrp="1"/>
          </p:cNvSpPr>
          <p:nvPr>
            <p:ph type="sldNum" sz="quarter" idx="12"/>
          </p:nvPr>
        </p:nvSpPr>
        <p:spPr/>
        <p:txBody>
          <a:bodyPr/>
          <a:lstStyle/>
          <a:p>
            <a:fld id="{3CE9CAAD-99B8-4EF3-B30B-50A437912889}" type="slidenum">
              <a:rPr lang="pt-BR" smtClean="0"/>
              <a:t>58</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5138546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65357" y="254977"/>
            <a:ext cx="7235743"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(Cozinha) </a:t>
            </a:r>
            <a:endParaRPr lang="pt-BR" sz="3000" b="1" dirty="0"/>
          </a:p>
        </p:txBody>
      </p:sp>
      <p:pic>
        <p:nvPicPr>
          <p:cNvPr id="4" name="Espaço Reservado para Conteúdo 3"/>
          <p:cNvPicPr>
            <a:picLocks noGrp="1" noChangeAspect="1"/>
          </p:cNvPicPr>
          <p:nvPr>
            <p:ph idx="1"/>
          </p:nvPr>
        </p:nvPicPr>
        <p:blipFill>
          <a:blip r:embed="rId2"/>
          <a:stretch>
            <a:fillRect/>
          </a:stretch>
        </p:blipFill>
        <p:spPr>
          <a:xfrm>
            <a:off x="4791319" y="1881691"/>
            <a:ext cx="5460024" cy="2352156"/>
          </a:xfrm>
          <a:prstGeom prst="rect">
            <a:avLst/>
          </a:prstGeom>
        </p:spPr>
      </p:pic>
      <p:pic>
        <p:nvPicPr>
          <p:cNvPr id="5" name="Imagem 4"/>
          <p:cNvPicPr>
            <a:picLocks noChangeAspect="1"/>
          </p:cNvPicPr>
          <p:nvPr/>
        </p:nvPicPr>
        <p:blipFill>
          <a:blip r:embed="rId3"/>
          <a:stretch>
            <a:fillRect/>
          </a:stretch>
        </p:blipFill>
        <p:spPr>
          <a:xfrm>
            <a:off x="466258" y="1779365"/>
            <a:ext cx="3603604" cy="2405773"/>
          </a:xfrm>
          <a:prstGeom prst="rect">
            <a:avLst/>
          </a:prstGeom>
        </p:spPr>
      </p:pic>
      <p:pic>
        <p:nvPicPr>
          <p:cNvPr id="6" name="Imagem 5"/>
          <p:cNvPicPr>
            <a:picLocks noChangeAspect="1"/>
          </p:cNvPicPr>
          <p:nvPr/>
        </p:nvPicPr>
        <p:blipFill>
          <a:blip r:embed="rId4"/>
          <a:stretch>
            <a:fillRect/>
          </a:stretch>
        </p:blipFill>
        <p:spPr>
          <a:xfrm>
            <a:off x="3464170" y="4260908"/>
            <a:ext cx="3736731" cy="2392642"/>
          </a:xfrm>
          <a:prstGeom prst="rect">
            <a:avLst/>
          </a:prstGeom>
        </p:spPr>
      </p:pic>
      <p:sp>
        <p:nvSpPr>
          <p:cNvPr id="8" name="Espaço Reservado para Número de Slide 7"/>
          <p:cNvSpPr>
            <a:spLocks noGrp="1"/>
          </p:cNvSpPr>
          <p:nvPr>
            <p:ph type="sldNum" sz="quarter" idx="12"/>
          </p:nvPr>
        </p:nvSpPr>
        <p:spPr/>
        <p:txBody>
          <a:bodyPr/>
          <a:lstStyle/>
          <a:p>
            <a:fld id="{3CE9CAAD-99B8-4EF3-B30B-50A437912889}" type="slidenum">
              <a:rPr lang="pt-BR" smtClean="0"/>
              <a:t>59</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3116285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77334" y="609600"/>
            <a:ext cx="8596668" cy="656492"/>
          </a:xfrm>
        </p:spPr>
        <p:txBody>
          <a:bodyPr>
            <a:normAutofit/>
          </a:bodyPr>
          <a:lstStyle/>
          <a:p>
            <a:pPr algn="ctr"/>
            <a:r>
              <a:rPr lang="pt-BR" sz="3000" b="1" dirty="0" smtClean="0">
                <a:solidFill>
                  <a:schemeClr val="tx1"/>
                </a:solidFill>
              </a:rPr>
              <a:t>BENS EXISTENTES </a:t>
            </a:r>
            <a:endParaRPr lang="pt-BR" sz="3000" b="1" dirty="0">
              <a:solidFill>
                <a:schemeClr val="tx1"/>
              </a:solidFill>
            </a:endParaRPr>
          </a:p>
        </p:txBody>
      </p:sp>
      <p:graphicFrame>
        <p:nvGraphicFramePr>
          <p:cNvPr id="9" name="Espaço Reservado para Conteúdo 8"/>
          <p:cNvGraphicFramePr>
            <a:graphicFrameLocks noGrp="1"/>
          </p:cNvGraphicFramePr>
          <p:nvPr>
            <p:ph sz="half" idx="2"/>
            <p:extLst>
              <p:ext uri="{D42A27DB-BD31-4B8C-83A1-F6EECF244321}">
                <p14:modId xmlns:p14="http://schemas.microsoft.com/office/powerpoint/2010/main" val="2238001533"/>
              </p:ext>
            </p:extLst>
          </p:nvPr>
        </p:nvGraphicFramePr>
        <p:xfrm>
          <a:off x="904345" y="2578983"/>
          <a:ext cx="9101300" cy="3532203"/>
        </p:xfrm>
        <a:graphic>
          <a:graphicData uri="http://schemas.openxmlformats.org/drawingml/2006/table">
            <a:tbl>
              <a:tblPr firstRow="1" bandRow="1">
                <a:tableStyleId>{5C22544A-7EE6-4342-B048-85BDC9FD1C3A}</a:tableStyleId>
              </a:tblPr>
              <a:tblGrid>
                <a:gridCol w="520009">
                  <a:extLst>
                    <a:ext uri="{9D8B030D-6E8A-4147-A177-3AD203B41FA5}">
                      <a16:colId xmlns:a16="http://schemas.microsoft.com/office/drawing/2014/main" val="1618409882"/>
                    </a:ext>
                  </a:extLst>
                </a:gridCol>
                <a:gridCol w="2338754">
                  <a:extLst>
                    <a:ext uri="{9D8B030D-6E8A-4147-A177-3AD203B41FA5}">
                      <a16:colId xmlns:a16="http://schemas.microsoft.com/office/drawing/2014/main" val="1276355247"/>
                    </a:ext>
                  </a:extLst>
                </a:gridCol>
                <a:gridCol w="1767581">
                  <a:extLst>
                    <a:ext uri="{9D8B030D-6E8A-4147-A177-3AD203B41FA5}">
                      <a16:colId xmlns:a16="http://schemas.microsoft.com/office/drawing/2014/main" val="1793743749"/>
                    </a:ext>
                  </a:extLst>
                </a:gridCol>
                <a:gridCol w="4474956">
                  <a:extLst>
                    <a:ext uri="{9D8B030D-6E8A-4147-A177-3AD203B41FA5}">
                      <a16:colId xmlns:a16="http://schemas.microsoft.com/office/drawing/2014/main" val="3014126624"/>
                    </a:ext>
                  </a:extLst>
                </a:gridCol>
              </a:tblGrid>
              <a:tr h="69756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dirty="0" smtClean="0"/>
                        <a:t>Nº</a:t>
                      </a:r>
                    </a:p>
                    <a:p>
                      <a:endParaRPr lang="pt-BR"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dirty="0" smtClean="0"/>
                        <a:t>Item</a:t>
                      </a:r>
                    </a:p>
                    <a:p>
                      <a:endParaRPr lang="pt-BR" dirty="0"/>
                    </a:p>
                  </a:txBody>
                  <a:tcPr/>
                </a:tc>
                <a:tc>
                  <a:txBody>
                    <a:bodyPr/>
                    <a:lstStyle/>
                    <a:p>
                      <a:r>
                        <a:rPr lang="pt-BR" dirty="0" smtClean="0"/>
                        <a:t>Proveniente </a:t>
                      </a:r>
                      <a:endParaRPr lang="pt-BR" dirty="0"/>
                    </a:p>
                  </a:txBody>
                  <a:tcPr/>
                </a:tc>
                <a:tc>
                  <a:txBody>
                    <a:bodyPr/>
                    <a:lstStyle/>
                    <a:p>
                      <a:r>
                        <a:rPr lang="pt-BR" dirty="0" smtClean="0"/>
                        <a:t>Observação</a:t>
                      </a:r>
                      <a:endParaRPr lang="pt-BR" dirty="0"/>
                    </a:p>
                  </a:txBody>
                  <a:tcPr/>
                </a:tc>
                <a:extLst>
                  <a:ext uri="{0D108BD9-81ED-4DB2-BD59-A6C34878D82A}">
                    <a16:rowId xmlns:a16="http://schemas.microsoft.com/office/drawing/2014/main" val="3468674155"/>
                  </a:ext>
                </a:extLst>
              </a:tr>
              <a:tr h="464056">
                <a:tc>
                  <a:txBody>
                    <a:bodyPr/>
                    <a:lstStyle/>
                    <a:p>
                      <a:r>
                        <a:rPr lang="pt-BR" dirty="0" smtClean="0"/>
                        <a:t>01</a:t>
                      </a:r>
                      <a:endParaRPr lang="pt-BR" dirty="0"/>
                    </a:p>
                  </a:txBody>
                  <a:tcPr/>
                </a:tc>
                <a:tc>
                  <a:txBody>
                    <a:bodyPr/>
                    <a:lstStyle/>
                    <a:p>
                      <a:r>
                        <a:rPr lang="pt-BR" dirty="0" smtClean="0"/>
                        <a:t>Fazenda (Localizada</a:t>
                      </a:r>
                      <a:r>
                        <a:rPr lang="pt-BR" baseline="0" dirty="0" smtClean="0"/>
                        <a:t> em Catuçaba) </a:t>
                      </a:r>
                      <a:endParaRPr lang="pt-BR" dirty="0"/>
                    </a:p>
                  </a:txBody>
                  <a:tcPr/>
                </a:tc>
                <a:tc>
                  <a:txBody>
                    <a:bodyPr/>
                    <a:lstStyle/>
                    <a:p>
                      <a:r>
                        <a:rPr lang="pt-BR" dirty="0" smtClean="0"/>
                        <a:t>Doação</a:t>
                      </a:r>
                      <a:endParaRPr lang="pt-BR" dirty="0"/>
                    </a:p>
                  </a:txBody>
                  <a:tcPr/>
                </a:tc>
                <a:tc>
                  <a:txBody>
                    <a:bodyPr/>
                    <a:lstStyle/>
                    <a:p>
                      <a:r>
                        <a:rPr lang="pt-BR" dirty="0" smtClean="0"/>
                        <a:t>Em processo</a:t>
                      </a:r>
                      <a:r>
                        <a:rPr lang="pt-BR" baseline="0" dirty="0" smtClean="0"/>
                        <a:t> judicial </a:t>
                      </a:r>
                      <a:endParaRPr lang="pt-BR" dirty="0"/>
                    </a:p>
                  </a:txBody>
                  <a:tcPr/>
                </a:tc>
                <a:extLst>
                  <a:ext uri="{0D108BD9-81ED-4DB2-BD59-A6C34878D82A}">
                    <a16:rowId xmlns:a16="http://schemas.microsoft.com/office/drawing/2014/main" val="4288977142"/>
                  </a:ext>
                </a:extLst>
              </a:tr>
              <a:tr h="464056">
                <a:tc>
                  <a:txBody>
                    <a:bodyPr/>
                    <a:lstStyle/>
                    <a:p>
                      <a:r>
                        <a:rPr lang="pt-BR" dirty="0" smtClean="0"/>
                        <a:t>02</a:t>
                      </a:r>
                      <a:endParaRPr lang="pt-BR" dirty="0"/>
                    </a:p>
                  </a:txBody>
                  <a:tcPr/>
                </a:tc>
                <a:tc>
                  <a:txBody>
                    <a:bodyPr/>
                    <a:lstStyle/>
                    <a:p>
                      <a:r>
                        <a:rPr lang="pt-BR" dirty="0" smtClean="0"/>
                        <a:t>Apartamento</a:t>
                      </a:r>
                      <a:r>
                        <a:rPr lang="pt-BR" baseline="0" dirty="0" smtClean="0"/>
                        <a:t> SP </a:t>
                      </a:r>
                      <a:endParaRPr lang="pt-BR" dirty="0"/>
                    </a:p>
                  </a:txBody>
                  <a:tcPr/>
                </a:tc>
                <a:tc>
                  <a:txBody>
                    <a:bodyPr/>
                    <a:lstStyle/>
                    <a:p>
                      <a:r>
                        <a:rPr lang="pt-BR" dirty="0" smtClean="0"/>
                        <a:t>Doação</a:t>
                      </a:r>
                      <a:r>
                        <a:rPr lang="pt-BR" baseline="0" dirty="0" smtClean="0"/>
                        <a:t> </a:t>
                      </a:r>
                      <a:endParaRPr lang="pt-BR" dirty="0"/>
                    </a:p>
                  </a:txBody>
                  <a:tcPr/>
                </a:tc>
                <a:tc>
                  <a:txBody>
                    <a:bodyPr/>
                    <a:lstStyle/>
                    <a:p>
                      <a:r>
                        <a:rPr lang="pt-BR" dirty="0" smtClean="0"/>
                        <a:t>Apartamento está</a:t>
                      </a:r>
                      <a:r>
                        <a:rPr lang="pt-BR" baseline="0" dirty="0" smtClean="0"/>
                        <a:t> desocupado, necessita de reforma e gera um gasto mensal de R$474,55 com despesa de condomínio.</a:t>
                      </a:r>
                      <a:endParaRPr lang="pt-BR" dirty="0"/>
                    </a:p>
                  </a:txBody>
                  <a:tcPr/>
                </a:tc>
                <a:extLst>
                  <a:ext uri="{0D108BD9-81ED-4DB2-BD59-A6C34878D82A}">
                    <a16:rowId xmlns:a16="http://schemas.microsoft.com/office/drawing/2014/main" val="3875583703"/>
                  </a:ext>
                </a:extLst>
              </a:tr>
              <a:tr h="464056">
                <a:tc>
                  <a:txBody>
                    <a:bodyPr/>
                    <a:lstStyle/>
                    <a:p>
                      <a:r>
                        <a:rPr lang="pt-BR" dirty="0" smtClean="0"/>
                        <a:t>03</a:t>
                      </a:r>
                      <a:endParaRPr lang="pt-BR" dirty="0"/>
                    </a:p>
                  </a:txBody>
                  <a:tcPr/>
                </a:tc>
                <a:tc>
                  <a:txBody>
                    <a:bodyPr/>
                    <a:lstStyle/>
                    <a:p>
                      <a:r>
                        <a:rPr lang="pt-BR" dirty="0" smtClean="0"/>
                        <a:t>Veiculo</a:t>
                      </a:r>
                      <a:r>
                        <a:rPr lang="pt-BR" baseline="0" dirty="0" smtClean="0"/>
                        <a:t> Fiat Uno  Fire 2008</a:t>
                      </a:r>
                      <a:endParaRPr lang="pt-BR" dirty="0"/>
                    </a:p>
                  </a:txBody>
                  <a:tcPr/>
                </a:tc>
                <a:tc>
                  <a:txBody>
                    <a:bodyPr/>
                    <a:lstStyle/>
                    <a:p>
                      <a:r>
                        <a:rPr lang="pt-BR" dirty="0" smtClean="0"/>
                        <a:t>Doação </a:t>
                      </a:r>
                      <a:endParaRPr lang="pt-BR" dirty="0"/>
                    </a:p>
                  </a:txBody>
                  <a:tcPr/>
                </a:tc>
                <a:tc>
                  <a:txBody>
                    <a:bodyPr/>
                    <a:lstStyle/>
                    <a:p>
                      <a:r>
                        <a:rPr lang="pt-BR" dirty="0" smtClean="0"/>
                        <a:t>Em</a:t>
                      </a:r>
                      <a:r>
                        <a:rPr lang="pt-BR" baseline="0" dirty="0" smtClean="0"/>
                        <a:t> uso da Santa Casa </a:t>
                      </a:r>
                      <a:endParaRPr lang="pt-BR" dirty="0"/>
                    </a:p>
                  </a:txBody>
                  <a:tcPr/>
                </a:tc>
                <a:extLst>
                  <a:ext uri="{0D108BD9-81ED-4DB2-BD59-A6C34878D82A}">
                    <a16:rowId xmlns:a16="http://schemas.microsoft.com/office/drawing/2014/main" val="3985042222"/>
                  </a:ext>
                </a:extLst>
              </a:tr>
              <a:tr h="464056">
                <a:tc>
                  <a:txBody>
                    <a:bodyPr/>
                    <a:lstStyle/>
                    <a:p>
                      <a:r>
                        <a:rPr lang="pt-BR" dirty="0" smtClean="0"/>
                        <a:t>04</a:t>
                      </a:r>
                      <a:endParaRPr lang="pt-BR" dirty="0"/>
                    </a:p>
                  </a:txBody>
                  <a:tcPr/>
                </a:tc>
                <a:tc>
                  <a:txBody>
                    <a:bodyPr/>
                    <a:lstStyle/>
                    <a:p>
                      <a:r>
                        <a:rPr lang="pt-BR" dirty="0" smtClean="0"/>
                        <a:t>Ambulância</a:t>
                      </a:r>
                      <a:r>
                        <a:rPr lang="pt-BR" baseline="0" dirty="0" smtClean="0"/>
                        <a:t> Fiat Doblo 2009 </a:t>
                      </a:r>
                      <a:endParaRPr lang="pt-BR" dirty="0"/>
                    </a:p>
                  </a:txBody>
                  <a:tcPr/>
                </a:tc>
                <a:tc>
                  <a:txBody>
                    <a:bodyPr/>
                    <a:lstStyle/>
                    <a:p>
                      <a:r>
                        <a:rPr lang="pt-BR" dirty="0" smtClean="0"/>
                        <a:t>Doação</a:t>
                      </a:r>
                      <a:r>
                        <a:rPr lang="pt-BR" baseline="0" dirty="0" smtClean="0"/>
                        <a:t> </a:t>
                      </a:r>
                      <a:endParaRPr lang="pt-BR" dirty="0"/>
                    </a:p>
                  </a:txBody>
                  <a:tcPr/>
                </a:tc>
                <a:tc>
                  <a:txBody>
                    <a:bodyPr/>
                    <a:lstStyle/>
                    <a:p>
                      <a:r>
                        <a:rPr lang="pt-BR" dirty="0" smtClean="0"/>
                        <a:t>Em uso da Santa Casa</a:t>
                      </a:r>
                      <a:endParaRPr lang="pt-BR" dirty="0"/>
                    </a:p>
                  </a:txBody>
                  <a:tcPr/>
                </a:tc>
                <a:extLst>
                  <a:ext uri="{0D108BD9-81ED-4DB2-BD59-A6C34878D82A}">
                    <a16:rowId xmlns:a16="http://schemas.microsoft.com/office/drawing/2014/main" val="3230666702"/>
                  </a:ext>
                </a:extLst>
              </a:tr>
            </a:tbl>
          </a:graphicData>
        </a:graphic>
      </p:graphicFrame>
      <p:sp>
        <p:nvSpPr>
          <p:cNvPr id="12" name="Espaço Reservado para Número de Slide 11"/>
          <p:cNvSpPr>
            <a:spLocks noGrp="1"/>
          </p:cNvSpPr>
          <p:nvPr>
            <p:ph type="sldNum" sz="quarter" idx="12"/>
          </p:nvPr>
        </p:nvSpPr>
        <p:spPr/>
        <p:txBody>
          <a:bodyPr/>
          <a:lstStyle/>
          <a:p>
            <a:fld id="{3CE9CAAD-99B8-4EF3-B30B-50A437912889}" type="slidenum">
              <a:rPr lang="pt-BR" smtClean="0"/>
              <a:t>6</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5935732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1557" y="254977"/>
            <a:ext cx="7262445"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(Sala do Santo) </a:t>
            </a:r>
            <a:endParaRPr lang="pt-BR" sz="3000" b="1" dirty="0"/>
          </a:p>
        </p:txBody>
      </p:sp>
      <p:pic>
        <p:nvPicPr>
          <p:cNvPr id="4" name="Espaço Reservado para Conteúdo 3"/>
          <p:cNvPicPr>
            <a:picLocks noGrp="1" noChangeAspect="1"/>
          </p:cNvPicPr>
          <p:nvPr>
            <p:ph idx="1"/>
          </p:nvPr>
        </p:nvPicPr>
        <p:blipFill>
          <a:blip r:embed="rId2"/>
          <a:stretch>
            <a:fillRect/>
          </a:stretch>
        </p:blipFill>
        <p:spPr>
          <a:xfrm>
            <a:off x="228599" y="2304813"/>
            <a:ext cx="6119447" cy="2369037"/>
          </a:xfrm>
          <a:prstGeom prst="rect">
            <a:avLst/>
          </a:prstGeom>
        </p:spPr>
      </p:pic>
      <p:pic>
        <p:nvPicPr>
          <p:cNvPr id="5" name="Imagem 4"/>
          <p:cNvPicPr>
            <a:picLocks noChangeAspect="1"/>
          </p:cNvPicPr>
          <p:nvPr/>
        </p:nvPicPr>
        <p:blipFill>
          <a:blip r:embed="rId3"/>
          <a:stretch>
            <a:fillRect/>
          </a:stretch>
        </p:blipFill>
        <p:spPr>
          <a:xfrm>
            <a:off x="6452741" y="2304813"/>
            <a:ext cx="3786233" cy="3234341"/>
          </a:xfrm>
          <a:prstGeom prst="rect">
            <a:avLst/>
          </a:prstGeom>
        </p:spPr>
      </p:pic>
      <p:sp>
        <p:nvSpPr>
          <p:cNvPr id="7" name="Espaço Reservado para Número de Slide 6"/>
          <p:cNvSpPr>
            <a:spLocks noGrp="1"/>
          </p:cNvSpPr>
          <p:nvPr>
            <p:ph type="sldNum" sz="quarter" idx="12"/>
          </p:nvPr>
        </p:nvSpPr>
        <p:spPr/>
        <p:txBody>
          <a:bodyPr/>
          <a:lstStyle/>
          <a:p>
            <a:fld id="{3CE9CAAD-99B8-4EF3-B30B-50A437912889}" type="slidenum">
              <a:rPr lang="pt-BR" smtClean="0"/>
              <a:t>60</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0652998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23488" y="254977"/>
            <a:ext cx="6667175"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(Sala Passagem Plantão) </a:t>
            </a:r>
            <a:endParaRPr lang="pt-BR" sz="3000" b="1" dirty="0"/>
          </a:p>
        </p:txBody>
      </p:sp>
      <p:pic>
        <p:nvPicPr>
          <p:cNvPr id="4" name="Espaço Reservado para Conteúdo 3"/>
          <p:cNvPicPr>
            <a:picLocks noGrp="1" noChangeAspect="1"/>
          </p:cNvPicPr>
          <p:nvPr>
            <p:ph idx="1"/>
          </p:nvPr>
        </p:nvPicPr>
        <p:blipFill>
          <a:blip r:embed="rId2"/>
          <a:stretch>
            <a:fillRect/>
          </a:stretch>
        </p:blipFill>
        <p:spPr>
          <a:xfrm>
            <a:off x="600609" y="2827714"/>
            <a:ext cx="4507722" cy="1999263"/>
          </a:xfrm>
          <a:prstGeom prst="rect">
            <a:avLst/>
          </a:prstGeom>
        </p:spPr>
      </p:pic>
      <p:pic>
        <p:nvPicPr>
          <p:cNvPr id="5" name="Imagem 4"/>
          <p:cNvPicPr>
            <a:picLocks noChangeAspect="1"/>
          </p:cNvPicPr>
          <p:nvPr/>
        </p:nvPicPr>
        <p:blipFill>
          <a:blip r:embed="rId3"/>
          <a:stretch>
            <a:fillRect/>
          </a:stretch>
        </p:blipFill>
        <p:spPr>
          <a:xfrm>
            <a:off x="5512777" y="2581437"/>
            <a:ext cx="4663577" cy="2943636"/>
          </a:xfrm>
          <a:prstGeom prst="rect">
            <a:avLst/>
          </a:prstGeom>
        </p:spPr>
      </p:pic>
      <p:sp>
        <p:nvSpPr>
          <p:cNvPr id="7" name="Espaço Reservado para Número de Slide 6"/>
          <p:cNvSpPr>
            <a:spLocks noGrp="1"/>
          </p:cNvSpPr>
          <p:nvPr>
            <p:ph type="sldNum" sz="quarter" idx="12"/>
          </p:nvPr>
        </p:nvSpPr>
        <p:spPr/>
        <p:txBody>
          <a:bodyPr/>
          <a:lstStyle/>
          <a:p>
            <a:fld id="{3CE9CAAD-99B8-4EF3-B30B-50A437912889}" type="slidenum">
              <a:rPr lang="pt-BR" smtClean="0"/>
              <a:t>61</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1507977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p:nvPr>
        </p:nvSpPr>
        <p:spPr>
          <a:xfrm>
            <a:off x="1600200" y="254977"/>
            <a:ext cx="7858440"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a:t>
            </a:r>
            <a:r>
              <a:rPr lang="pt-BR" sz="3000" b="1" dirty="0">
                <a:solidFill>
                  <a:schemeClr val="tx1"/>
                </a:solidFill>
              </a:rPr>
              <a:t>(Sala </a:t>
            </a:r>
            <a:r>
              <a:rPr lang="pt-BR" sz="3000" b="1" dirty="0" smtClean="0">
                <a:solidFill>
                  <a:schemeClr val="tx1"/>
                </a:solidFill>
              </a:rPr>
              <a:t>Preparo Medicação Internação) </a:t>
            </a:r>
            <a:endParaRPr lang="pt-BR" sz="3000" b="1" dirty="0"/>
          </a:p>
        </p:txBody>
      </p:sp>
      <p:pic>
        <p:nvPicPr>
          <p:cNvPr id="10" name="Imagem 9"/>
          <p:cNvPicPr>
            <a:picLocks noChangeAspect="1"/>
          </p:cNvPicPr>
          <p:nvPr/>
        </p:nvPicPr>
        <p:blipFill>
          <a:blip r:embed="rId2"/>
          <a:stretch>
            <a:fillRect/>
          </a:stretch>
        </p:blipFill>
        <p:spPr>
          <a:xfrm>
            <a:off x="677334" y="3000084"/>
            <a:ext cx="4346549" cy="578385"/>
          </a:xfrm>
          <a:prstGeom prst="rect">
            <a:avLst/>
          </a:prstGeom>
        </p:spPr>
      </p:pic>
      <p:pic>
        <p:nvPicPr>
          <p:cNvPr id="12" name="Imagem 11"/>
          <p:cNvPicPr>
            <a:picLocks noChangeAspect="1"/>
          </p:cNvPicPr>
          <p:nvPr/>
        </p:nvPicPr>
        <p:blipFill>
          <a:blip r:embed="rId3"/>
          <a:stretch>
            <a:fillRect/>
          </a:stretch>
        </p:blipFill>
        <p:spPr>
          <a:xfrm>
            <a:off x="5428997" y="2545875"/>
            <a:ext cx="3620005" cy="3296110"/>
          </a:xfrm>
          <a:prstGeom prst="rect">
            <a:avLst/>
          </a:prstGeom>
        </p:spPr>
      </p:pic>
      <p:sp>
        <p:nvSpPr>
          <p:cNvPr id="3" name="Espaço Reservado para Número de Slide 2"/>
          <p:cNvSpPr>
            <a:spLocks noGrp="1"/>
          </p:cNvSpPr>
          <p:nvPr>
            <p:ph type="sldNum" sz="quarter" idx="12"/>
          </p:nvPr>
        </p:nvSpPr>
        <p:spPr/>
        <p:txBody>
          <a:bodyPr/>
          <a:lstStyle/>
          <a:p>
            <a:fld id="{3CE9CAAD-99B8-4EF3-B30B-50A437912889}" type="slidenum">
              <a:rPr lang="pt-BR" smtClean="0"/>
              <a:t>62</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460308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74151" y="254977"/>
            <a:ext cx="7780866" cy="1195754"/>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(Corredor Emergência) </a:t>
            </a:r>
            <a:endParaRPr lang="pt-BR" sz="3000" b="1" dirty="0"/>
          </a:p>
        </p:txBody>
      </p:sp>
      <p:pic>
        <p:nvPicPr>
          <p:cNvPr id="3" name="Imagem 2"/>
          <p:cNvPicPr>
            <a:picLocks noChangeAspect="1"/>
          </p:cNvPicPr>
          <p:nvPr/>
        </p:nvPicPr>
        <p:blipFill>
          <a:blip r:embed="rId2"/>
          <a:stretch>
            <a:fillRect/>
          </a:stretch>
        </p:blipFill>
        <p:spPr>
          <a:xfrm>
            <a:off x="1767580" y="2031302"/>
            <a:ext cx="6954220" cy="1247949"/>
          </a:xfrm>
          <a:prstGeom prst="rect">
            <a:avLst/>
          </a:prstGeom>
        </p:spPr>
      </p:pic>
      <p:pic>
        <p:nvPicPr>
          <p:cNvPr id="4" name="Imagem 3"/>
          <p:cNvPicPr>
            <a:picLocks noChangeAspect="1"/>
          </p:cNvPicPr>
          <p:nvPr/>
        </p:nvPicPr>
        <p:blipFill>
          <a:blip r:embed="rId3"/>
          <a:stretch>
            <a:fillRect/>
          </a:stretch>
        </p:blipFill>
        <p:spPr>
          <a:xfrm>
            <a:off x="1672316" y="3603546"/>
            <a:ext cx="3572374" cy="2886478"/>
          </a:xfrm>
          <a:prstGeom prst="rect">
            <a:avLst/>
          </a:prstGeom>
        </p:spPr>
      </p:pic>
      <p:pic>
        <p:nvPicPr>
          <p:cNvPr id="5" name="Imagem 4"/>
          <p:cNvPicPr>
            <a:picLocks noChangeAspect="1"/>
          </p:cNvPicPr>
          <p:nvPr/>
        </p:nvPicPr>
        <p:blipFill>
          <a:blip r:embed="rId4"/>
          <a:stretch>
            <a:fillRect/>
          </a:stretch>
        </p:blipFill>
        <p:spPr>
          <a:xfrm>
            <a:off x="6611978" y="3603546"/>
            <a:ext cx="2505425" cy="2886478"/>
          </a:xfrm>
          <a:prstGeom prst="rect">
            <a:avLst/>
          </a:prstGeom>
        </p:spPr>
      </p:pic>
      <p:sp>
        <p:nvSpPr>
          <p:cNvPr id="8" name="Espaço Reservado para Número de Slide 7"/>
          <p:cNvSpPr>
            <a:spLocks noGrp="1"/>
          </p:cNvSpPr>
          <p:nvPr>
            <p:ph type="sldNum" sz="quarter" idx="12"/>
          </p:nvPr>
        </p:nvSpPr>
        <p:spPr/>
        <p:txBody>
          <a:bodyPr/>
          <a:lstStyle/>
          <a:p>
            <a:fld id="{3CE9CAAD-99B8-4EF3-B30B-50A437912889}" type="slidenum">
              <a:rPr lang="pt-BR" smtClean="0"/>
              <a:t>63</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4057153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11668" y="212277"/>
            <a:ext cx="7244861"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(Recepção Antiga) </a:t>
            </a:r>
            <a:endParaRPr lang="pt-BR" sz="3000" b="1" dirty="0"/>
          </a:p>
        </p:txBody>
      </p:sp>
      <p:pic>
        <p:nvPicPr>
          <p:cNvPr id="3" name="Imagem 2"/>
          <p:cNvPicPr>
            <a:picLocks noChangeAspect="1"/>
          </p:cNvPicPr>
          <p:nvPr/>
        </p:nvPicPr>
        <p:blipFill>
          <a:blip r:embed="rId2"/>
          <a:stretch>
            <a:fillRect/>
          </a:stretch>
        </p:blipFill>
        <p:spPr>
          <a:xfrm>
            <a:off x="2016624" y="1534887"/>
            <a:ext cx="6839905" cy="1467055"/>
          </a:xfrm>
          <a:prstGeom prst="rect">
            <a:avLst/>
          </a:prstGeom>
        </p:spPr>
      </p:pic>
      <p:pic>
        <p:nvPicPr>
          <p:cNvPr id="4" name="Imagem 3"/>
          <p:cNvPicPr>
            <a:picLocks noChangeAspect="1"/>
          </p:cNvPicPr>
          <p:nvPr/>
        </p:nvPicPr>
        <p:blipFill>
          <a:blip r:embed="rId3"/>
          <a:stretch>
            <a:fillRect/>
          </a:stretch>
        </p:blipFill>
        <p:spPr>
          <a:xfrm>
            <a:off x="2118946" y="3789485"/>
            <a:ext cx="2558563" cy="2535814"/>
          </a:xfrm>
          <a:prstGeom prst="rect">
            <a:avLst/>
          </a:prstGeom>
        </p:spPr>
      </p:pic>
      <p:pic>
        <p:nvPicPr>
          <p:cNvPr id="5" name="Imagem 4"/>
          <p:cNvPicPr>
            <a:picLocks noChangeAspect="1"/>
          </p:cNvPicPr>
          <p:nvPr/>
        </p:nvPicPr>
        <p:blipFill>
          <a:blip r:embed="rId4"/>
          <a:stretch>
            <a:fillRect/>
          </a:stretch>
        </p:blipFill>
        <p:spPr>
          <a:xfrm>
            <a:off x="5354515" y="3789485"/>
            <a:ext cx="3710354" cy="2615192"/>
          </a:xfrm>
          <a:prstGeom prst="rect">
            <a:avLst/>
          </a:prstGeom>
        </p:spPr>
      </p:pic>
      <p:sp>
        <p:nvSpPr>
          <p:cNvPr id="8" name="Espaço Reservado para Número de Slide 7"/>
          <p:cNvSpPr>
            <a:spLocks noGrp="1"/>
          </p:cNvSpPr>
          <p:nvPr>
            <p:ph type="sldNum" sz="quarter" idx="12"/>
          </p:nvPr>
        </p:nvSpPr>
        <p:spPr/>
        <p:txBody>
          <a:bodyPr/>
          <a:lstStyle/>
          <a:p>
            <a:fld id="{3CE9CAAD-99B8-4EF3-B30B-50A437912889}" type="slidenum">
              <a:rPr lang="pt-BR" smtClean="0"/>
              <a:t>64</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7333731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3710" y="254977"/>
            <a:ext cx="10295467"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(Nova) </a:t>
            </a:r>
            <a:endParaRPr lang="pt-BR" sz="3000" b="1" dirty="0"/>
          </a:p>
        </p:txBody>
      </p:sp>
      <p:pic>
        <p:nvPicPr>
          <p:cNvPr id="3" name="Imagem 2"/>
          <p:cNvPicPr>
            <a:picLocks noChangeAspect="1"/>
          </p:cNvPicPr>
          <p:nvPr/>
        </p:nvPicPr>
        <p:blipFill>
          <a:blip r:embed="rId2"/>
          <a:stretch>
            <a:fillRect/>
          </a:stretch>
        </p:blipFill>
        <p:spPr>
          <a:xfrm>
            <a:off x="3309452" y="1689886"/>
            <a:ext cx="4471740" cy="981212"/>
          </a:xfrm>
          <a:prstGeom prst="rect">
            <a:avLst/>
          </a:prstGeom>
        </p:spPr>
      </p:pic>
      <p:pic>
        <p:nvPicPr>
          <p:cNvPr id="4" name="Imagem 3"/>
          <p:cNvPicPr>
            <a:picLocks noChangeAspect="1"/>
          </p:cNvPicPr>
          <p:nvPr/>
        </p:nvPicPr>
        <p:blipFill>
          <a:blip r:embed="rId3"/>
          <a:stretch>
            <a:fillRect/>
          </a:stretch>
        </p:blipFill>
        <p:spPr>
          <a:xfrm>
            <a:off x="3459056" y="3010686"/>
            <a:ext cx="4172532" cy="3429479"/>
          </a:xfrm>
          <a:prstGeom prst="rect">
            <a:avLst/>
          </a:prstGeom>
        </p:spPr>
      </p:pic>
      <p:sp>
        <p:nvSpPr>
          <p:cNvPr id="7" name="Espaço Reservado para Número de Slide 6"/>
          <p:cNvSpPr>
            <a:spLocks noGrp="1"/>
          </p:cNvSpPr>
          <p:nvPr>
            <p:ph type="sldNum" sz="quarter" idx="12"/>
          </p:nvPr>
        </p:nvSpPr>
        <p:spPr/>
        <p:txBody>
          <a:bodyPr/>
          <a:lstStyle/>
          <a:p>
            <a:fld id="{3CE9CAAD-99B8-4EF3-B30B-50A437912889}" type="slidenum">
              <a:rPr lang="pt-BR" smtClean="0"/>
              <a:t>65</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940601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05237" y="230445"/>
            <a:ext cx="8844735" cy="1320800"/>
          </a:xfrm>
        </p:spPr>
        <p:txBody>
          <a:bodyPr>
            <a:normAutofit/>
          </a:bodyPr>
          <a:lstStyle/>
          <a:p>
            <a:r>
              <a:rPr lang="pt-BR" sz="3000" b="1" dirty="0">
                <a:solidFill>
                  <a:schemeClr val="tx1"/>
                </a:solidFill>
              </a:rPr>
              <a:t>INVENTÁRIO – BENS </a:t>
            </a:r>
            <a:r>
              <a:rPr lang="pt-BR" sz="3000" b="1" dirty="0" smtClean="0">
                <a:solidFill>
                  <a:schemeClr val="tx1"/>
                </a:solidFill>
              </a:rPr>
              <a:t>MOBILIÁRIOS </a:t>
            </a:r>
            <a:r>
              <a:rPr lang="pt-BR" sz="3000" b="1" dirty="0">
                <a:solidFill>
                  <a:schemeClr val="tx1"/>
                </a:solidFill>
              </a:rPr>
              <a:t>(Nova) </a:t>
            </a:r>
            <a:endParaRPr lang="pt-BR" sz="3000" b="1" dirty="0"/>
          </a:p>
        </p:txBody>
      </p:sp>
      <p:pic>
        <p:nvPicPr>
          <p:cNvPr id="3" name="Imagem 2"/>
          <p:cNvPicPr>
            <a:picLocks noChangeAspect="1"/>
          </p:cNvPicPr>
          <p:nvPr/>
        </p:nvPicPr>
        <p:blipFill>
          <a:blip r:embed="rId2"/>
          <a:stretch>
            <a:fillRect/>
          </a:stretch>
        </p:blipFill>
        <p:spPr>
          <a:xfrm>
            <a:off x="4800601" y="2421754"/>
            <a:ext cx="5120532" cy="2088699"/>
          </a:xfrm>
          <a:prstGeom prst="rect">
            <a:avLst/>
          </a:prstGeom>
        </p:spPr>
      </p:pic>
      <p:pic>
        <p:nvPicPr>
          <p:cNvPr id="4" name="Imagem 3"/>
          <p:cNvPicPr>
            <a:picLocks noChangeAspect="1"/>
          </p:cNvPicPr>
          <p:nvPr/>
        </p:nvPicPr>
        <p:blipFill>
          <a:blip r:embed="rId3"/>
          <a:stretch>
            <a:fillRect/>
          </a:stretch>
        </p:blipFill>
        <p:spPr>
          <a:xfrm>
            <a:off x="462828" y="1380393"/>
            <a:ext cx="2684819" cy="2508071"/>
          </a:xfrm>
          <a:prstGeom prst="rect">
            <a:avLst/>
          </a:prstGeom>
        </p:spPr>
      </p:pic>
      <p:pic>
        <p:nvPicPr>
          <p:cNvPr id="5" name="Imagem 4"/>
          <p:cNvPicPr>
            <a:picLocks noChangeAspect="1"/>
          </p:cNvPicPr>
          <p:nvPr/>
        </p:nvPicPr>
        <p:blipFill>
          <a:blip r:embed="rId4"/>
          <a:stretch>
            <a:fillRect/>
          </a:stretch>
        </p:blipFill>
        <p:spPr>
          <a:xfrm>
            <a:off x="2155437" y="3976388"/>
            <a:ext cx="2645164" cy="2573882"/>
          </a:xfrm>
          <a:prstGeom prst="rect">
            <a:avLst/>
          </a:prstGeom>
        </p:spPr>
      </p:pic>
      <p:sp>
        <p:nvSpPr>
          <p:cNvPr id="8" name="Espaço Reservado para Número de Slide 7"/>
          <p:cNvSpPr>
            <a:spLocks noGrp="1"/>
          </p:cNvSpPr>
          <p:nvPr>
            <p:ph type="sldNum" sz="quarter" idx="12"/>
          </p:nvPr>
        </p:nvSpPr>
        <p:spPr/>
        <p:txBody>
          <a:bodyPr/>
          <a:lstStyle/>
          <a:p>
            <a:fld id="{3CE9CAAD-99B8-4EF3-B30B-50A437912889}" type="slidenum">
              <a:rPr lang="pt-BR" smtClean="0"/>
              <a:t>66</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1786979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4580" y="287369"/>
            <a:ext cx="10357012"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(Raio - X) </a:t>
            </a:r>
            <a:endParaRPr lang="pt-BR" sz="3000" b="1" dirty="0"/>
          </a:p>
        </p:txBody>
      </p:sp>
      <p:pic>
        <p:nvPicPr>
          <p:cNvPr id="3" name="Imagem 2"/>
          <p:cNvPicPr>
            <a:picLocks noChangeAspect="1"/>
          </p:cNvPicPr>
          <p:nvPr/>
        </p:nvPicPr>
        <p:blipFill>
          <a:blip r:embed="rId2"/>
          <a:stretch>
            <a:fillRect/>
          </a:stretch>
        </p:blipFill>
        <p:spPr>
          <a:xfrm>
            <a:off x="702168" y="2336220"/>
            <a:ext cx="4924910" cy="2114375"/>
          </a:xfrm>
          <a:prstGeom prst="rect">
            <a:avLst/>
          </a:prstGeom>
        </p:spPr>
      </p:pic>
      <p:pic>
        <p:nvPicPr>
          <p:cNvPr id="4" name="Imagem 3"/>
          <p:cNvPicPr>
            <a:picLocks noChangeAspect="1"/>
          </p:cNvPicPr>
          <p:nvPr/>
        </p:nvPicPr>
        <p:blipFill>
          <a:blip r:embed="rId3"/>
          <a:stretch>
            <a:fillRect/>
          </a:stretch>
        </p:blipFill>
        <p:spPr>
          <a:xfrm>
            <a:off x="5908594" y="1332523"/>
            <a:ext cx="3147483" cy="2263531"/>
          </a:xfrm>
          <a:prstGeom prst="rect">
            <a:avLst/>
          </a:prstGeom>
        </p:spPr>
      </p:pic>
      <p:pic>
        <p:nvPicPr>
          <p:cNvPr id="5" name="Imagem 4"/>
          <p:cNvPicPr>
            <a:picLocks noChangeAspect="1"/>
          </p:cNvPicPr>
          <p:nvPr/>
        </p:nvPicPr>
        <p:blipFill>
          <a:blip r:embed="rId4"/>
          <a:stretch>
            <a:fillRect/>
          </a:stretch>
        </p:blipFill>
        <p:spPr>
          <a:xfrm>
            <a:off x="6712695" y="3731357"/>
            <a:ext cx="2883472" cy="2382715"/>
          </a:xfrm>
          <a:prstGeom prst="rect">
            <a:avLst/>
          </a:prstGeom>
        </p:spPr>
      </p:pic>
      <p:sp>
        <p:nvSpPr>
          <p:cNvPr id="8" name="Espaço Reservado para Número de Slide 7"/>
          <p:cNvSpPr>
            <a:spLocks noGrp="1"/>
          </p:cNvSpPr>
          <p:nvPr>
            <p:ph type="sldNum" sz="quarter" idx="12"/>
          </p:nvPr>
        </p:nvSpPr>
        <p:spPr/>
        <p:txBody>
          <a:bodyPr/>
          <a:lstStyle/>
          <a:p>
            <a:fld id="{3CE9CAAD-99B8-4EF3-B30B-50A437912889}" type="slidenum">
              <a:rPr lang="pt-BR" smtClean="0"/>
              <a:t>67</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9787145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12603" y="254977"/>
            <a:ext cx="7341252"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(Sala Medicação) </a:t>
            </a:r>
            <a:endParaRPr lang="pt-BR" sz="3000" b="1" dirty="0"/>
          </a:p>
        </p:txBody>
      </p:sp>
      <p:pic>
        <p:nvPicPr>
          <p:cNvPr id="3" name="Imagem 2"/>
          <p:cNvPicPr>
            <a:picLocks noChangeAspect="1"/>
          </p:cNvPicPr>
          <p:nvPr/>
        </p:nvPicPr>
        <p:blipFill>
          <a:blip r:embed="rId2"/>
          <a:stretch>
            <a:fillRect/>
          </a:stretch>
        </p:blipFill>
        <p:spPr>
          <a:xfrm>
            <a:off x="677333" y="1930400"/>
            <a:ext cx="4742837" cy="821747"/>
          </a:xfrm>
          <a:prstGeom prst="rect">
            <a:avLst/>
          </a:prstGeom>
        </p:spPr>
      </p:pic>
      <p:pic>
        <p:nvPicPr>
          <p:cNvPr id="4" name="Imagem 3"/>
          <p:cNvPicPr>
            <a:picLocks noChangeAspect="1"/>
          </p:cNvPicPr>
          <p:nvPr/>
        </p:nvPicPr>
        <p:blipFill>
          <a:blip r:embed="rId3"/>
          <a:stretch>
            <a:fillRect/>
          </a:stretch>
        </p:blipFill>
        <p:spPr>
          <a:xfrm>
            <a:off x="749562" y="2752147"/>
            <a:ext cx="4598377" cy="3559823"/>
          </a:xfrm>
          <a:prstGeom prst="rect">
            <a:avLst/>
          </a:prstGeom>
        </p:spPr>
      </p:pic>
      <p:pic>
        <p:nvPicPr>
          <p:cNvPr id="5" name="Imagem 4"/>
          <p:cNvPicPr>
            <a:picLocks noChangeAspect="1"/>
          </p:cNvPicPr>
          <p:nvPr/>
        </p:nvPicPr>
        <p:blipFill>
          <a:blip r:embed="rId4"/>
          <a:stretch>
            <a:fillRect/>
          </a:stretch>
        </p:blipFill>
        <p:spPr>
          <a:xfrm>
            <a:off x="5750331" y="1930400"/>
            <a:ext cx="3103524" cy="1948296"/>
          </a:xfrm>
          <a:prstGeom prst="rect">
            <a:avLst/>
          </a:prstGeom>
        </p:spPr>
      </p:pic>
      <p:pic>
        <p:nvPicPr>
          <p:cNvPr id="6" name="Imagem 5"/>
          <p:cNvPicPr>
            <a:picLocks noChangeAspect="1"/>
          </p:cNvPicPr>
          <p:nvPr/>
        </p:nvPicPr>
        <p:blipFill>
          <a:blip r:embed="rId5"/>
          <a:stretch>
            <a:fillRect/>
          </a:stretch>
        </p:blipFill>
        <p:spPr>
          <a:xfrm>
            <a:off x="5820508" y="4028640"/>
            <a:ext cx="3033347" cy="2314749"/>
          </a:xfrm>
          <a:prstGeom prst="rect">
            <a:avLst/>
          </a:prstGeom>
        </p:spPr>
      </p:pic>
      <p:sp>
        <p:nvSpPr>
          <p:cNvPr id="9" name="Espaço Reservado para Número de Slide 8"/>
          <p:cNvSpPr>
            <a:spLocks noGrp="1"/>
          </p:cNvSpPr>
          <p:nvPr>
            <p:ph type="sldNum" sz="quarter" idx="12"/>
          </p:nvPr>
        </p:nvSpPr>
        <p:spPr/>
        <p:txBody>
          <a:bodyPr/>
          <a:lstStyle/>
          <a:p>
            <a:fld id="{3CE9CAAD-99B8-4EF3-B30B-50A437912889}" type="slidenum">
              <a:rPr lang="pt-BR" smtClean="0"/>
              <a:t>68</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4191498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30188" y="254977"/>
            <a:ext cx="7471253"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(consultório 1) </a:t>
            </a:r>
            <a:endParaRPr lang="pt-BR" sz="3000" b="1" dirty="0"/>
          </a:p>
        </p:txBody>
      </p:sp>
      <p:pic>
        <p:nvPicPr>
          <p:cNvPr id="3" name="Imagem 2"/>
          <p:cNvPicPr>
            <a:picLocks noChangeAspect="1"/>
          </p:cNvPicPr>
          <p:nvPr/>
        </p:nvPicPr>
        <p:blipFill>
          <a:blip r:embed="rId2"/>
          <a:stretch>
            <a:fillRect/>
          </a:stretch>
        </p:blipFill>
        <p:spPr>
          <a:xfrm>
            <a:off x="677334" y="2504180"/>
            <a:ext cx="4940951" cy="2324424"/>
          </a:xfrm>
          <a:prstGeom prst="rect">
            <a:avLst/>
          </a:prstGeom>
        </p:spPr>
      </p:pic>
      <p:pic>
        <p:nvPicPr>
          <p:cNvPr id="4" name="Imagem 3"/>
          <p:cNvPicPr>
            <a:picLocks noChangeAspect="1"/>
          </p:cNvPicPr>
          <p:nvPr/>
        </p:nvPicPr>
        <p:blipFill>
          <a:blip r:embed="rId3"/>
          <a:stretch>
            <a:fillRect/>
          </a:stretch>
        </p:blipFill>
        <p:spPr>
          <a:xfrm>
            <a:off x="5933341" y="2504180"/>
            <a:ext cx="2938096" cy="2432172"/>
          </a:xfrm>
          <a:prstGeom prst="rect">
            <a:avLst/>
          </a:prstGeom>
        </p:spPr>
      </p:pic>
      <p:sp>
        <p:nvSpPr>
          <p:cNvPr id="7" name="Espaço Reservado para Número de Slide 6"/>
          <p:cNvSpPr>
            <a:spLocks noGrp="1"/>
          </p:cNvSpPr>
          <p:nvPr>
            <p:ph type="sldNum" sz="quarter" idx="12"/>
          </p:nvPr>
        </p:nvSpPr>
        <p:spPr/>
        <p:txBody>
          <a:bodyPr/>
          <a:lstStyle/>
          <a:p>
            <a:fld id="{3CE9CAAD-99B8-4EF3-B30B-50A437912889}" type="slidenum">
              <a:rPr lang="pt-BR" smtClean="0"/>
              <a:t>69</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6191959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12278" y="327271"/>
            <a:ext cx="8730761" cy="1342292"/>
          </a:xfrm>
        </p:spPr>
        <p:txBody>
          <a:bodyPr>
            <a:normAutofit/>
          </a:bodyPr>
          <a:lstStyle/>
          <a:p>
            <a:pPr algn="ctr"/>
            <a:r>
              <a:rPr lang="pt-BR" sz="3000" b="1" dirty="0">
                <a:solidFill>
                  <a:schemeClr val="tx1"/>
                </a:solidFill>
              </a:rPr>
              <a:t>MELHORIAS REALIZADAS NA INTERVENÇÃO ATUAL (ESPAÇO </a:t>
            </a:r>
            <a:r>
              <a:rPr lang="pt-BR" sz="3000" b="1" dirty="0" smtClean="0">
                <a:solidFill>
                  <a:schemeClr val="tx1"/>
                </a:solidFill>
              </a:rPr>
              <a:t>FÍSICO)</a:t>
            </a:r>
            <a:endParaRPr lang="pt-BR" sz="3000" dirty="0"/>
          </a:p>
        </p:txBody>
      </p:sp>
      <p:sp>
        <p:nvSpPr>
          <p:cNvPr id="3" name="Espaço Reservado para Texto 2"/>
          <p:cNvSpPr>
            <a:spLocks noGrp="1"/>
          </p:cNvSpPr>
          <p:nvPr>
            <p:ph type="body" idx="1"/>
          </p:nvPr>
        </p:nvSpPr>
        <p:spPr>
          <a:xfrm>
            <a:off x="659750" y="2233246"/>
            <a:ext cx="10181166" cy="2998177"/>
          </a:xfrm>
        </p:spPr>
        <p:txBody>
          <a:bodyPr/>
          <a:lstStyle/>
          <a:p>
            <a:pPr algn="just"/>
            <a:r>
              <a:rPr lang="pt-BR" dirty="0"/>
              <a:t>A Santa Casa de Misericórdia de São Luiz do Paraitinga, representada por sua interventora Vânia Maria Frade </a:t>
            </a:r>
            <a:r>
              <a:rPr lang="pt-BR" dirty="0" err="1"/>
              <a:t>Borriello</a:t>
            </a:r>
            <a:r>
              <a:rPr lang="pt-BR" dirty="0"/>
              <a:t> de Andrade, aos longos de seus 8 (oito) anos a frente da administração da mesma, realizou diversas benfeitorias em seu espaço físico, pela aquisição de materiais e regularização de documentação, que só foram concluídas com a ajuda da Prefeitura, apoio de terceiros, recurso próprio e emendas.</a:t>
            </a:r>
          </a:p>
        </p:txBody>
      </p:sp>
      <p:sp>
        <p:nvSpPr>
          <p:cNvPr id="6" name="Espaço Reservado para Número de Slide 5"/>
          <p:cNvSpPr>
            <a:spLocks noGrp="1"/>
          </p:cNvSpPr>
          <p:nvPr>
            <p:ph type="sldNum" sz="quarter" idx="12"/>
          </p:nvPr>
        </p:nvSpPr>
        <p:spPr/>
        <p:txBody>
          <a:bodyPr/>
          <a:lstStyle/>
          <a:p>
            <a:fld id="{3CE9CAAD-99B8-4EF3-B30B-50A437912889}" type="slidenum">
              <a:rPr lang="pt-BR" smtClean="0"/>
              <a:t>7</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317501"/>
            <a:ext cx="1313595" cy="778607"/>
          </a:xfrm>
          <a:prstGeom prst="rect">
            <a:avLst/>
          </a:prstGeom>
        </p:spPr>
      </p:pic>
    </p:spTree>
    <p:extLst>
      <p:ext uri="{BB962C8B-B14F-4D97-AF65-F5344CB8AC3E}">
        <p14:creationId xmlns:p14="http://schemas.microsoft.com/office/powerpoint/2010/main" val="27809828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50731" y="254977"/>
            <a:ext cx="7823271" cy="1320800"/>
          </a:xfrm>
        </p:spPr>
        <p:txBody>
          <a:bodyPr>
            <a:normAutofit/>
          </a:bodyPr>
          <a:lstStyle/>
          <a:p>
            <a:pPr algn="ctr"/>
            <a:r>
              <a:rPr lang="pt-BR" sz="3000" b="1" dirty="0">
                <a:solidFill>
                  <a:schemeClr val="tx1"/>
                </a:solidFill>
              </a:rPr>
              <a:t>INVENTÁRIO – BENS </a:t>
            </a:r>
            <a:r>
              <a:rPr lang="pt-BR" sz="3000" b="1" dirty="0" smtClean="0">
                <a:solidFill>
                  <a:schemeClr val="tx1"/>
                </a:solidFill>
              </a:rPr>
              <a:t>MOBILIÁRIOS </a:t>
            </a:r>
            <a:r>
              <a:rPr lang="pt-BR" sz="3000" b="1" dirty="0">
                <a:solidFill>
                  <a:schemeClr val="tx1"/>
                </a:solidFill>
              </a:rPr>
              <a:t>(consultório </a:t>
            </a:r>
            <a:r>
              <a:rPr lang="pt-BR" sz="3000" b="1" dirty="0" smtClean="0">
                <a:solidFill>
                  <a:schemeClr val="tx1"/>
                </a:solidFill>
              </a:rPr>
              <a:t>2) </a:t>
            </a:r>
            <a:endParaRPr lang="pt-BR" sz="3000" b="1" dirty="0"/>
          </a:p>
        </p:txBody>
      </p:sp>
      <p:pic>
        <p:nvPicPr>
          <p:cNvPr id="3" name="Imagem 2"/>
          <p:cNvPicPr>
            <a:picLocks noChangeAspect="1"/>
          </p:cNvPicPr>
          <p:nvPr/>
        </p:nvPicPr>
        <p:blipFill>
          <a:blip r:embed="rId2"/>
          <a:stretch>
            <a:fillRect/>
          </a:stretch>
        </p:blipFill>
        <p:spPr>
          <a:xfrm>
            <a:off x="2519987" y="2703889"/>
            <a:ext cx="5533767" cy="1590897"/>
          </a:xfrm>
          <a:prstGeom prst="rect">
            <a:avLst/>
          </a:prstGeom>
        </p:spPr>
      </p:pic>
      <p:sp>
        <p:nvSpPr>
          <p:cNvPr id="6" name="Espaço Reservado para Número de Slide 5"/>
          <p:cNvSpPr>
            <a:spLocks noGrp="1"/>
          </p:cNvSpPr>
          <p:nvPr>
            <p:ph type="sldNum" sz="quarter" idx="12"/>
          </p:nvPr>
        </p:nvSpPr>
        <p:spPr/>
        <p:txBody>
          <a:bodyPr/>
          <a:lstStyle/>
          <a:p>
            <a:fld id="{3CE9CAAD-99B8-4EF3-B30B-50A437912889}" type="slidenum">
              <a:rPr lang="pt-BR" smtClean="0"/>
              <a:t>70</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7711040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54977"/>
            <a:ext cx="8596668" cy="1320800"/>
          </a:xfrm>
        </p:spPr>
        <p:txBody>
          <a:bodyPr>
            <a:normAutofit/>
          </a:bodyPr>
          <a:lstStyle/>
          <a:p>
            <a:pPr algn="ctr"/>
            <a:r>
              <a:rPr lang="pt-BR" sz="3000" b="1" dirty="0">
                <a:solidFill>
                  <a:schemeClr val="tx1"/>
                </a:solidFill>
              </a:rPr>
              <a:t>CONTRATOS EM VIGÊNCIA </a:t>
            </a:r>
            <a:r>
              <a:rPr lang="pt-BR" sz="3000" b="1" dirty="0"/>
              <a:t/>
            </a:r>
            <a:br>
              <a:rPr lang="pt-BR" sz="3000" b="1" dirty="0"/>
            </a:br>
            <a:endParaRPr lang="pt-BR" sz="3000" b="1" dirty="0"/>
          </a:p>
        </p:txBody>
      </p:sp>
      <p:graphicFrame>
        <p:nvGraphicFramePr>
          <p:cNvPr id="9" name="Tabela 8"/>
          <p:cNvGraphicFramePr>
            <a:graphicFrameLocks noGrp="1"/>
          </p:cNvGraphicFramePr>
          <p:nvPr>
            <p:extLst>
              <p:ext uri="{D42A27DB-BD31-4B8C-83A1-F6EECF244321}">
                <p14:modId xmlns:p14="http://schemas.microsoft.com/office/powerpoint/2010/main" val="1455958111"/>
              </p:ext>
            </p:extLst>
          </p:nvPr>
        </p:nvGraphicFramePr>
        <p:xfrm>
          <a:off x="677334" y="1270000"/>
          <a:ext cx="8981016" cy="5220345"/>
        </p:xfrm>
        <a:graphic>
          <a:graphicData uri="http://schemas.openxmlformats.org/drawingml/2006/table">
            <a:tbl>
              <a:tblPr firstRow="1" bandRow="1">
                <a:tableStyleId>{5C22544A-7EE6-4342-B048-85BDC9FD1C3A}</a:tableStyleId>
              </a:tblPr>
              <a:tblGrid>
                <a:gridCol w="4245059">
                  <a:extLst>
                    <a:ext uri="{9D8B030D-6E8A-4147-A177-3AD203B41FA5}">
                      <a16:colId xmlns:a16="http://schemas.microsoft.com/office/drawing/2014/main" val="4115001366"/>
                    </a:ext>
                  </a:extLst>
                </a:gridCol>
                <a:gridCol w="4735957">
                  <a:extLst>
                    <a:ext uri="{9D8B030D-6E8A-4147-A177-3AD203B41FA5}">
                      <a16:colId xmlns:a16="http://schemas.microsoft.com/office/drawing/2014/main" val="258569627"/>
                    </a:ext>
                  </a:extLst>
                </a:gridCol>
              </a:tblGrid>
              <a:tr h="355367">
                <a:tc>
                  <a:txBody>
                    <a:bodyPr/>
                    <a:lstStyle/>
                    <a:p>
                      <a:r>
                        <a:rPr lang="pt-BR" dirty="0" smtClean="0"/>
                        <a:t>CONTRATOS </a:t>
                      </a:r>
                      <a:endParaRPr lang="pt-BR" dirty="0"/>
                    </a:p>
                  </a:txBody>
                  <a:tcPr/>
                </a:tc>
                <a:tc>
                  <a:txBody>
                    <a:bodyPr/>
                    <a:lstStyle/>
                    <a:p>
                      <a:r>
                        <a:rPr lang="pt-BR" dirty="0" smtClean="0"/>
                        <a:t>DESCRIÇÃO DO SERVIÇO </a:t>
                      </a:r>
                      <a:endParaRPr lang="pt-BR" dirty="0"/>
                    </a:p>
                  </a:txBody>
                  <a:tcPr/>
                </a:tc>
                <a:extLst>
                  <a:ext uri="{0D108BD9-81ED-4DB2-BD59-A6C34878D82A}">
                    <a16:rowId xmlns:a16="http://schemas.microsoft.com/office/drawing/2014/main" val="3144105453"/>
                  </a:ext>
                </a:extLst>
              </a:tr>
              <a:tr h="355367">
                <a:tc>
                  <a:txBody>
                    <a:bodyPr/>
                    <a:lstStyle/>
                    <a:p>
                      <a:r>
                        <a:rPr lang="pt-BR" sz="1500" dirty="0" err="1" smtClean="0"/>
                        <a:t>Multicon</a:t>
                      </a:r>
                      <a:endParaRPr lang="pt-BR" sz="1500" dirty="0"/>
                    </a:p>
                  </a:txBody>
                  <a:tcPr/>
                </a:tc>
                <a:tc>
                  <a:txBody>
                    <a:bodyPr/>
                    <a:lstStyle/>
                    <a:p>
                      <a:r>
                        <a:rPr lang="pt-BR" sz="1500" dirty="0" smtClean="0"/>
                        <a:t>Escritório</a:t>
                      </a:r>
                      <a:r>
                        <a:rPr lang="pt-BR" sz="1500" baseline="0" dirty="0" smtClean="0"/>
                        <a:t> de Contabilidade</a:t>
                      </a:r>
                      <a:endParaRPr lang="pt-BR" sz="1500" dirty="0"/>
                    </a:p>
                  </a:txBody>
                  <a:tcPr/>
                </a:tc>
                <a:extLst>
                  <a:ext uri="{0D108BD9-81ED-4DB2-BD59-A6C34878D82A}">
                    <a16:rowId xmlns:a16="http://schemas.microsoft.com/office/drawing/2014/main" val="3937229762"/>
                  </a:ext>
                </a:extLst>
              </a:tr>
              <a:tr h="487315">
                <a:tc>
                  <a:txBody>
                    <a:bodyPr/>
                    <a:lstStyle/>
                    <a:p>
                      <a:r>
                        <a:rPr lang="pt-BR" sz="1500" dirty="0" smtClean="0"/>
                        <a:t>Medix</a:t>
                      </a:r>
                      <a:r>
                        <a:rPr lang="pt-BR" sz="1500" baseline="0" dirty="0" smtClean="0"/>
                        <a:t> </a:t>
                      </a:r>
                      <a:endParaRPr lang="pt-BR" sz="1500" dirty="0"/>
                    </a:p>
                  </a:txBody>
                  <a:tcPr/>
                </a:tc>
                <a:tc>
                  <a:txBody>
                    <a:bodyPr/>
                    <a:lstStyle/>
                    <a:p>
                      <a:r>
                        <a:rPr lang="pt-BR" sz="1500" dirty="0" smtClean="0"/>
                        <a:t>Locação de Equipamentos</a:t>
                      </a:r>
                      <a:r>
                        <a:rPr lang="pt-BR" sz="1500" baseline="0" dirty="0" smtClean="0"/>
                        <a:t> RX e Sistema PACS</a:t>
                      </a:r>
                      <a:endParaRPr lang="pt-BR" sz="1500" dirty="0"/>
                    </a:p>
                  </a:txBody>
                  <a:tcPr/>
                </a:tc>
                <a:extLst>
                  <a:ext uri="{0D108BD9-81ED-4DB2-BD59-A6C34878D82A}">
                    <a16:rowId xmlns:a16="http://schemas.microsoft.com/office/drawing/2014/main" val="1007255680"/>
                  </a:ext>
                </a:extLst>
              </a:tr>
              <a:tr h="355367">
                <a:tc>
                  <a:txBody>
                    <a:bodyPr/>
                    <a:lstStyle/>
                    <a:p>
                      <a:r>
                        <a:rPr lang="pt-BR" sz="1500" dirty="0" smtClean="0"/>
                        <a:t>Rep</a:t>
                      </a:r>
                      <a:r>
                        <a:rPr lang="pt-BR" sz="1500" baseline="0" dirty="0" smtClean="0"/>
                        <a:t> Acesso </a:t>
                      </a:r>
                      <a:endParaRPr lang="pt-BR" sz="1500" dirty="0"/>
                    </a:p>
                  </a:txBody>
                  <a:tcPr/>
                </a:tc>
                <a:tc>
                  <a:txBody>
                    <a:bodyPr/>
                    <a:lstStyle/>
                    <a:p>
                      <a:r>
                        <a:rPr lang="pt-BR" sz="1500" dirty="0" smtClean="0"/>
                        <a:t>Sistema de Registro de Relógio de Ponto</a:t>
                      </a:r>
                      <a:endParaRPr lang="pt-BR" sz="1500" dirty="0"/>
                    </a:p>
                  </a:txBody>
                  <a:tcPr/>
                </a:tc>
                <a:extLst>
                  <a:ext uri="{0D108BD9-81ED-4DB2-BD59-A6C34878D82A}">
                    <a16:rowId xmlns:a16="http://schemas.microsoft.com/office/drawing/2014/main" val="526925940"/>
                  </a:ext>
                </a:extLst>
              </a:tr>
              <a:tr h="523676">
                <a:tc>
                  <a:txBody>
                    <a:bodyPr/>
                    <a:lstStyle/>
                    <a:p>
                      <a:r>
                        <a:rPr lang="pt-BR" sz="1500" dirty="0" smtClean="0"/>
                        <a:t>Lida </a:t>
                      </a:r>
                      <a:endParaRPr lang="pt-BR" sz="1500" dirty="0"/>
                    </a:p>
                  </a:txBody>
                  <a:tcPr/>
                </a:tc>
                <a:tc>
                  <a:txBody>
                    <a:bodyPr/>
                    <a:lstStyle/>
                    <a:p>
                      <a:r>
                        <a:rPr lang="pt-BR" sz="1500" kern="1200" dirty="0" smtClean="0">
                          <a:solidFill>
                            <a:schemeClr val="dk1"/>
                          </a:solidFill>
                          <a:effectLst/>
                          <a:latin typeface="+mn-lt"/>
                          <a:ea typeface="+mn-ea"/>
                          <a:cs typeface="+mn-cs"/>
                        </a:rPr>
                        <a:t>Serviços de Segurança do Trabalho (PCMSO,</a:t>
                      </a:r>
                      <a:r>
                        <a:rPr lang="pt-BR" sz="1500" kern="1200" baseline="0" dirty="0" smtClean="0">
                          <a:solidFill>
                            <a:schemeClr val="dk1"/>
                          </a:solidFill>
                          <a:effectLst/>
                          <a:latin typeface="+mn-lt"/>
                          <a:ea typeface="+mn-ea"/>
                          <a:cs typeface="+mn-cs"/>
                        </a:rPr>
                        <a:t> PPRA, CIPA, ASO)</a:t>
                      </a:r>
                      <a:endParaRPr lang="pt-BR" sz="1500" dirty="0"/>
                    </a:p>
                  </a:txBody>
                  <a:tcPr/>
                </a:tc>
                <a:extLst>
                  <a:ext uri="{0D108BD9-81ED-4DB2-BD59-A6C34878D82A}">
                    <a16:rowId xmlns:a16="http://schemas.microsoft.com/office/drawing/2014/main" val="594221382"/>
                  </a:ext>
                </a:extLst>
              </a:tr>
              <a:tr h="523676">
                <a:tc>
                  <a:txBody>
                    <a:bodyPr/>
                    <a:lstStyle/>
                    <a:p>
                      <a:r>
                        <a:rPr lang="pt-BR" sz="1500" dirty="0" smtClean="0"/>
                        <a:t>Unilab</a:t>
                      </a:r>
                      <a:r>
                        <a:rPr lang="pt-BR" sz="1500" baseline="0" dirty="0" smtClean="0"/>
                        <a:t> </a:t>
                      </a:r>
                      <a:endParaRPr lang="pt-BR" sz="1500" dirty="0" smtClean="0"/>
                    </a:p>
                  </a:txBody>
                  <a:tcPr/>
                </a:tc>
                <a:tc>
                  <a:txBody>
                    <a:bodyPr/>
                    <a:lstStyle/>
                    <a:p>
                      <a:r>
                        <a:rPr lang="pt-BR" sz="1500" dirty="0" smtClean="0"/>
                        <a:t>Serviços</a:t>
                      </a:r>
                      <a:r>
                        <a:rPr lang="pt-BR" sz="1500" baseline="0" dirty="0" smtClean="0"/>
                        <a:t> de Realização de Exames Laboratoriais (Laboratório Terceirizado)</a:t>
                      </a:r>
                      <a:endParaRPr lang="pt-BR" sz="1500" dirty="0"/>
                    </a:p>
                  </a:txBody>
                  <a:tcPr/>
                </a:tc>
                <a:extLst>
                  <a:ext uri="{0D108BD9-81ED-4DB2-BD59-A6C34878D82A}">
                    <a16:rowId xmlns:a16="http://schemas.microsoft.com/office/drawing/2014/main" val="1193453511"/>
                  </a:ext>
                </a:extLst>
              </a:tr>
              <a:tr h="355367">
                <a:tc>
                  <a:txBody>
                    <a:bodyPr/>
                    <a:lstStyle/>
                    <a:p>
                      <a:r>
                        <a:rPr lang="pt-BR" sz="1500" dirty="0" smtClean="0"/>
                        <a:t>Wash Safety – Lavanderia </a:t>
                      </a:r>
                    </a:p>
                  </a:txBody>
                  <a:tcPr/>
                </a:tc>
                <a:tc>
                  <a:txBody>
                    <a:bodyPr/>
                    <a:lstStyle/>
                    <a:p>
                      <a:r>
                        <a:rPr lang="pt-BR" sz="1500" dirty="0" smtClean="0"/>
                        <a:t>Serviços</a:t>
                      </a:r>
                      <a:r>
                        <a:rPr lang="pt-BR" sz="1500" baseline="0" dirty="0" smtClean="0"/>
                        <a:t> de Lavanderia Hospitalar</a:t>
                      </a:r>
                      <a:endParaRPr lang="pt-BR" sz="1500" dirty="0"/>
                    </a:p>
                  </a:txBody>
                  <a:tcPr/>
                </a:tc>
                <a:extLst>
                  <a:ext uri="{0D108BD9-81ED-4DB2-BD59-A6C34878D82A}">
                    <a16:rowId xmlns:a16="http://schemas.microsoft.com/office/drawing/2014/main" val="1120453816"/>
                  </a:ext>
                </a:extLst>
              </a:tr>
              <a:tr h="487315">
                <a:tc>
                  <a:txBody>
                    <a:bodyPr/>
                    <a:lstStyle/>
                    <a:p>
                      <a:r>
                        <a:rPr lang="pt-BR" sz="1500" dirty="0" smtClean="0"/>
                        <a:t>Produmed </a:t>
                      </a:r>
                    </a:p>
                  </a:txBody>
                  <a:tcPr/>
                </a:tc>
                <a:tc>
                  <a:txBody>
                    <a:bodyPr/>
                    <a:lstStyle/>
                    <a:p>
                      <a:r>
                        <a:rPr lang="pt-BR" sz="1500" dirty="0" smtClean="0"/>
                        <a:t>Serviços de Esterilização</a:t>
                      </a:r>
                      <a:r>
                        <a:rPr lang="pt-BR" sz="1500" baseline="0" dirty="0" smtClean="0"/>
                        <a:t> de Materiais Hospitalar </a:t>
                      </a:r>
                      <a:endParaRPr lang="pt-BR" sz="1500" dirty="0"/>
                    </a:p>
                  </a:txBody>
                  <a:tcPr/>
                </a:tc>
                <a:extLst>
                  <a:ext uri="{0D108BD9-81ED-4DB2-BD59-A6C34878D82A}">
                    <a16:rowId xmlns:a16="http://schemas.microsoft.com/office/drawing/2014/main" val="3495553777"/>
                  </a:ext>
                </a:extLst>
              </a:tr>
              <a:tr h="972542">
                <a:tc>
                  <a:txBody>
                    <a:bodyPr/>
                    <a:lstStyle/>
                    <a:p>
                      <a:r>
                        <a:rPr lang="pt-BR" sz="1500" dirty="0" smtClean="0"/>
                        <a:t>IBG – Industria Brasileira de Gases </a:t>
                      </a:r>
                    </a:p>
                  </a:txBody>
                  <a:tcPr/>
                </a:tc>
                <a:tc>
                  <a:txBody>
                    <a:bodyPr/>
                    <a:lstStyle/>
                    <a:p>
                      <a:r>
                        <a:rPr lang="pt-BR" sz="1500" dirty="0" smtClean="0"/>
                        <a:t>Locação de cilindros e aquisição</a:t>
                      </a:r>
                      <a:r>
                        <a:rPr lang="pt-BR" sz="1500" baseline="0" dirty="0" smtClean="0"/>
                        <a:t> de O2 e ar comprimido (02 cilindros de ar Comprimido, 30 cilindros de O2 de 10 mt³, 5 cilindros de 1 mt³, 7 cilindros de 3mt³)</a:t>
                      </a:r>
                      <a:endParaRPr lang="pt-BR" sz="1500" dirty="0"/>
                    </a:p>
                  </a:txBody>
                  <a:tcPr/>
                </a:tc>
                <a:extLst>
                  <a:ext uri="{0D108BD9-81ED-4DB2-BD59-A6C34878D82A}">
                    <a16:rowId xmlns:a16="http://schemas.microsoft.com/office/drawing/2014/main" val="3126689553"/>
                  </a:ext>
                </a:extLst>
              </a:tr>
              <a:tr h="355367">
                <a:tc>
                  <a:txBody>
                    <a:bodyPr/>
                    <a:lstStyle/>
                    <a:p>
                      <a:r>
                        <a:rPr lang="pt-BR" sz="1500" dirty="0" smtClean="0"/>
                        <a:t>Protecta –</a:t>
                      </a:r>
                      <a:r>
                        <a:rPr lang="pt-BR" sz="1500" baseline="0" dirty="0" smtClean="0"/>
                        <a:t> Tecnologia e Controle de Pragas</a:t>
                      </a:r>
                      <a:endParaRPr lang="pt-BR" sz="1500" dirty="0" smtClean="0"/>
                    </a:p>
                  </a:txBody>
                  <a:tcPr/>
                </a:tc>
                <a:tc>
                  <a:txBody>
                    <a:bodyPr/>
                    <a:lstStyle/>
                    <a:p>
                      <a:r>
                        <a:rPr lang="pt-BR" sz="1500" dirty="0" smtClean="0"/>
                        <a:t>Serviço de dedetização</a:t>
                      </a:r>
                      <a:r>
                        <a:rPr lang="pt-BR" sz="1500" baseline="0" dirty="0" smtClean="0"/>
                        <a:t> </a:t>
                      </a:r>
                      <a:endParaRPr lang="pt-BR" sz="1500" dirty="0"/>
                    </a:p>
                  </a:txBody>
                  <a:tcPr/>
                </a:tc>
                <a:extLst>
                  <a:ext uri="{0D108BD9-81ED-4DB2-BD59-A6C34878D82A}">
                    <a16:rowId xmlns:a16="http://schemas.microsoft.com/office/drawing/2014/main" val="2708952804"/>
                  </a:ext>
                </a:extLst>
              </a:tr>
              <a:tr h="355367">
                <a:tc>
                  <a:txBody>
                    <a:bodyPr/>
                    <a:lstStyle/>
                    <a:p>
                      <a:r>
                        <a:rPr lang="pt-BR" sz="1500" dirty="0" smtClean="0"/>
                        <a:t>SAPRA </a:t>
                      </a:r>
                    </a:p>
                  </a:txBody>
                  <a:tcPr/>
                </a:tc>
                <a:tc>
                  <a:txBody>
                    <a:bodyPr/>
                    <a:lstStyle/>
                    <a:p>
                      <a:r>
                        <a:rPr lang="pt-BR" sz="1500" dirty="0" smtClean="0"/>
                        <a:t>Serviços Controle do Dosímetro RX</a:t>
                      </a:r>
                      <a:endParaRPr lang="pt-BR" sz="1500" dirty="0"/>
                    </a:p>
                  </a:txBody>
                  <a:tcPr/>
                </a:tc>
                <a:extLst>
                  <a:ext uri="{0D108BD9-81ED-4DB2-BD59-A6C34878D82A}">
                    <a16:rowId xmlns:a16="http://schemas.microsoft.com/office/drawing/2014/main" val="544919707"/>
                  </a:ext>
                </a:extLst>
              </a:tr>
            </a:tbl>
          </a:graphicData>
        </a:graphic>
      </p:graphicFrame>
      <p:sp>
        <p:nvSpPr>
          <p:cNvPr id="5" name="Espaço Reservado para Número de Slide 4"/>
          <p:cNvSpPr>
            <a:spLocks noGrp="1"/>
          </p:cNvSpPr>
          <p:nvPr>
            <p:ph type="sldNum" sz="quarter" idx="12"/>
          </p:nvPr>
        </p:nvSpPr>
        <p:spPr/>
        <p:txBody>
          <a:bodyPr/>
          <a:lstStyle/>
          <a:p>
            <a:fld id="{3CE9CAAD-99B8-4EF3-B30B-50A437912889}" type="slidenum">
              <a:rPr lang="pt-BR" smtClean="0"/>
              <a:t>71</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37322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46711" y="254977"/>
            <a:ext cx="7701735" cy="1320800"/>
          </a:xfrm>
        </p:spPr>
        <p:txBody>
          <a:bodyPr>
            <a:normAutofit/>
          </a:bodyPr>
          <a:lstStyle/>
          <a:p>
            <a:pPr algn="ctr"/>
            <a:r>
              <a:rPr lang="pt-BR" sz="3000" b="1" dirty="0">
                <a:solidFill>
                  <a:schemeClr val="tx1"/>
                </a:solidFill>
              </a:rPr>
              <a:t>CONTRATOS EM </a:t>
            </a:r>
            <a:r>
              <a:rPr lang="pt-BR" sz="3000" b="1" dirty="0" smtClean="0">
                <a:solidFill>
                  <a:schemeClr val="tx1"/>
                </a:solidFill>
              </a:rPr>
              <a:t>VIGÊNCIA – Cilindros Locados IBG</a:t>
            </a:r>
            <a:endParaRPr lang="pt-BR" sz="3000" dirty="0"/>
          </a:p>
        </p:txBody>
      </p:sp>
      <p:sp>
        <p:nvSpPr>
          <p:cNvPr id="5" name="Espaço Reservado para Conteúdo 4"/>
          <p:cNvSpPr>
            <a:spLocks noGrp="1"/>
          </p:cNvSpPr>
          <p:nvPr>
            <p:ph idx="1"/>
          </p:nvPr>
        </p:nvSpPr>
        <p:spPr>
          <a:xfrm>
            <a:off x="677334" y="2160590"/>
            <a:ext cx="5081628" cy="2376242"/>
          </a:xfrm>
        </p:spPr>
        <p:txBody>
          <a:bodyPr/>
          <a:lstStyle/>
          <a:p>
            <a:pPr fontAlgn="t"/>
            <a:r>
              <a:rPr lang="pt-BR" b="1" dirty="0"/>
              <a:t>IBG – Industria Brasileira de Gases </a:t>
            </a:r>
            <a:endParaRPr lang="pt-BR" dirty="0"/>
          </a:p>
          <a:p>
            <a:pPr marL="0" indent="0" fontAlgn="t">
              <a:buNone/>
            </a:pPr>
            <a:endParaRPr lang="pt-BR" b="1" dirty="0" smtClean="0"/>
          </a:p>
          <a:p>
            <a:pPr marL="0" indent="0" fontAlgn="t">
              <a:buNone/>
            </a:pPr>
            <a:r>
              <a:rPr lang="pt-BR" b="1" dirty="0" smtClean="0"/>
              <a:t>O2 (dois) cilindros  de ar comprimido 10 </a:t>
            </a:r>
            <a:r>
              <a:rPr lang="pt-BR" b="1" dirty="0" err="1" smtClean="0"/>
              <a:t>mt</a:t>
            </a:r>
            <a:r>
              <a:rPr lang="pt-BR" b="1" dirty="0" smtClean="0"/>
              <a:t>³;</a:t>
            </a:r>
          </a:p>
          <a:p>
            <a:pPr marL="0" indent="0" fontAlgn="t">
              <a:buNone/>
            </a:pPr>
            <a:r>
              <a:rPr lang="pt-BR" b="1" dirty="0" smtClean="0"/>
              <a:t>30 </a:t>
            </a:r>
            <a:r>
              <a:rPr lang="pt-BR" b="1" dirty="0"/>
              <a:t>cilindros de O2 de 10 </a:t>
            </a:r>
            <a:r>
              <a:rPr lang="pt-BR" b="1" dirty="0" err="1" smtClean="0"/>
              <a:t>mt</a:t>
            </a:r>
            <a:r>
              <a:rPr lang="pt-BR" b="1" dirty="0" smtClean="0"/>
              <a:t>³;</a:t>
            </a:r>
          </a:p>
          <a:p>
            <a:pPr marL="0" indent="0" fontAlgn="t">
              <a:buNone/>
            </a:pPr>
            <a:r>
              <a:rPr lang="pt-BR" b="1" dirty="0" smtClean="0"/>
              <a:t>5 </a:t>
            </a:r>
            <a:r>
              <a:rPr lang="pt-BR" b="1" dirty="0"/>
              <a:t>cilindros de 1 </a:t>
            </a:r>
            <a:r>
              <a:rPr lang="pt-BR" b="1" dirty="0" err="1" smtClean="0"/>
              <a:t>mt</a:t>
            </a:r>
            <a:r>
              <a:rPr lang="pt-BR" b="1" dirty="0" smtClean="0"/>
              <a:t>³;</a:t>
            </a:r>
          </a:p>
          <a:p>
            <a:pPr marL="0" indent="0" fontAlgn="t">
              <a:buNone/>
            </a:pPr>
            <a:r>
              <a:rPr lang="pt-BR" b="1" dirty="0" smtClean="0"/>
              <a:t>7 </a:t>
            </a:r>
            <a:r>
              <a:rPr lang="pt-BR" b="1" dirty="0"/>
              <a:t>cilindros de </a:t>
            </a:r>
            <a:r>
              <a:rPr lang="pt-BR" b="1" dirty="0" smtClean="0"/>
              <a:t>3mt³.</a:t>
            </a:r>
            <a:endParaRPr lang="pt-BR" dirty="0"/>
          </a:p>
          <a:p>
            <a:endParaRPr lang="pt-BR" dirty="0"/>
          </a:p>
        </p:txBody>
      </p:sp>
      <p:sp>
        <p:nvSpPr>
          <p:cNvPr id="3" name="Espaço Reservado para Número de Slide 2"/>
          <p:cNvSpPr>
            <a:spLocks noGrp="1"/>
          </p:cNvSpPr>
          <p:nvPr>
            <p:ph type="sldNum" sz="quarter" idx="12"/>
          </p:nvPr>
        </p:nvSpPr>
        <p:spPr/>
        <p:txBody>
          <a:bodyPr/>
          <a:lstStyle/>
          <a:p>
            <a:fld id="{3CE9CAAD-99B8-4EF3-B30B-50A437912889}" type="slidenum">
              <a:rPr lang="pt-BR" smtClean="0"/>
              <a:t>72</a:t>
            </a:fld>
            <a:endParaRPr lang="pt-BR" dirty="0"/>
          </a:p>
        </p:txBody>
      </p:sp>
      <p:pic>
        <p:nvPicPr>
          <p:cNvPr id="4" name="Imagem 3">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pic>
        <p:nvPicPr>
          <p:cNvPr id="6" name="Imagem 5"/>
          <p:cNvPicPr>
            <a:picLocks noChangeAspect="1"/>
          </p:cNvPicPr>
          <p:nvPr/>
        </p:nvPicPr>
        <p:blipFill>
          <a:blip r:embed="rId3"/>
          <a:stretch>
            <a:fillRect/>
          </a:stretch>
        </p:blipFill>
        <p:spPr>
          <a:xfrm>
            <a:off x="5758963" y="1654453"/>
            <a:ext cx="1837592" cy="1792132"/>
          </a:xfrm>
          <a:prstGeom prst="rect">
            <a:avLst/>
          </a:prstGeom>
        </p:spPr>
      </p:pic>
      <p:pic>
        <p:nvPicPr>
          <p:cNvPr id="7" name="Imagem 6"/>
          <p:cNvPicPr>
            <a:picLocks noChangeAspect="1"/>
          </p:cNvPicPr>
          <p:nvPr/>
        </p:nvPicPr>
        <p:blipFill>
          <a:blip r:embed="rId4"/>
          <a:stretch>
            <a:fillRect/>
          </a:stretch>
        </p:blipFill>
        <p:spPr>
          <a:xfrm>
            <a:off x="4720132" y="3238857"/>
            <a:ext cx="1601538" cy="2045320"/>
          </a:xfrm>
          <a:prstGeom prst="rect">
            <a:avLst/>
          </a:prstGeom>
        </p:spPr>
      </p:pic>
      <p:pic>
        <p:nvPicPr>
          <p:cNvPr id="8" name="Imagem 7"/>
          <p:cNvPicPr>
            <a:picLocks noChangeAspect="1"/>
          </p:cNvPicPr>
          <p:nvPr/>
        </p:nvPicPr>
        <p:blipFill>
          <a:blip r:embed="rId5"/>
          <a:stretch>
            <a:fillRect/>
          </a:stretch>
        </p:blipFill>
        <p:spPr>
          <a:xfrm>
            <a:off x="6224351" y="3446585"/>
            <a:ext cx="1618388" cy="2243834"/>
          </a:xfrm>
          <a:prstGeom prst="rect">
            <a:avLst/>
          </a:prstGeom>
        </p:spPr>
      </p:pic>
      <p:pic>
        <p:nvPicPr>
          <p:cNvPr id="9" name="Imagem 8"/>
          <p:cNvPicPr>
            <a:picLocks noChangeAspect="1"/>
          </p:cNvPicPr>
          <p:nvPr/>
        </p:nvPicPr>
        <p:blipFill>
          <a:blip r:embed="rId6"/>
          <a:stretch>
            <a:fillRect/>
          </a:stretch>
        </p:blipFill>
        <p:spPr>
          <a:xfrm>
            <a:off x="7551941" y="1902472"/>
            <a:ext cx="1926120" cy="2472466"/>
          </a:xfrm>
          <a:prstGeom prst="rect">
            <a:avLst/>
          </a:prstGeom>
        </p:spPr>
      </p:pic>
      <p:pic>
        <p:nvPicPr>
          <p:cNvPr id="10" name="Imagem 9"/>
          <p:cNvPicPr>
            <a:picLocks noChangeAspect="1"/>
          </p:cNvPicPr>
          <p:nvPr/>
        </p:nvPicPr>
        <p:blipFill>
          <a:blip r:embed="rId7"/>
          <a:stretch>
            <a:fillRect/>
          </a:stretch>
        </p:blipFill>
        <p:spPr>
          <a:xfrm>
            <a:off x="7672413" y="4374938"/>
            <a:ext cx="1271427" cy="1848986"/>
          </a:xfrm>
          <a:prstGeom prst="rect">
            <a:avLst/>
          </a:prstGeom>
        </p:spPr>
      </p:pic>
    </p:spTree>
    <p:extLst>
      <p:ext uri="{BB962C8B-B14F-4D97-AF65-F5344CB8AC3E}">
        <p14:creationId xmlns:p14="http://schemas.microsoft.com/office/powerpoint/2010/main" val="35434333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3869" y="254977"/>
            <a:ext cx="8546123" cy="1131277"/>
          </a:xfrm>
        </p:spPr>
        <p:txBody>
          <a:bodyPr>
            <a:normAutofit fontScale="90000"/>
          </a:bodyPr>
          <a:lstStyle/>
          <a:p>
            <a:pPr algn="ctr"/>
            <a:r>
              <a:rPr lang="pt-BR" sz="3000" b="1" dirty="0">
                <a:solidFill>
                  <a:schemeClr val="tx1"/>
                </a:solidFill>
              </a:rPr>
              <a:t>QUADRO DE FUNCIONÁRIOS E RESPECTIVOS </a:t>
            </a:r>
            <a:r>
              <a:rPr lang="pt-BR" sz="3000" b="1" dirty="0" smtClean="0">
                <a:solidFill>
                  <a:schemeClr val="tx1"/>
                </a:solidFill>
              </a:rPr>
              <a:t>SALÁRIOS</a:t>
            </a:r>
            <a:r>
              <a:rPr lang="pt-BR" sz="3000" dirty="0">
                <a:solidFill>
                  <a:schemeClr val="tx1"/>
                </a:solidFill>
              </a:rPr>
              <a:t/>
            </a:r>
            <a:br>
              <a:rPr lang="pt-BR" sz="3000" dirty="0">
                <a:solidFill>
                  <a:schemeClr val="tx1"/>
                </a:solidFill>
              </a:rPr>
            </a:br>
            <a:endParaRPr lang="pt-BR" sz="3000" dirty="0">
              <a:solidFill>
                <a:schemeClr val="tx1"/>
              </a:solidFill>
            </a:endParaRPr>
          </a:p>
        </p:txBody>
      </p:sp>
      <p:graphicFrame>
        <p:nvGraphicFramePr>
          <p:cNvPr id="3" name="Tabela 2"/>
          <p:cNvGraphicFramePr>
            <a:graphicFrameLocks noGrp="1"/>
          </p:cNvGraphicFramePr>
          <p:nvPr>
            <p:extLst>
              <p:ext uri="{D42A27DB-BD31-4B8C-83A1-F6EECF244321}">
                <p14:modId xmlns:p14="http://schemas.microsoft.com/office/powerpoint/2010/main" val="2926735108"/>
              </p:ext>
            </p:extLst>
          </p:nvPr>
        </p:nvGraphicFramePr>
        <p:xfrm>
          <a:off x="439616" y="1247204"/>
          <a:ext cx="9284676" cy="5394960"/>
        </p:xfrm>
        <a:graphic>
          <a:graphicData uri="http://schemas.openxmlformats.org/drawingml/2006/table">
            <a:tbl>
              <a:tblPr firstRow="1" bandRow="1">
                <a:tableStyleId>{5C22544A-7EE6-4342-B048-85BDC9FD1C3A}</a:tableStyleId>
              </a:tblPr>
              <a:tblGrid>
                <a:gridCol w="571499">
                  <a:extLst>
                    <a:ext uri="{9D8B030D-6E8A-4147-A177-3AD203B41FA5}">
                      <a16:colId xmlns:a16="http://schemas.microsoft.com/office/drawing/2014/main" val="416986524"/>
                    </a:ext>
                  </a:extLst>
                </a:gridCol>
                <a:gridCol w="4070839">
                  <a:extLst>
                    <a:ext uri="{9D8B030D-6E8A-4147-A177-3AD203B41FA5}">
                      <a16:colId xmlns:a16="http://schemas.microsoft.com/office/drawing/2014/main" val="1754606429"/>
                    </a:ext>
                  </a:extLst>
                </a:gridCol>
                <a:gridCol w="2321169">
                  <a:extLst>
                    <a:ext uri="{9D8B030D-6E8A-4147-A177-3AD203B41FA5}">
                      <a16:colId xmlns:a16="http://schemas.microsoft.com/office/drawing/2014/main" val="226455005"/>
                    </a:ext>
                  </a:extLst>
                </a:gridCol>
                <a:gridCol w="2321169">
                  <a:extLst>
                    <a:ext uri="{9D8B030D-6E8A-4147-A177-3AD203B41FA5}">
                      <a16:colId xmlns:a16="http://schemas.microsoft.com/office/drawing/2014/main" val="1925967902"/>
                    </a:ext>
                  </a:extLst>
                </a:gridCol>
              </a:tblGrid>
              <a:tr h="603019">
                <a:tc>
                  <a:txBody>
                    <a:bodyPr/>
                    <a:lstStyle/>
                    <a:p>
                      <a:endParaRPr lang="pt-BR" dirty="0" smtClean="0"/>
                    </a:p>
                    <a:p>
                      <a:endParaRPr lang="pt-BR" dirty="0" smtClean="0"/>
                    </a:p>
                  </a:txBody>
                  <a:tcPr/>
                </a:tc>
                <a:tc>
                  <a:txBody>
                    <a:bodyPr/>
                    <a:lstStyle/>
                    <a:p>
                      <a:r>
                        <a:rPr lang="pt-BR" dirty="0" smtClean="0"/>
                        <a:t>Colaborador</a:t>
                      </a:r>
                      <a:r>
                        <a:rPr lang="pt-BR" baseline="0" dirty="0" smtClean="0"/>
                        <a:t> </a:t>
                      </a:r>
                      <a:endParaRPr lang="pt-BR" dirty="0"/>
                    </a:p>
                  </a:txBody>
                  <a:tcPr/>
                </a:tc>
                <a:tc>
                  <a:txBody>
                    <a:bodyPr/>
                    <a:lstStyle/>
                    <a:p>
                      <a:r>
                        <a:rPr lang="pt-BR" dirty="0" smtClean="0"/>
                        <a:t>Função </a:t>
                      </a:r>
                      <a:endParaRPr lang="pt-BR" dirty="0"/>
                    </a:p>
                  </a:txBody>
                  <a:tcPr/>
                </a:tc>
                <a:tc>
                  <a:txBody>
                    <a:bodyPr/>
                    <a:lstStyle/>
                    <a:p>
                      <a:r>
                        <a:rPr lang="pt-BR" dirty="0" smtClean="0"/>
                        <a:t>Salário</a:t>
                      </a:r>
                      <a:r>
                        <a:rPr lang="pt-BR" baseline="0" dirty="0" smtClean="0"/>
                        <a:t> (</a:t>
                      </a:r>
                      <a:r>
                        <a:rPr lang="pt-BR" sz="1600" baseline="0" dirty="0" smtClean="0"/>
                        <a:t>Valor Bruto</a:t>
                      </a:r>
                      <a:r>
                        <a:rPr lang="pt-BR" baseline="0" dirty="0" smtClean="0"/>
                        <a:t>)</a:t>
                      </a:r>
                      <a:endParaRPr lang="pt-BR" dirty="0"/>
                    </a:p>
                  </a:txBody>
                  <a:tcPr/>
                </a:tc>
                <a:extLst>
                  <a:ext uri="{0D108BD9-81ED-4DB2-BD59-A6C34878D82A}">
                    <a16:rowId xmlns:a16="http://schemas.microsoft.com/office/drawing/2014/main" val="3676208544"/>
                  </a:ext>
                </a:extLst>
              </a:tr>
              <a:tr h="349368">
                <a:tc>
                  <a:txBody>
                    <a:bodyPr/>
                    <a:lstStyle/>
                    <a:p>
                      <a:r>
                        <a:rPr lang="pt-BR" dirty="0" smtClean="0"/>
                        <a:t>01</a:t>
                      </a:r>
                      <a:endParaRPr lang="pt-BR" dirty="0"/>
                    </a:p>
                  </a:txBody>
                  <a:tcPr/>
                </a:tc>
                <a:tc>
                  <a:txBody>
                    <a:bodyPr/>
                    <a:lstStyle/>
                    <a:p>
                      <a:r>
                        <a:rPr lang="pt-BR" dirty="0" smtClean="0"/>
                        <a:t>Alessandra dos Santos </a:t>
                      </a:r>
                      <a:endParaRPr lang="pt-BR" dirty="0"/>
                    </a:p>
                  </a:txBody>
                  <a:tcPr/>
                </a:tc>
                <a:tc>
                  <a:txBody>
                    <a:bodyPr/>
                    <a:lstStyle/>
                    <a:p>
                      <a:r>
                        <a:rPr lang="pt-BR" dirty="0" smtClean="0"/>
                        <a:t>Aux. Escritório I</a:t>
                      </a:r>
                      <a:endParaRPr lang="pt-BR" dirty="0"/>
                    </a:p>
                  </a:txBody>
                  <a:tcPr/>
                </a:tc>
                <a:tc>
                  <a:txBody>
                    <a:bodyPr/>
                    <a:lstStyle/>
                    <a:p>
                      <a:r>
                        <a:rPr lang="pt-BR" dirty="0" smtClean="0"/>
                        <a:t>R$1.809,84</a:t>
                      </a:r>
                      <a:endParaRPr lang="pt-BR" dirty="0"/>
                    </a:p>
                  </a:txBody>
                  <a:tcPr/>
                </a:tc>
                <a:extLst>
                  <a:ext uri="{0D108BD9-81ED-4DB2-BD59-A6C34878D82A}">
                    <a16:rowId xmlns:a16="http://schemas.microsoft.com/office/drawing/2014/main" val="2033211400"/>
                  </a:ext>
                </a:extLst>
              </a:tr>
              <a:tr h="349368">
                <a:tc>
                  <a:txBody>
                    <a:bodyPr/>
                    <a:lstStyle/>
                    <a:p>
                      <a:r>
                        <a:rPr lang="pt-BR" dirty="0" smtClean="0"/>
                        <a:t>02</a:t>
                      </a:r>
                      <a:endParaRPr lang="pt-BR" dirty="0"/>
                    </a:p>
                  </a:txBody>
                  <a:tcPr/>
                </a:tc>
                <a:tc>
                  <a:txBody>
                    <a:bodyPr/>
                    <a:lstStyle/>
                    <a:p>
                      <a:r>
                        <a:rPr lang="pt-BR" dirty="0" smtClean="0"/>
                        <a:t>Alex Luiz</a:t>
                      </a:r>
                      <a:r>
                        <a:rPr lang="pt-BR" baseline="0" dirty="0" smtClean="0"/>
                        <a:t> Aparecido Barbosa </a:t>
                      </a:r>
                      <a:endParaRPr lang="pt-BR" dirty="0"/>
                    </a:p>
                  </a:txBody>
                  <a:tcPr/>
                </a:tc>
                <a:tc>
                  <a:txBody>
                    <a:bodyPr/>
                    <a:lstStyle/>
                    <a:p>
                      <a:r>
                        <a:rPr lang="pt-BR" dirty="0" smtClean="0"/>
                        <a:t>Téc. Enfermagem </a:t>
                      </a:r>
                      <a:endParaRPr lang="pt-BR" dirty="0"/>
                    </a:p>
                  </a:txBody>
                  <a:tcPr/>
                </a:tc>
                <a:tc>
                  <a:txBody>
                    <a:bodyPr/>
                    <a:lstStyle/>
                    <a:p>
                      <a:r>
                        <a:rPr lang="pt-BR" dirty="0" smtClean="0"/>
                        <a:t>R$1.968,33</a:t>
                      </a:r>
                      <a:endParaRPr lang="pt-BR" dirty="0"/>
                    </a:p>
                  </a:txBody>
                  <a:tcPr/>
                </a:tc>
                <a:extLst>
                  <a:ext uri="{0D108BD9-81ED-4DB2-BD59-A6C34878D82A}">
                    <a16:rowId xmlns:a16="http://schemas.microsoft.com/office/drawing/2014/main" val="1099712505"/>
                  </a:ext>
                </a:extLst>
              </a:tr>
              <a:tr h="349368">
                <a:tc>
                  <a:txBody>
                    <a:bodyPr/>
                    <a:lstStyle/>
                    <a:p>
                      <a:r>
                        <a:rPr lang="pt-BR" dirty="0" smtClean="0"/>
                        <a:t>03</a:t>
                      </a:r>
                      <a:endParaRPr lang="pt-BR" dirty="0"/>
                    </a:p>
                  </a:txBody>
                  <a:tcPr/>
                </a:tc>
                <a:tc>
                  <a:txBody>
                    <a:bodyPr/>
                    <a:lstStyle/>
                    <a:p>
                      <a:r>
                        <a:rPr lang="pt-BR" dirty="0" smtClean="0"/>
                        <a:t>Ana Paula da Silva </a:t>
                      </a:r>
                      <a:endParaRPr lang="pt-BR" dirty="0"/>
                    </a:p>
                  </a:txBody>
                  <a:tcPr/>
                </a:tc>
                <a:tc>
                  <a:txBody>
                    <a:bodyPr/>
                    <a:lstStyle/>
                    <a:p>
                      <a:r>
                        <a:rPr lang="pt-BR" dirty="0" smtClean="0"/>
                        <a:t>Téc. Enfermagem </a:t>
                      </a:r>
                      <a:endParaRPr lang="pt-BR" dirty="0"/>
                    </a:p>
                  </a:txBody>
                  <a:tcPr/>
                </a:tc>
                <a:tc>
                  <a:txBody>
                    <a:bodyPr/>
                    <a:lstStyle/>
                    <a:p>
                      <a:r>
                        <a:rPr lang="pt-BR" dirty="0" smtClean="0"/>
                        <a:t>R$1.968,33</a:t>
                      </a:r>
                      <a:endParaRPr lang="pt-BR" dirty="0"/>
                    </a:p>
                  </a:txBody>
                  <a:tcPr/>
                </a:tc>
                <a:extLst>
                  <a:ext uri="{0D108BD9-81ED-4DB2-BD59-A6C34878D82A}">
                    <a16:rowId xmlns:a16="http://schemas.microsoft.com/office/drawing/2014/main" val="1129477725"/>
                  </a:ext>
                </a:extLst>
              </a:tr>
              <a:tr h="349368">
                <a:tc>
                  <a:txBody>
                    <a:bodyPr/>
                    <a:lstStyle/>
                    <a:p>
                      <a:r>
                        <a:rPr lang="pt-BR" dirty="0" smtClean="0"/>
                        <a:t>04</a:t>
                      </a:r>
                      <a:endParaRPr lang="pt-BR" dirty="0"/>
                    </a:p>
                  </a:txBody>
                  <a:tcPr/>
                </a:tc>
                <a:tc>
                  <a:txBody>
                    <a:bodyPr/>
                    <a:lstStyle/>
                    <a:p>
                      <a:r>
                        <a:rPr lang="pt-BR" dirty="0" smtClean="0"/>
                        <a:t>Ângela Alves dos Santos </a:t>
                      </a:r>
                      <a:endParaRPr lang="pt-BR" dirty="0"/>
                    </a:p>
                  </a:txBody>
                  <a:tcPr/>
                </a:tc>
                <a:tc>
                  <a:txBody>
                    <a:bodyPr/>
                    <a:lstStyle/>
                    <a:p>
                      <a:r>
                        <a:rPr lang="pt-BR" dirty="0" smtClean="0"/>
                        <a:t>Aux. Administrativo</a:t>
                      </a:r>
                      <a:endParaRPr lang="pt-BR" dirty="0"/>
                    </a:p>
                  </a:txBody>
                  <a:tcPr/>
                </a:tc>
                <a:tc>
                  <a:txBody>
                    <a:bodyPr/>
                    <a:lstStyle/>
                    <a:p>
                      <a:r>
                        <a:rPr lang="pt-BR" dirty="0" smtClean="0"/>
                        <a:t>R$2.465,23</a:t>
                      </a:r>
                      <a:endParaRPr lang="pt-BR" dirty="0"/>
                    </a:p>
                  </a:txBody>
                  <a:tcPr/>
                </a:tc>
                <a:extLst>
                  <a:ext uri="{0D108BD9-81ED-4DB2-BD59-A6C34878D82A}">
                    <a16:rowId xmlns:a16="http://schemas.microsoft.com/office/drawing/2014/main" val="2353355372"/>
                  </a:ext>
                </a:extLst>
              </a:tr>
              <a:tr h="349368">
                <a:tc>
                  <a:txBody>
                    <a:bodyPr/>
                    <a:lstStyle/>
                    <a:p>
                      <a:r>
                        <a:rPr lang="pt-BR" dirty="0" smtClean="0"/>
                        <a:t>05</a:t>
                      </a:r>
                      <a:endParaRPr lang="pt-BR" dirty="0"/>
                    </a:p>
                  </a:txBody>
                  <a:tcPr/>
                </a:tc>
                <a:tc>
                  <a:txBody>
                    <a:bodyPr/>
                    <a:lstStyle/>
                    <a:p>
                      <a:r>
                        <a:rPr lang="pt-BR" dirty="0" smtClean="0"/>
                        <a:t>Bianca de Cassia Freitas </a:t>
                      </a:r>
                      <a:endParaRPr lang="pt-BR" dirty="0"/>
                    </a:p>
                  </a:txBody>
                  <a:tcPr/>
                </a:tc>
                <a:tc>
                  <a:txBody>
                    <a:bodyPr/>
                    <a:lstStyle/>
                    <a:p>
                      <a:r>
                        <a:rPr lang="pt-BR" dirty="0" smtClean="0"/>
                        <a:t>Nutricionista </a:t>
                      </a:r>
                      <a:endParaRPr lang="pt-BR" dirty="0"/>
                    </a:p>
                  </a:txBody>
                  <a:tcPr/>
                </a:tc>
                <a:tc>
                  <a:txBody>
                    <a:bodyPr/>
                    <a:lstStyle/>
                    <a:p>
                      <a:r>
                        <a:rPr lang="pt-BR" dirty="0" smtClean="0"/>
                        <a:t>R$2.452,46</a:t>
                      </a:r>
                      <a:endParaRPr lang="pt-BR" dirty="0"/>
                    </a:p>
                  </a:txBody>
                  <a:tcPr/>
                </a:tc>
                <a:extLst>
                  <a:ext uri="{0D108BD9-81ED-4DB2-BD59-A6C34878D82A}">
                    <a16:rowId xmlns:a16="http://schemas.microsoft.com/office/drawing/2014/main" val="1857784891"/>
                  </a:ext>
                </a:extLst>
              </a:tr>
              <a:tr h="349368">
                <a:tc>
                  <a:txBody>
                    <a:bodyPr/>
                    <a:lstStyle/>
                    <a:p>
                      <a:r>
                        <a:rPr lang="pt-BR" dirty="0" smtClean="0"/>
                        <a:t>06</a:t>
                      </a:r>
                      <a:endParaRPr lang="pt-BR" dirty="0"/>
                    </a:p>
                  </a:txBody>
                  <a:tcPr/>
                </a:tc>
                <a:tc>
                  <a:txBody>
                    <a:bodyPr/>
                    <a:lstStyle/>
                    <a:p>
                      <a:r>
                        <a:rPr lang="pt-BR" dirty="0" smtClean="0"/>
                        <a:t>Cleide Eunice de Toledo </a:t>
                      </a:r>
                      <a:endParaRPr lang="pt-BR" dirty="0"/>
                    </a:p>
                  </a:txBody>
                  <a:tcPr/>
                </a:tc>
                <a:tc>
                  <a:txBody>
                    <a:bodyPr/>
                    <a:lstStyle/>
                    <a:p>
                      <a:r>
                        <a:rPr lang="pt-BR" dirty="0" smtClean="0"/>
                        <a:t>Cozinheira </a:t>
                      </a:r>
                      <a:endParaRPr lang="pt-BR" dirty="0"/>
                    </a:p>
                  </a:txBody>
                  <a:tcPr/>
                </a:tc>
                <a:tc>
                  <a:txBody>
                    <a:bodyPr/>
                    <a:lstStyle/>
                    <a:p>
                      <a:r>
                        <a:rPr lang="pt-BR" dirty="0" smtClean="0"/>
                        <a:t>R$1.640,00</a:t>
                      </a:r>
                      <a:endParaRPr lang="pt-BR" dirty="0"/>
                    </a:p>
                  </a:txBody>
                  <a:tcPr/>
                </a:tc>
                <a:extLst>
                  <a:ext uri="{0D108BD9-81ED-4DB2-BD59-A6C34878D82A}">
                    <a16:rowId xmlns:a16="http://schemas.microsoft.com/office/drawing/2014/main" val="75194022"/>
                  </a:ext>
                </a:extLst>
              </a:tr>
              <a:tr h="349368">
                <a:tc>
                  <a:txBody>
                    <a:bodyPr/>
                    <a:lstStyle/>
                    <a:p>
                      <a:r>
                        <a:rPr lang="pt-BR" dirty="0" smtClean="0"/>
                        <a:t>07</a:t>
                      </a:r>
                      <a:endParaRPr lang="pt-BR" dirty="0"/>
                    </a:p>
                  </a:txBody>
                  <a:tcPr/>
                </a:tc>
                <a:tc>
                  <a:txBody>
                    <a:bodyPr/>
                    <a:lstStyle/>
                    <a:p>
                      <a:r>
                        <a:rPr lang="pt-BR" dirty="0" smtClean="0"/>
                        <a:t>Cleisson Roniele da Costa Presoto </a:t>
                      </a:r>
                      <a:endParaRPr lang="pt-BR" dirty="0"/>
                    </a:p>
                  </a:txBody>
                  <a:tcPr/>
                </a:tc>
                <a:tc>
                  <a:txBody>
                    <a:bodyPr/>
                    <a:lstStyle/>
                    <a:p>
                      <a:r>
                        <a:rPr lang="pt-BR" dirty="0" smtClean="0"/>
                        <a:t>Enfermeiro </a:t>
                      </a:r>
                      <a:endParaRPr lang="pt-BR" dirty="0"/>
                    </a:p>
                  </a:txBody>
                  <a:tcPr/>
                </a:tc>
                <a:tc>
                  <a:txBody>
                    <a:bodyPr/>
                    <a:lstStyle/>
                    <a:p>
                      <a:r>
                        <a:rPr lang="pt-BR" dirty="0" smtClean="0"/>
                        <a:t>R$3.462,09</a:t>
                      </a:r>
                      <a:endParaRPr lang="pt-BR" dirty="0"/>
                    </a:p>
                  </a:txBody>
                  <a:tcPr/>
                </a:tc>
                <a:extLst>
                  <a:ext uri="{0D108BD9-81ED-4DB2-BD59-A6C34878D82A}">
                    <a16:rowId xmlns:a16="http://schemas.microsoft.com/office/drawing/2014/main" val="1328985413"/>
                  </a:ext>
                </a:extLst>
              </a:tr>
              <a:tr h="349368">
                <a:tc>
                  <a:txBody>
                    <a:bodyPr/>
                    <a:lstStyle/>
                    <a:p>
                      <a:r>
                        <a:rPr lang="pt-BR" dirty="0" smtClean="0"/>
                        <a:t>08</a:t>
                      </a:r>
                      <a:endParaRPr lang="pt-BR" dirty="0"/>
                    </a:p>
                  </a:txBody>
                  <a:tcPr/>
                </a:tc>
                <a:tc>
                  <a:txBody>
                    <a:bodyPr/>
                    <a:lstStyle/>
                    <a:p>
                      <a:r>
                        <a:rPr lang="pt-BR" dirty="0" smtClean="0"/>
                        <a:t>Cristiane Lopes Gouvea</a:t>
                      </a:r>
                      <a:r>
                        <a:rPr lang="pt-BR" baseline="0" dirty="0" smtClean="0"/>
                        <a:t> </a:t>
                      </a:r>
                      <a:endParaRPr lang="pt-BR" dirty="0"/>
                    </a:p>
                  </a:txBody>
                  <a:tcPr/>
                </a:tc>
                <a:tc>
                  <a:txBody>
                    <a:bodyPr/>
                    <a:lstStyle/>
                    <a:p>
                      <a:r>
                        <a:rPr lang="pt-BR" dirty="0" smtClean="0"/>
                        <a:t>Aux.</a:t>
                      </a:r>
                      <a:r>
                        <a:rPr lang="pt-BR" baseline="0" dirty="0" smtClean="0"/>
                        <a:t> De Limpeza </a:t>
                      </a:r>
                      <a:endParaRPr lang="pt-BR" dirty="0"/>
                    </a:p>
                  </a:txBody>
                  <a:tcPr/>
                </a:tc>
                <a:tc>
                  <a:txBody>
                    <a:bodyPr/>
                    <a:lstStyle/>
                    <a:p>
                      <a:r>
                        <a:rPr lang="pt-BR" dirty="0" smtClean="0"/>
                        <a:t>R$1.640,00</a:t>
                      </a:r>
                      <a:endParaRPr lang="pt-BR" dirty="0"/>
                    </a:p>
                  </a:txBody>
                  <a:tcPr/>
                </a:tc>
                <a:extLst>
                  <a:ext uri="{0D108BD9-81ED-4DB2-BD59-A6C34878D82A}">
                    <a16:rowId xmlns:a16="http://schemas.microsoft.com/office/drawing/2014/main" val="1388390316"/>
                  </a:ext>
                </a:extLst>
              </a:tr>
              <a:tr h="349368">
                <a:tc>
                  <a:txBody>
                    <a:bodyPr/>
                    <a:lstStyle/>
                    <a:p>
                      <a:r>
                        <a:rPr lang="pt-BR" dirty="0" smtClean="0"/>
                        <a:t>09</a:t>
                      </a:r>
                      <a:endParaRPr lang="pt-BR" dirty="0"/>
                    </a:p>
                  </a:txBody>
                  <a:tcPr/>
                </a:tc>
                <a:tc>
                  <a:txBody>
                    <a:bodyPr/>
                    <a:lstStyle/>
                    <a:p>
                      <a:r>
                        <a:rPr lang="pt-BR" dirty="0" smtClean="0"/>
                        <a:t>Debora Aparecida da Silva </a:t>
                      </a:r>
                      <a:endParaRPr lang="pt-BR" dirty="0"/>
                    </a:p>
                  </a:txBody>
                  <a:tcPr/>
                </a:tc>
                <a:tc>
                  <a:txBody>
                    <a:bodyPr/>
                    <a:lstStyle/>
                    <a:p>
                      <a:r>
                        <a:rPr lang="pt-BR" dirty="0" smtClean="0"/>
                        <a:t>Aux. Administrativo </a:t>
                      </a:r>
                      <a:endParaRPr lang="pt-BR" dirty="0"/>
                    </a:p>
                  </a:txBody>
                  <a:tcPr/>
                </a:tc>
                <a:tc>
                  <a:txBody>
                    <a:bodyPr/>
                    <a:lstStyle/>
                    <a:p>
                      <a:r>
                        <a:rPr lang="pt-BR" dirty="0" smtClean="0"/>
                        <a:t>R$4.110,70</a:t>
                      </a:r>
                      <a:endParaRPr lang="pt-BR" dirty="0"/>
                    </a:p>
                  </a:txBody>
                  <a:tcPr/>
                </a:tc>
                <a:extLst>
                  <a:ext uri="{0D108BD9-81ED-4DB2-BD59-A6C34878D82A}">
                    <a16:rowId xmlns:a16="http://schemas.microsoft.com/office/drawing/2014/main" val="3365739225"/>
                  </a:ext>
                </a:extLst>
              </a:tr>
              <a:tr h="349368">
                <a:tc>
                  <a:txBody>
                    <a:bodyPr/>
                    <a:lstStyle/>
                    <a:p>
                      <a:r>
                        <a:rPr lang="pt-BR" dirty="0" smtClean="0"/>
                        <a:t>10</a:t>
                      </a:r>
                      <a:endParaRPr lang="pt-BR" dirty="0"/>
                    </a:p>
                  </a:txBody>
                  <a:tcPr/>
                </a:tc>
                <a:tc>
                  <a:txBody>
                    <a:bodyPr/>
                    <a:lstStyle/>
                    <a:p>
                      <a:r>
                        <a:rPr lang="pt-BR" dirty="0" smtClean="0"/>
                        <a:t>Elizabet Alves</a:t>
                      </a:r>
                      <a:r>
                        <a:rPr lang="pt-BR" baseline="0" dirty="0" smtClean="0"/>
                        <a:t> dos Santos </a:t>
                      </a:r>
                      <a:endParaRPr lang="pt-BR" dirty="0"/>
                    </a:p>
                  </a:txBody>
                  <a:tcPr/>
                </a:tc>
                <a:tc>
                  <a:txBody>
                    <a:bodyPr/>
                    <a:lstStyle/>
                    <a:p>
                      <a:r>
                        <a:rPr lang="pt-BR" dirty="0" smtClean="0"/>
                        <a:t>Aux. De Limpeza</a:t>
                      </a:r>
                      <a:r>
                        <a:rPr lang="pt-BR" baseline="0" dirty="0" smtClean="0"/>
                        <a:t> </a:t>
                      </a:r>
                      <a:endParaRPr lang="pt-BR" dirty="0"/>
                    </a:p>
                  </a:txBody>
                  <a:tcPr/>
                </a:tc>
                <a:tc>
                  <a:txBody>
                    <a:bodyPr/>
                    <a:lstStyle/>
                    <a:p>
                      <a:r>
                        <a:rPr lang="pt-BR" dirty="0" smtClean="0"/>
                        <a:t>R$1.640,00</a:t>
                      </a:r>
                      <a:endParaRPr lang="pt-BR" dirty="0"/>
                    </a:p>
                  </a:txBody>
                  <a:tcPr/>
                </a:tc>
                <a:extLst>
                  <a:ext uri="{0D108BD9-81ED-4DB2-BD59-A6C34878D82A}">
                    <a16:rowId xmlns:a16="http://schemas.microsoft.com/office/drawing/2014/main" val="2152068156"/>
                  </a:ext>
                </a:extLst>
              </a:tr>
              <a:tr h="349368">
                <a:tc>
                  <a:txBody>
                    <a:bodyPr/>
                    <a:lstStyle/>
                    <a:p>
                      <a:r>
                        <a:rPr lang="pt-BR" dirty="0" smtClean="0"/>
                        <a:t>11</a:t>
                      </a:r>
                      <a:endParaRPr lang="pt-BR" dirty="0"/>
                    </a:p>
                  </a:txBody>
                  <a:tcPr/>
                </a:tc>
                <a:tc>
                  <a:txBody>
                    <a:bodyPr/>
                    <a:lstStyle/>
                    <a:p>
                      <a:r>
                        <a:rPr lang="pt-BR" dirty="0" smtClean="0"/>
                        <a:t>Emanuel</a:t>
                      </a:r>
                      <a:r>
                        <a:rPr lang="pt-BR" baseline="0" dirty="0" smtClean="0"/>
                        <a:t> Simplicio do Nascimento </a:t>
                      </a:r>
                      <a:endParaRPr lang="pt-BR" dirty="0"/>
                    </a:p>
                  </a:txBody>
                  <a:tcPr/>
                </a:tc>
                <a:tc>
                  <a:txBody>
                    <a:bodyPr/>
                    <a:lstStyle/>
                    <a:p>
                      <a:r>
                        <a:rPr lang="pt-BR" dirty="0" smtClean="0"/>
                        <a:t>Téc. Enfermagem </a:t>
                      </a:r>
                      <a:endParaRPr lang="pt-BR" dirty="0"/>
                    </a:p>
                  </a:txBody>
                  <a:tcPr/>
                </a:tc>
                <a:tc>
                  <a:txBody>
                    <a:bodyPr/>
                    <a:lstStyle/>
                    <a:p>
                      <a:r>
                        <a:rPr lang="pt-BR" dirty="0" smtClean="0"/>
                        <a:t>R$1.968,33</a:t>
                      </a:r>
                      <a:endParaRPr lang="pt-BR" dirty="0"/>
                    </a:p>
                  </a:txBody>
                  <a:tcPr/>
                </a:tc>
                <a:extLst>
                  <a:ext uri="{0D108BD9-81ED-4DB2-BD59-A6C34878D82A}">
                    <a16:rowId xmlns:a16="http://schemas.microsoft.com/office/drawing/2014/main" val="2297446467"/>
                  </a:ext>
                </a:extLst>
              </a:tr>
              <a:tr h="349368">
                <a:tc>
                  <a:txBody>
                    <a:bodyPr/>
                    <a:lstStyle/>
                    <a:p>
                      <a:r>
                        <a:rPr lang="pt-BR" dirty="0" smtClean="0"/>
                        <a:t>12</a:t>
                      </a:r>
                      <a:endParaRPr lang="pt-BR" dirty="0"/>
                    </a:p>
                  </a:txBody>
                  <a:tcPr/>
                </a:tc>
                <a:tc>
                  <a:txBody>
                    <a:bodyPr/>
                    <a:lstStyle/>
                    <a:p>
                      <a:r>
                        <a:rPr lang="pt-BR" dirty="0" smtClean="0"/>
                        <a:t>Erminia Luciane</a:t>
                      </a:r>
                      <a:r>
                        <a:rPr lang="pt-BR" baseline="0" dirty="0" smtClean="0"/>
                        <a:t> Fatima dos Santos </a:t>
                      </a:r>
                      <a:endParaRPr lang="pt-BR" dirty="0"/>
                    </a:p>
                  </a:txBody>
                  <a:tcPr/>
                </a:tc>
                <a:tc>
                  <a:txBody>
                    <a:bodyPr/>
                    <a:lstStyle/>
                    <a:p>
                      <a:r>
                        <a:rPr lang="pt-BR" dirty="0" smtClean="0"/>
                        <a:t>Téc. De Radiologia</a:t>
                      </a:r>
                      <a:endParaRPr lang="pt-BR" dirty="0"/>
                    </a:p>
                  </a:txBody>
                  <a:tcPr/>
                </a:tc>
                <a:tc>
                  <a:txBody>
                    <a:bodyPr/>
                    <a:lstStyle/>
                    <a:p>
                      <a:r>
                        <a:rPr lang="pt-BR" dirty="0" smtClean="0"/>
                        <a:t>R$2.546,40</a:t>
                      </a:r>
                      <a:endParaRPr lang="pt-BR" dirty="0"/>
                    </a:p>
                  </a:txBody>
                  <a:tcPr/>
                </a:tc>
                <a:extLst>
                  <a:ext uri="{0D108BD9-81ED-4DB2-BD59-A6C34878D82A}">
                    <a16:rowId xmlns:a16="http://schemas.microsoft.com/office/drawing/2014/main" val="1289897382"/>
                  </a:ext>
                </a:extLst>
              </a:tr>
              <a:tr h="349368">
                <a:tc>
                  <a:txBody>
                    <a:bodyPr/>
                    <a:lstStyle/>
                    <a:p>
                      <a:r>
                        <a:rPr lang="pt-BR" dirty="0" smtClean="0"/>
                        <a:t>13</a:t>
                      </a:r>
                      <a:endParaRPr lang="pt-BR" dirty="0"/>
                    </a:p>
                  </a:txBody>
                  <a:tcPr/>
                </a:tc>
                <a:tc>
                  <a:txBody>
                    <a:bodyPr/>
                    <a:lstStyle/>
                    <a:p>
                      <a:r>
                        <a:rPr lang="pt-BR" dirty="0" smtClean="0"/>
                        <a:t>Fernando Augusto da Silva Frade </a:t>
                      </a:r>
                      <a:endParaRPr lang="pt-BR" dirty="0"/>
                    </a:p>
                  </a:txBody>
                  <a:tcPr/>
                </a:tc>
                <a:tc>
                  <a:txBody>
                    <a:bodyPr/>
                    <a:lstStyle/>
                    <a:p>
                      <a:r>
                        <a:rPr lang="pt-BR" dirty="0" smtClean="0"/>
                        <a:t>Téc. Enfermagem </a:t>
                      </a:r>
                      <a:endParaRPr lang="pt-BR" dirty="0"/>
                    </a:p>
                  </a:txBody>
                  <a:tcPr/>
                </a:tc>
                <a:tc>
                  <a:txBody>
                    <a:bodyPr/>
                    <a:lstStyle/>
                    <a:p>
                      <a:r>
                        <a:rPr lang="pt-BR" dirty="0" smtClean="0"/>
                        <a:t>R$1.968,33</a:t>
                      </a:r>
                      <a:endParaRPr lang="pt-BR" dirty="0"/>
                    </a:p>
                  </a:txBody>
                  <a:tcPr/>
                </a:tc>
                <a:extLst>
                  <a:ext uri="{0D108BD9-81ED-4DB2-BD59-A6C34878D82A}">
                    <a16:rowId xmlns:a16="http://schemas.microsoft.com/office/drawing/2014/main" val="3689979189"/>
                  </a:ext>
                </a:extLst>
              </a:tr>
            </a:tbl>
          </a:graphicData>
        </a:graphic>
      </p:graphicFrame>
      <p:sp>
        <p:nvSpPr>
          <p:cNvPr id="6" name="Espaço Reservado para Número de Slide 5"/>
          <p:cNvSpPr>
            <a:spLocks noGrp="1"/>
          </p:cNvSpPr>
          <p:nvPr>
            <p:ph type="sldNum" sz="quarter" idx="12"/>
          </p:nvPr>
        </p:nvSpPr>
        <p:spPr/>
        <p:txBody>
          <a:bodyPr/>
          <a:lstStyle/>
          <a:p>
            <a:fld id="{3CE9CAAD-99B8-4EF3-B30B-50A437912889}" type="slidenum">
              <a:rPr lang="pt-BR" smtClean="0"/>
              <a:t>73</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4324928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50731" y="228600"/>
            <a:ext cx="8633721" cy="1169377"/>
          </a:xfrm>
        </p:spPr>
        <p:txBody>
          <a:bodyPr>
            <a:normAutofit/>
          </a:bodyPr>
          <a:lstStyle/>
          <a:p>
            <a:pPr algn="ctr"/>
            <a:r>
              <a:rPr lang="pt-BR" sz="3000" b="1" dirty="0">
                <a:solidFill>
                  <a:schemeClr val="tx1"/>
                </a:solidFill>
              </a:rPr>
              <a:t>QUADRO DE FUNCIONÁRIOS E RESPECTIVOS </a:t>
            </a:r>
            <a:r>
              <a:rPr lang="pt-BR" sz="3000" b="1" dirty="0" smtClean="0">
                <a:solidFill>
                  <a:schemeClr val="tx1"/>
                </a:solidFill>
              </a:rPr>
              <a:t>SALÁRIOS</a:t>
            </a:r>
            <a:endParaRPr lang="pt-BR" sz="3000" dirty="0"/>
          </a:p>
        </p:txBody>
      </p:sp>
      <p:graphicFrame>
        <p:nvGraphicFramePr>
          <p:cNvPr id="3" name="Tabela 2"/>
          <p:cNvGraphicFramePr>
            <a:graphicFrameLocks noGrp="1"/>
          </p:cNvGraphicFramePr>
          <p:nvPr>
            <p:extLst>
              <p:ext uri="{D42A27DB-BD31-4B8C-83A1-F6EECF244321}">
                <p14:modId xmlns:p14="http://schemas.microsoft.com/office/powerpoint/2010/main" val="886573271"/>
              </p:ext>
            </p:extLst>
          </p:nvPr>
        </p:nvGraphicFramePr>
        <p:xfrm>
          <a:off x="721824" y="1204545"/>
          <a:ext cx="9160731" cy="5435622"/>
        </p:xfrm>
        <a:graphic>
          <a:graphicData uri="http://schemas.openxmlformats.org/drawingml/2006/table">
            <a:tbl>
              <a:tblPr firstRow="1" bandRow="1">
                <a:tableStyleId>{5C22544A-7EE6-4342-B048-85BDC9FD1C3A}</a:tableStyleId>
              </a:tblPr>
              <a:tblGrid>
                <a:gridCol w="534558">
                  <a:extLst>
                    <a:ext uri="{9D8B030D-6E8A-4147-A177-3AD203B41FA5}">
                      <a16:colId xmlns:a16="http://schemas.microsoft.com/office/drawing/2014/main" val="338177433"/>
                    </a:ext>
                  </a:extLst>
                </a:gridCol>
                <a:gridCol w="3807711">
                  <a:extLst>
                    <a:ext uri="{9D8B030D-6E8A-4147-A177-3AD203B41FA5}">
                      <a16:colId xmlns:a16="http://schemas.microsoft.com/office/drawing/2014/main" val="3208740732"/>
                    </a:ext>
                  </a:extLst>
                </a:gridCol>
                <a:gridCol w="2171134">
                  <a:extLst>
                    <a:ext uri="{9D8B030D-6E8A-4147-A177-3AD203B41FA5}">
                      <a16:colId xmlns:a16="http://schemas.microsoft.com/office/drawing/2014/main" val="3731556094"/>
                    </a:ext>
                  </a:extLst>
                </a:gridCol>
                <a:gridCol w="2647328">
                  <a:extLst>
                    <a:ext uri="{9D8B030D-6E8A-4147-A177-3AD203B41FA5}">
                      <a16:colId xmlns:a16="http://schemas.microsoft.com/office/drawing/2014/main" val="1941083077"/>
                    </a:ext>
                  </a:extLst>
                </a:gridCol>
              </a:tblGrid>
              <a:tr h="345453">
                <a:tc>
                  <a:txBody>
                    <a:bodyPr/>
                    <a:lstStyle/>
                    <a:p>
                      <a:r>
                        <a:rPr lang="pt-BR" dirty="0" smtClean="0"/>
                        <a:t>Nº</a:t>
                      </a:r>
                      <a:endParaRPr lang="pt-BR" dirty="0"/>
                    </a:p>
                  </a:txBody>
                  <a:tcPr/>
                </a:tc>
                <a:tc>
                  <a:txBody>
                    <a:bodyPr/>
                    <a:lstStyle/>
                    <a:p>
                      <a:r>
                        <a:rPr lang="pt-BR" dirty="0" smtClean="0"/>
                        <a:t>Colaborador</a:t>
                      </a:r>
                      <a:r>
                        <a:rPr lang="pt-BR" baseline="0" dirty="0" smtClean="0"/>
                        <a:t> </a:t>
                      </a:r>
                      <a:endParaRPr lang="pt-BR" dirty="0"/>
                    </a:p>
                  </a:txBody>
                  <a:tcPr/>
                </a:tc>
                <a:tc>
                  <a:txBody>
                    <a:bodyPr/>
                    <a:lstStyle/>
                    <a:p>
                      <a:r>
                        <a:rPr lang="pt-BR" dirty="0" smtClean="0"/>
                        <a:t>Função </a:t>
                      </a:r>
                      <a:endParaRPr lang="pt-BR" dirty="0"/>
                    </a:p>
                  </a:txBody>
                  <a:tcPr/>
                </a:tc>
                <a:tc>
                  <a:txBody>
                    <a:bodyPr/>
                    <a:lstStyle/>
                    <a:p>
                      <a:r>
                        <a:rPr lang="pt-BR" dirty="0" smtClean="0"/>
                        <a:t>Salário</a:t>
                      </a:r>
                      <a:r>
                        <a:rPr lang="pt-BR" baseline="0" dirty="0" smtClean="0"/>
                        <a:t> (</a:t>
                      </a:r>
                      <a:r>
                        <a:rPr lang="pt-BR" sz="1600" baseline="0" dirty="0" smtClean="0"/>
                        <a:t>Valor Bruto</a:t>
                      </a:r>
                      <a:r>
                        <a:rPr lang="pt-BR" baseline="0" dirty="0" smtClean="0"/>
                        <a:t>)</a:t>
                      </a:r>
                      <a:endParaRPr lang="pt-BR" dirty="0"/>
                    </a:p>
                  </a:txBody>
                  <a:tcPr/>
                </a:tc>
                <a:extLst>
                  <a:ext uri="{0D108BD9-81ED-4DB2-BD59-A6C34878D82A}">
                    <a16:rowId xmlns:a16="http://schemas.microsoft.com/office/drawing/2014/main" val="3320013584"/>
                  </a:ext>
                </a:extLst>
              </a:tr>
              <a:tr h="345453">
                <a:tc>
                  <a:txBody>
                    <a:bodyPr/>
                    <a:lstStyle/>
                    <a:p>
                      <a:r>
                        <a:rPr lang="pt-BR" sz="1700" dirty="0" smtClean="0"/>
                        <a:t>14</a:t>
                      </a:r>
                      <a:endParaRPr lang="pt-BR" sz="1700" dirty="0"/>
                    </a:p>
                  </a:txBody>
                  <a:tcPr/>
                </a:tc>
                <a:tc>
                  <a:txBody>
                    <a:bodyPr/>
                    <a:lstStyle/>
                    <a:p>
                      <a:r>
                        <a:rPr lang="pt-BR" sz="1700" dirty="0" smtClean="0"/>
                        <a:t>Guacira Pedroso da Silva </a:t>
                      </a:r>
                      <a:endParaRPr lang="pt-BR" sz="1700" dirty="0"/>
                    </a:p>
                  </a:txBody>
                  <a:tcPr/>
                </a:tc>
                <a:tc>
                  <a:txBody>
                    <a:bodyPr/>
                    <a:lstStyle/>
                    <a:p>
                      <a:r>
                        <a:rPr lang="pt-BR" sz="1700" dirty="0" smtClean="0"/>
                        <a:t>Enfermeiro </a:t>
                      </a:r>
                      <a:endParaRPr lang="pt-BR" sz="1700" dirty="0"/>
                    </a:p>
                  </a:txBody>
                  <a:tcPr/>
                </a:tc>
                <a:tc>
                  <a:txBody>
                    <a:bodyPr/>
                    <a:lstStyle/>
                    <a:p>
                      <a:r>
                        <a:rPr lang="pt-BR" sz="1700" dirty="0" smtClean="0"/>
                        <a:t>R$3.462,09</a:t>
                      </a:r>
                      <a:endParaRPr lang="pt-BR" sz="1700" dirty="0"/>
                    </a:p>
                  </a:txBody>
                  <a:tcPr/>
                </a:tc>
                <a:extLst>
                  <a:ext uri="{0D108BD9-81ED-4DB2-BD59-A6C34878D82A}">
                    <a16:rowId xmlns:a16="http://schemas.microsoft.com/office/drawing/2014/main" val="2646671172"/>
                  </a:ext>
                </a:extLst>
              </a:tr>
              <a:tr h="345453">
                <a:tc>
                  <a:txBody>
                    <a:bodyPr/>
                    <a:lstStyle/>
                    <a:p>
                      <a:r>
                        <a:rPr lang="pt-BR" sz="1700" dirty="0" smtClean="0"/>
                        <a:t>15</a:t>
                      </a:r>
                      <a:endParaRPr lang="pt-BR" sz="1700" dirty="0"/>
                    </a:p>
                  </a:txBody>
                  <a:tcPr/>
                </a:tc>
                <a:tc>
                  <a:txBody>
                    <a:bodyPr/>
                    <a:lstStyle/>
                    <a:p>
                      <a:r>
                        <a:rPr lang="pt-BR" sz="1700" dirty="0" smtClean="0"/>
                        <a:t>Isabela Cristina de Moura </a:t>
                      </a:r>
                      <a:endParaRPr lang="pt-BR" sz="1700" dirty="0"/>
                    </a:p>
                  </a:txBody>
                  <a:tcPr/>
                </a:tc>
                <a:tc>
                  <a:txBody>
                    <a:bodyPr/>
                    <a:lstStyle/>
                    <a:p>
                      <a:r>
                        <a:rPr lang="pt-BR" sz="1700" dirty="0" smtClean="0"/>
                        <a:t>Enfermeiro </a:t>
                      </a:r>
                      <a:endParaRPr lang="pt-BR" sz="1700" dirty="0"/>
                    </a:p>
                  </a:txBody>
                  <a:tcPr/>
                </a:tc>
                <a:tc>
                  <a:txBody>
                    <a:bodyPr/>
                    <a:lstStyle/>
                    <a:p>
                      <a:r>
                        <a:rPr lang="pt-BR" sz="1700" dirty="0" smtClean="0"/>
                        <a:t>R$3.462,09</a:t>
                      </a:r>
                      <a:endParaRPr lang="pt-BR" sz="1700" dirty="0"/>
                    </a:p>
                  </a:txBody>
                  <a:tcPr/>
                </a:tc>
                <a:extLst>
                  <a:ext uri="{0D108BD9-81ED-4DB2-BD59-A6C34878D82A}">
                    <a16:rowId xmlns:a16="http://schemas.microsoft.com/office/drawing/2014/main" val="1622100879"/>
                  </a:ext>
                </a:extLst>
              </a:tr>
              <a:tr h="345453">
                <a:tc>
                  <a:txBody>
                    <a:bodyPr/>
                    <a:lstStyle/>
                    <a:p>
                      <a:r>
                        <a:rPr lang="pt-BR" sz="1700" dirty="0" smtClean="0"/>
                        <a:t>16</a:t>
                      </a:r>
                      <a:endParaRPr lang="pt-BR" sz="1700" dirty="0"/>
                    </a:p>
                  </a:txBody>
                  <a:tcPr/>
                </a:tc>
                <a:tc>
                  <a:txBody>
                    <a:bodyPr/>
                    <a:lstStyle/>
                    <a:p>
                      <a:r>
                        <a:rPr lang="pt-BR" sz="1700" dirty="0" smtClean="0"/>
                        <a:t>Jerri Adriana de Moraes </a:t>
                      </a:r>
                      <a:endParaRPr lang="pt-BR" sz="1700" dirty="0"/>
                    </a:p>
                  </a:txBody>
                  <a:tcPr/>
                </a:tc>
                <a:tc>
                  <a:txBody>
                    <a:bodyPr/>
                    <a:lstStyle/>
                    <a:p>
                      <a:r>
                        <a:rPr lang="pt-BR" sz="1700" dirty="0" smtClean="0"/>
                        <a:t>Téc.</a:t>
                      </a:r>
                      <a:r>
                        <a:rPr lang="pt-BR" sz="1700" baseline="0" dirty="0" smtClean="0"/>
                        <a:t> Enfermagem </a:t>
                      </a:r>
                      <a:endParaRPr lang="pt-BR" sz="1700" dirty="0"/>
                    </a:p>
                  </a:txBody>
                  <a:tcPr/>
                </a:tc>
                <a:tc>
                  <a:txBody>
                    <a:bodyPr/>
                    <a:lstStyle/>
                    <a:p>
                      <a:r>
                        <a:rPr lang="pt-BR" sz="1700" dirty="0" smtClean="0"/>
                        <a:t>R$1.968,33</a:t>
                      </a:r>
                      <a:endParaRPr lang="pt-BR" sz="1700" dirty="0"/>
                    </a:p>
                  </a:txBody>
                  <a:tcPr/>
                </a:tc>
                <a:extLst>
                  <a:ext uri="{0D108BD9-81ED-4DB2-BD59-A6C34878D82A}">
                    <a16:rowId xmlns:a16="http://schemas.microsoft.com/office/drawing/2014/main" val="1674574906"/>
                  </a:ext>
                </a:extLst>
              </a:tr>
              <a:tr h="345453">
                <a:tc>
                  <a:txBody>
                    <a:bodyPr/>
                    <a:lstStyle/>
                    <a:p>
                      <a:r>
                        <a:rPr lang="pt-BR" sz="1700" dirty="0" smtClean="0"/>
                        <a:t>17</a:t>
                      </a:r>
                      <a:endParaRPr lang="pt-BR" sz="1700" dirty="0"/>
                    </a:p>
                  </a:txBody>
                  <a:tcPr/>
                </a:tc>
                <a:tc>
                  <a:txBody>
                    <a:bodyPr/>
                    <a:lstStyle/>
                    <a:p>
                      <a:r>
                        <a:rPr lang="pt-BR" sz="1700" dirty="0" smtClean="0"/>
                        <a:t>José Cledir</a:t>
                      </a:r>
                      <a:r>
                        <a:rPr lang="pt-BR" sz="1700" baseline="0" dirty="0" smtClean="0"/>
                        <a:t> Donizete dos Santos </a:t>
                      </a:r>
                      <a:endParaRPr lang="pt-BR" sz="1700" dirty="0"/>
                    </a:p>
                  </a:txBody>
                  <a:tcPr/>
                </a:tc>
                <a:tc>
                  <a:txBody>
                    <a:bodyPr/>
                    <a:lstStyle/>
                    <a:p>
                      <a:r>
                        <a:rPr lang="pt-BR" sz="1700" dirty="0" smtClean="0"/>
                        <a:t>Téc. Enfermagem </a:t>
                      </a:r>
                      <a:endParaRPr lang="pt-BR" sz="1700" dirty="0"/>
                    </a:p>
                  </a:txBody>
                  <a:tcPr/>
                </a:tc>
                <a:tc>
                  <a:txBody>
                    <a:bodyPr/>
                    <a:lstStyle/>
                    <a:p>
                      <a:r>
                        <a:rPr lang="pt-BR" sz="1700" dirty="0" smtClean="0"/>
                        <a:t>R$1.968,34</a:t>
                      </a:r>
                      <a:endParaRPr lang="pt-BR" sz="1700" dirty="0"/>
                    </a:p>
                  </a:txBody>
                  <a:tcPr/>
                </a:tc>
                <a:extLst>
                  <a:ext uri="{0D108BD9-81ED-4DB2-BD59-A6C34878D82A}">
                    <a16:rowId xmlns:a16="http://schemas.microsoft.com/office/drawing/2014/main" val="3588763726"/>
                  </a:ext>
                </a:extLst>
              </a:tr>
              <a:tr h="345453">
                <a:tc>
                  <a:txBody>
                    <a:bodyPr/>
                    <a:lstStyle/>
                    <a:p>
                      <a:r>
                        <a:rPr lang="pt-BR" sz="1700" dirty="0" smtClean="0"/>
                        <a:t>18</a:t>
                      </a:r>
                      <a:endParaRPr lang="pt-BR" sz="1700" dirty="0"/>
                    </a:p>
                  </a:txBody>
                  <a:tcPr/>
                </a:tc>
                <a:tc>
                  <a:txBody>
                    <a:bodyPr/>
                    <a:lstStyle/>
                    <a:p>
                      <a:r>
                        <a:rPr lang="pt-BR" sz="1700" dirty="0" smtClean="0"/>
                        <a:t>Korina Candida Alves Viana </a:t>
                      </a:r>
                      <a:endParaRPr lang="pt-BR" sz="1700" dirty="0"/>
                    </a:p>
                  </a:txBody>
                  <a:tcPr/>
                </a:tc>
                <a:tc>
                  <a:txBody>
                    <a:bodyPr/>
                    <a:lstStyle/>
                    <a:p>
                      <a:r>
                        <a:rPr lang="pt-BR" sz="1700" dirty="0" smtClean="0"/>
                        <a:t>Téc.</a:t>
                      </a:r>
                      <a:r>
                        <a:rPr lang="pt-BR" sz="1700" baseline="0" dirty="0" smtClean="0"/>
                        <a:t> Enfermagem </a:t>
                      </a:r>
                      <a:endParaRPr lang="pt-BR" sz="1700" dirty="0"/>
                    </a:p>
                  </a:txBody>
                  <a:tcPr/>
                </a:tc>
                <a:tc>
                  <a:txBody>
                    <a:bodyPr/>
                    <a:lstStyle/>
                    <a:p>
                      <a:r>
                        <a:rPr lang="pt-BR" sz="1700" dirty="0" smtClean="0"/>
                        <a:t>R$1.968,35</a:t>
                      </a:r>
                      <a:endParaRPr lang="pt-BR" sz="1700" dirty="0"/>
                    </a:p>
                  </a:txBody>
                  <a:tcPr/>
                </a:tc>
                <a:extLst>
                  <a:ext uri="{0D108BD9-81ED-4DB2-BD59-A6C34878D82A}">
                    <a16:rowId xmlns:a16="http://schemas.microsoft.com/office/drawing/2014/main" val="4070386151"/>
                  </a:ext>
                </a:extLst>
              </a:tr>
              <a:tr h="345453">
                <a:tc>
                  <a:txBody>
                    <a:bodyPr/>
                    <a:lstStyle/>
                    <a:p>
                      <a:r>
                        <a:rPr lang="pt-BR" sz="1700" dirty="0" smtClean="0"/>
                        <a:t>19</a:t>
                      </a:r>
                      <a:endParaRPr lang="pt-BR" sz="1700" dirty="0"/>
                    </a:p>
                  </a:txBody>
                  <a:tcPr/>
                </a:tc>
                <a:tc>
                  <a:txBody>
                    <a:bodyPr/>
                    <a:lstStyle/>
                    <a:p>
                      <a:r>
                        <a:rPr lang="pt-BR" sz="1700" dirty="0" smtClean="0"/>
                        <a:t>Larissa Aparecida da Silva Pinto </a:t>
                      </a:r>
                      <a:endParaRPr lang="pt-BR" sz="1700" dirty="0"/>
                    </a:p>
                  </a:txBody>
                  <a:tcPr/>
                </a:tc>
                <a:tc>
                  <a:txBody>
                    <a:bodyPr/>
                    <a:lstStyle/>
                    <a:p>
                      <a:r>
                        <a:rPr lang="pt-BR" sz="1700" dirty="0" smtClean="0"/>
                        <a:t>Aux. Faturamento</a:t>
                      </a:r>
                      <a:r>
                        <a:rPr lang="pt-BR" sz="1700" baseline="0" dirty="0" smtClean="0"/>
                        <a:t> </a:t>
                      </a:r>
                      <a:endParaRPr lang="pt-BR" sz="1700" dirty="0"/>
                    </a:p>
                  </a:txBody>
                  <a:tcPr/>
                </a:tc>
                <a:tc>
                  <a:txBody>
                    <a:bodyPr/>
                    <a:lstStyle/>
                    <a:p>
                      <a:r>
                        <a:rPr lang="pt-BR" sz="1700" dirty="0" smtClean="0"/>
                        <a:t>R$2.271,06</a:t>
                      </a:r>
                      <a:endParaRPr lang="pt-BR" sz="1700" dirty="0"/>
                    </a:p>
                  </a:txBody>
                  <a:tcPr/>
                </a:tc>
                <a:extLst>
                  <a:ext uri="{0D108BD9-81ED-4DB2-BD59-A6C34878D82A}">
                    <a16:rowId xmlns:a16="http://schemas.microsoft.com/office/drawing/2014/main" val="2784682046"/>
                  </a:ext>
                </a:extLst>
              </a:tr>
              <a:tr h="345453">
                <a:tc>
                  <a:txBody>
                    <a:bodyPr/>
                    <a:lstStyle/>
                    <a:p>
                      <a:r>
                        <a:rPr lang="pt-BR" sz="1700" dirty="0" smtClean="0"/>
                        <a:t>20</a:t>
                      </a:r>
                      <a:endParaRPr lang="pt-BR" sz="1700" dirty="0"/>
                    </a:p>
                  </a:txBody>
                  <a:tcPr/>
                </a:tc>
                <a:tc>
                  <a:txBody>
                    <a:bodyPr/>
                    <a:lstStyle/>
                    <a:p>
                      <a:r>
                        <a:rPr lang="pt-BR" sz="1700" dirty="0" smtClean="0"/>
                        <a:t>Liliane Sant’Ana</a:t>
                      </a:r>
                      <a:r>
                        <a:rPr lang="pt-BR" sz="1700" baseline="0" dirty="0" smtClean="0"/>
                        <a:t> da Silva </a:t>
                      </a:r>
                      <a:endParaRPr lang="pt-BR" sz="1700" dirty="0"/>
                    </a:p>
                  </a:txBody>
                  <a:tcPr/>
                </a:tc>
                <a:tc>
                  <a:txBody>
                    <a:bodyPr/>
                    <a:lstStyle/>
                    <a:p>
                      <a:r>
                        <a:rPr lang="pt-BR" sz="1700" dirty="0" smtClean="0"/>
                        <a:t>Atendente </a:t>
                      </a:r>
                      <a:endParaRPr lang="pt-BR" sz="1700" dirty="0"/>
                    </a:p>
                  </a:txBody>
                  <a:tcPr/>
                </a:tc>
                <a:tc>
                  <a:txBody>
                    <a:bodyPr/>
                    <a:lstStyle/>
                    <a:p>
                      <a:r>
                        <a:rPr lang="pt-BR" sz="1700" dirty="0" smtClean="0"/>
                        <a:t>R$1.660,41</a:t>
                      </a:r>
                      <a:endParaRPr lang="pt-BR" sz="1700" dirty="0"/>
                    </a:p>
                  </a:txBody>
                  <a:tcPr/>
                </a:tc>
                <a:extLst>
                  <a:ext uri="{0D108BD9-81ED-4DB2-BD59-A6C34878D82A}">
                    <a16:rowId xmlns:a16="http://schemas.microsoft.com/office/drawing/2014/main" val="1958026431"/>
                  </a:ext>
                </a:extLst>
              </a:tr>
              <a:tr h="604542">
                <a:tc>
                  <a:txBody>
                    <a:bodyPr/>
                    <a:lstStyle/>
                    <a:p>
                      <a:r>
                        <a:rPr lang="pt-BR" sz="1700" dirty="0" smtClean="0"/>
                        <a:t>21</a:t>
                      </a:r>
                      <a:endParaRPr lang="pt-BR" sz="1700" dirty="0"/>
                    </a:p>
                  </a:txBody>
                  <a:tcPr/>
                </a:tc>
                <a:tc>
                  <a:txBody>
                    <a:bodyPr/>
                    <a:lstStyle/>
                    <a:p>
                      <a:r>
                        <a:rPr lang="pt-BR" sz="1700" dirty="0" smtClean="0"/>
                        <a:t>Luciane Helena dos Santos </a:t>
                      </a:r>
                      <a:endParaRPr lang="pt-BR" sz="1700" dirty="0"/>
                    </a:p>
                  </a:txBody>
                  <a:tcPr/>
                </a:tc>
                <a:tc>
                  <a:txBody>
                    <a:bodyPr/>
                    <a:lstStyle/>
                    <a:p>
                      <a:r>
                        <a:rPr lang="pt-BR" sz="1700" dirty="0" smtClean="0"/>
                        <a:t>Coord. Enfermagem</a:t>
                      </a:r>
                      <a:r>
                        <a:rPr lang="pt-BR" sz="1700" baseline="0" dirty="0" smtClean="0"/>
                        <a:t> </a:t>
                      </a:r>
                      <a:endParaRPr lang="pt-BR" sz="1700" dirty="0"/>
                    </a:p>
                  </a:txBody>
                  <a:tcPr/>
                </a:tc>
                <a:tc>
                  <a:txBody>
                    <a:bodyPr/>
                    <a:lstStyle/>
                    <a:p>
                      <a:r>
                        <a:rPr lang="pt-BR" sz="1700" dirty="0" smtClean="0"/>
                        <a:t>R$5.203,00</a:t>
                      </a:r>
                      <a:endParaRPr lang="pt-BR" sz="1700" dirty="0"/>
                    </a:p>
                  </a:txBody>
                  <a:tcPr/>
                </a:tc>
                <a:extLst>
                  <a:ext uri="{0D108BD9-81ED-4DB2-BD59-A6C34878D82A}">
                    <a16:rowId xmlns:a16="http://schemas.microsoft.com/office/drawing/2014/main" val="3268856613"/>
                  </a:ext>
                </a:extLst>
              </a:tr>
              <a:tr h="345453">
                <a:tc>
                  <a:txBody>
                    <a:bodyPr/>
                    <a:lstStyle/>
                    <a:p>
                      <a:r>
                        <a:rPr lang="pt-BR" sz="1700" dirty="0" smtClean="0"/>
                        <a:t>22</a:t>
                      </a:r>
                      <a:endParaRPr lang="pt-BR" sz="1700" dirty="0"/>
                    </a:p>
                  </a:txBody>
                  <a:tcPr/>
                </a:tc>
                <a:tc>
                  <a:txBody>
                    <a:bodyPr/>
                    <a:lstStyle/>
                    <a:p>
                      <a:r>
                        <a:rPr lang="pt-BR" sz="1700" dirty="0" smtClean="0"/>
                        <a:t>Luis Ricardo de Toledo Batista </a:t>
                      </a:r>
                      <a:endParaRPr lang="pt-BR" sz="1700" dirty="0"/>
                    </a:p>
                  </a:txBody>
                  <a:tcPr/>
                </a:tc>
                <a:tc>
                  <a:txBody>
                    <a:bodyPr/>
                    <a:lstStyle/>
                    <a:p>
                      <a:r>
                        <a:rPr lang="pt-BR" sz="1700" dirty="0" smtClean="0"/>
                        <a:t>Aux. Limpeza </a:t>
                      </a:r>
                      <a:endParaRPr lang="pt-BR" sz="1700" dirty="0"/>
                    </a:p>
                  </a:txBody>
                  <a:tcPr/>
                </a:tc>
                <a:tc>
                  <a:txBody>
                    <a:bodyPr/>
                    <a:lstStyle/>
                    <a:p>
                      <a:r>
                        <a:rPr lang="pt-BR" sz="1700" dirty="0" smtClean="0"/>
                        <a:t>R$1.640,00</a:t>
                      </a:r>
                      <a:endParaRPr lang="pt-BR" sz="1700" dirty="0"/>
                    </a:p>
                  </a:txBody>
                  <a:tcPr/>
                </a:tc>
                <a:extLst>
                  <a:ext uri="{0D108BD9-81ED-4DB2-BD59-A6C34878D82A}">
                    <a16:rowId xmlns:a16="http://schemas.microsoft.com/office/drawing/2014/main" val="186580993"/>
                  </a:ext>
                </a:extLst>
              </a:tr>
              <a:tr h="345453">
                <a:tc>
                  <a:txBody>
                    <a:bodyPr/>
                    <a:lstStyle/>
                    <a:p>
                      <a:r>
                        <a:rPr lang="pt-BR" sz="1700" dirty="0" smtClean="0"/>
                        <a:t>23</a:t>
                      </a:r>
                      <a:endParaRPr lang="pt-BR" sz="1700" dirty="0"/>
                    </a:p>
                  </a:txBody>
                  <a:tcPr/>
                </a:tc>
                <a:tc>
                  <a:txBody>
                    <a:bodyPr/>
                    <a:lstStyle/>
                    <a:p>
                      <a:r>
                        <a:rPr lang="pt-BR" sz="1700" dirty="0" smtClean="0"/>
                        <a:t>Maria Cristina Filipo Ribeiro </a:t>
                      </a:r>
                      <a:endParaRPr lang="pt-BR" sz="1700" dirty="0"/>
                    </a:p>
                  </a:txBody>
                  <a:tcPr/>
                </a:tc>
                <a:tc>
                  <a:txBody>
                    <a:bodyPr/>
                    <a:lstStyle/>
                    <a:p>
                      <a:r>
                        <a:rPr lang="pt-BR" sz="1700" dirty="0" smtClean="0"/>
                        <a:t>Téc. Enfermagem </a:t>
                      </a:r>
                      <a:endParaRPr lang="pt-BR" sz="1700" dirty="0"/>
                    </a:p>
                  </a:txBody>
                  <a:tcPr/>
                </a:tc>
                <a:tc>
                  <a:txBody>
                    <a:bodyPr/>
                    <a:lstStyle/>
                    <a:p>
                      <a:r>
                        <a:rPr lang="pt-BR" sz="1700" dirty="0" smtClean="0"/>
                        <a:t>R$1.968,33 **INSS**</a:t>
                      </a:r>
                      <a:endParaRPr lang="pt-BR" sz="1700" dirty="0"/>
                    </a:p>
                  </a:txBody>
                  <a:tcPr/>
                </a:tc>
                <a:extLst>
                  <a:ext uri="{0D108BD9-81ED-4DB2-BD59-A6C34878D82A}">
                    <a16:rowId xmlns:a16="http://schemas.microsoft.com/office/drawing/2014/main" val="336579254"/>
                  </a:ext>
                </a:extLst>
              </a:tr>
              <a:tr h="604542">
                <a:tc>
                  <a:txBody>
                    <a:bodyPr/>
                    <a:lstStyle/>
                    <a:p>
                      <a:r>
                        <a:rPr lang="pt-BR" sz="1700" dirty="0" smtClean="0"/>
                        <a:t>24</a:t>
                      </a:r>
                      <a:endParaRPr lang="pt-BR" sz="1700" dirty="0"/>
                    </a:p>
                  </a:txBody>
                  <a:tcPr/>
                </a:tc>
                <a:tc>
                  <a:txBody>
                    <a:bodyPr/>
                    <a:lstStyle/>
                    <a:p>
                      <a:r>
                        <a:rPr lang="pt-BR" sz="1700" dirty="0" smtClean="0"/>
                        <a:t>Maria Gabriela Guimaraes Campos da Silva </a:t>
                      </a:r>
                      <a:endParaRPr lang="pt-BR" sz="1700" dirty="0"/>
                    </a:p>
                  </a:txBody>
                  <a:tcPr/>
                </a:tc>
                <a:tc>
                  <a:txBody>
                    <a:bodyPr/>
                    <a:lstStyle/>
                    <a:p>
                      <a:r>
                        <a:rPr lang="pt-BR" sz="1700" dirty="0" smtClean="0"/>
                        <a:t>Enfermeiro</a:t>
                      </a:r>
                      <a:r>
                        <a:rPr lang="pt-BR" sz="1700" baseline="0" dirty="0" smtClean="0"/>
                        <a:t> </a:t>
                      </a:r>
                      <a:endParaRPr lang="pt-BR" sz="1700" dirty="0"/>
                    </a:p>
                  </a:txBody>
                  <a:tcPr/>
                </a:tc>
                <a:tc>
                  <a:txBody>
                    <a:bodyPr/>
                    <a:lstStyle/>
                    <a:p>
                      <a:r>
                        <a:rPr lang="pt-BR" sz="1700" dirty="0" smtClean="0"/>
                        <a:t>R$3.462,09</a:t>
                      </a:r>
                      <a:endParaRPr lang="pt-BR" sz="1700" dirty="0"/>
                    </a:p>
                  </a:txBody>
                  <a:tcPr/>
                </a:tc>
                <a:extLst>
                  <a:ext uri="{0D108BD9-81ED-4DB2-BD59-A6C34878D82A}">
                    <a16:rowId xmlns:a16="http://schemas.microsoft.com/office/drawing/2014/main" val="2930941932"/>
                  </a:ext>
                </a:extLst>
              </a:tr>
              <a:tr h="345453">
                <a:tc>
                  <a:txBody>
                    <a:bodyPr/>
                    <a:lstStyle/>
                    <a:p>
                      <a:r>
                        <a:rPr lang="pt-BR" sz="1700" dirty="0" smtClean="0"/>
                        <a:t>25</a:t>
                      </a:r>
                      <a:endParaRPr lang="pt-BR" sz="1700" dirty="0"/>
                    </a:p>
                  </a:txBody>
                  <a:tcPr/>
                </a:tc>
                <a:tc>
                  <a:txBody>
                    <a:bodyPr/>
                    <a:lstStyle/>
                    <a:p>
                      <a:r>
                        <a:rPr lang="pt-BR" sz="1700" dirty="0" smtClean="0"/>
                        <a:t>Maria Luiza Borges Bezerra </a:t>
                      </a:r>
                      <a:endParaRPr lang="pt-BR" sz="1700" dirty="0"/>
                    </a:p>
                  </a:txBody>
                  <a:tcPr/>
                </a:tc>
                <a:tc>
                  <a:txBody>
                    <a:bodyPr/>
                    <a:lstStyle/>
                    <a:p>
                      <a:r>
                        <a:rPr lang="pt-BR" sz="1700" dirty="0" smtClean="0"/>
                        <a:t>Cozinheira </a:t>
                      </a:r>
                      <a:endParaRPr lang="pt-BR" sz="1700" dirty="0"/>
                    </a:p>
                  </a:txBody>
                  <a:tcPr/>
                </a:tc>
                <a:tc>
                  <a:txBody>
                    <a:bodyPr/>
                    <a:lstStyle/>
                    <a:p>
                      <a:r>
                        <a:rPr lang="pt-BR" sz="1700" dirty="0" smtClean="0"/>
                        <a:t>R$1.640,00</a:t>
                      </a:r>
                      <a:endParaRPr lang="pt-BR" sz="1700" dirty="0"/>
                    </a:p>
                  </a:txBody>
                  <a:tcPr/>
                </a:tc>
                <a:extLst>
                  <a:ext uri="{0D108BD9-81ED-4DB2-BD59-A6C34878D82A}">
                    <a16:rowId xmlns:a16="http://schemas.microsoft.com/office/drawing/2014/main" val="991729925"/>
                  </a:ext>
                </a:extLst>
              </a:tr>
              <a:tr h="345453">
                <a:tc>
                  <a:txBody>
                    <a:bodyPr/>
                    <a:lstStyle/>
                    <a:p>
                      <a:r>
                        <a:rPr lang="pt-BR" sz="1700" dirty="0" smtClean="0"/>
                        <a:t>26</a:t>
                      </a:r>
                      <a:endParaRPr lang="pt-BR" sz="1700" dirty="0"/>
                    </a:p>
                  </a:txBody>
                  <a:tcPr/>
                </a:tc>
                <a:tc>
                  <a:txBody>
                    <a:bodyPr/>
                    <a:lstStyle/>
                    <a:p>
                      <a:r>
                        <a:rPr lang="pt-BR" sz="1700" dirty="0" smtClean="0"/>
                        <a:t>Maria Magdalena de Campos Silva </a:t>
                      </a:r>
                      <a:endParaRPr lang="pt-BR" sz="1700" dirty="0"/>
                    </a:p>
                  </a:txBody>
                  <a:tcPr/>
                </a:tc>
                <a:tc>
                  <a:txBody>
                    <a:bodyPr/>
                    <a:lstStyle/>
                    <a:p>
                      <a:r>
                        <a:rPr lang="pt-BR" sz="1700" dirty="0" smtClean="0"/>
                        <a:t>Téc. Enfermagem </a:t>
                      </a:r>
                      <a:endParaRPr lang="pt-BR" sz="1700" dirty="0"/>
                    </a:p>
                  </a:txBody>
                  <a:tcPr/>
                </a:tc>
                <a:tc>
                  <a:txBody>
                    <a:bodyPr/>
                    <a:lstStyle/>
                    <a:p>
                      <a:r>
                        <a:rPr lang="pt-BR" sz="1700" dirty="0" smtClean="0"/>
                        <a:t>R$1968,33 **INSS**</a:t>
                      </a:r>
                      <a:endParaRPr lang="pt-BR" sz="1700" dirty="0"/>
                    </a:p>
                  </a:txBody>
                  <a:tcPr/>
                </a:tc>
                <a:extLst>
                  <a:ext uri="{0D108BD9-81ED-4DB2-BD59-A6C34878D82A}">
                    <a16:rowId xmlns:a16="http://schemas.microsoft.com/office/drawing/2014/main" val="4137247307"/>
                  </a:ext>
                </a:extLst>
              </a:tr>
            </a:tbl>
          </a:graphicData>
        </a:graphic>
      </p:graphicFrame>
      <p:sp>
        <p:nvSpPr>
          <p:cNvPr id="6" name="Espaço Reservado para Número de Slide 5"/>
          <p:cNvSpPr>
            <a:spLocks noGrp="1"/>
          </p:cNvSpPr>
          <p:nvPr>
            <p:ph type="sldNum" sz="quarter" idx="12"/>
          </p:nvPr>
        </p:nvSpPr>
        <p:spPr/>
        <p:txBody>
          <a:bodyPr/>
          <a:lstStyle/>
          <a:p>
            <a:fld id="{3CE9CAAD-99B8-4EF3-B30B-50A437912889}" type="slidenum">
              <a:rPr lang="pt-BR" smtClean="0"/>
              <a:t>74</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3705186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0437" y="254977"/>
            <a:ext cx="9407771" cy="1320800"/>
          </a:xfrm>
        </p:spPr>
        <p:txBody>
          <a:bodyPr>
            <a:normAutofit/>
          </a:bodyPr>
          <a:lstStyle/>
          <a:p>
            <a:pPr algn="ctr"/>
            <a:r>
              <a:rPr lang="pt-BR" sz="3000" b="1" dirty="0">
                <a:solidFill>
                  <a:schemeClr val="tx1"/>
                </a:solidFill>
              </a:rPr>
              <a:t>QUADRO DE FUNCIONÁRIOS E RESPECTIVOS </a:t>
            </a:r>
            <a:r>
              <a:rPr lang="pt-BR" sz="3000" b="1" dirty="0" smtClean="0">
                <a:solidFill>
                  <a:schemeClr val="tx1"/>
                </a:solidFill>
              </a:rPr>
              <a:t>SALÁRIOS</a:t>
            </a:r>
            <a:endParaRPr lang="pt-BR" sz="3000" dirty="0"/>
          </a:p>
        </p:txBody>
      </p:sp>
      <p:graphicFrame>
        <p:nvGraphicFramePr>
          <p:cNvPr id="3" name="Tabela 2"/>
          <p:cNvGraphicFramePr>
            <a:graphicFrameLocks noGrp="1"/>
          </p:cNvGraphicFramePr>
          <p:nvPr>
            <p:extLst>
              <p:ext uri="{D42A27DB-BD31-4B8C-83A1-F6EECF244321}">
                <p14:modId xmlns:p14="http://schemas.microsoft.com/office/powerpoint/2010/main" val="1934568669"/>
              </p:ext>
            </p:extLst>
          </p:nvPr>
        </p:nvGraphicFramePr>
        <p:xfrm>
          <a:off x="326171" y="1518750"/>
          <a:ext cx="10119090" cy="4902925"/>
        </p:xfrm>
        <a:graphic>
          <a:graphicData uri="http://schemas.openxmlformats.org/drawingml/2006/table">
            <a:tbl>
              <a:tblPr firstRow="1" bandRow="1">
                <a:tableStyleId>{5C22544A-7EE6-4342-B048-85BDC9FD1C3A}</a:tableStyleId>
              </a:tblPr>
              <a:tblGrid>
                <a:gridCol w="590482">
                  <a:extLst>
                    <a:ext uri="{9D8B030D-6E8A-4147-A177-3AD203B41FA5}">
                      <a16:colId xmlns:a16="http://schemas.microsoft.com/office/drawing/2014/main" val="661988853"/>
                    </a:ext>
                  </a:extLst>
                </a:gridCol>
                <a:gridCol w="4206058">
                  <a:extLst>
                    <a:ext uri="{9D8B030D-6E8A-4147-A177-3AD203B41FA5}">
                      <a16:colId xmlns:a16="http://schemas.microsoft.com/office/drawing/2014/main" val="2300989430"/>
                    </a:ext>
                  </a:extLst>
                </a:gridCol>
                <a:gridCol w="2398270">
                  <a:extLst>
                    <a:ext uri="{9D8B030D-6E8A-4147-A177-3AD203B41FA5}">
                      <a16:colId xmlns:a16="http://schemas.microsoft.com/office/drawing/2014/main" val="1731070706"/>
                    </a:ext>
                  </a:extLst>
                </a:gridCol>
                <a:gridCol w="2924280">
                  <a:extLst>
                    <a:ext uri="{9D8B030D-6E8A-4147-A177-3AD203B41FA5}">
                      <a16:colId xmlns:a16="http://schemas.microsoft.com/office/drawing/2014/main" val="3311491043"/>
                    </a:ext>
                  </a:extLst>
                </a:gridCol>
              </a:tblGrid>
              <a:tr h="350658">
                <a:tc>
                  <a:txBody>
                    <a:bodyPr/>
                    <a:lstStyle/>
                    <a:p>
                      <a:r>
                        <a:rPr lang="pt-BR" dirty="0" smtClean="0"/>
                        <a:t>Nº</a:t>
                      </a:r>
                      <a:endParaRPr lang="pt-BR" dirty="0"/>
                    </a:p>
                  </a:txBody>
                  <a:tcPr/>
                </a:tc>
                <a:tc>
                  <a:txBody>
                    <a:bodyPr/>
                    <a:lstStyle/>
                    <a:p>
                      <a:r>
                        <a:rPr lang="pt-BR" dirty="0" smtClean="0"/>
                        <a:t>Colaborador</a:t>
                      </a:r>
                      <a:r>
                        <a:rPr lang="pt-BR" baseline="0" dirty="0" smtClean="0"/>
                        <a:t> </a:t>
                      </a:r>
                      <a:endParaRPr lang="pt-BR" dirty="0"/>
                    </a:p>
                  </a:txBody>
                  <a:tcPr/>
                </a:tc>
                <a:tc>
                  <a:txBody>
                    <a:bodyPr/>
                    <a:lstStyle/>
                    <a:p>
                      <a:r>
                        <a:rPr lang="pt-BR" dirty="0" smtClean="0"/>
                        <a:t>Função </a:t>
                      </a:r>
                      <a:endParaRPr lang="pt-BR" dirty="0"/>
                    </a:p>
                  </a:txBody>
                  <a:tcPr/>
                </a:tc>
                <a:tc>
                  <a:txBody>
                    <a:bodyPr/>
                    <a:lstStyle/>
                    <a:p>
                      <a:r>
                        <a:rPr lang="pt-BR" dirty="0" smtClean="0"/>
                        <a:t>Salário</a:t>
                      </a:r>
                      <a:r>
                        <a:rPr lang="pt-BR" baseline="0" dirty="0" smtClean="0"/>
                        <a:t> (</a:t>
                      </a:r>
                      <a:r>
                        <a:rPr lang="pt-BR" sz="1600" baseline="0" dirty="0" smtClean="0"/>
                        <a:t>Valor Bruto</a:t>
                      </a:r>
                      <a:r>
                        <a:rPr lang="pt-BR" baseline="0" dirty="0" smtClean="0"/>
                        <a:t>)</a:t>
                      </a:r>
                      <a:endParaRPr lang="pt-BR" dirty="0"/>
                    </a:p>
                  </a:txBody>
                  <a:tcPr/>
                </a:tc>
                <a:extLst>
                  <a:ext uri="{0D108BD9-81ED-4DB2-BD59-A6C34878D82A}">
                    <a16:rowId xmlns:a16="http://schemas.microsoft.com/office/drawing/2014/main" val="4187293315"/>
                  </a:ext>
                </a:extLst>
              </a:tr>
              <a:tr h="350658">
                <a:tc>
                  <a:txBody>
                    <a:bodyPr/>
                    <a:lstStyle/>
                    <a:p>
                      <a:r>
                        <a:rPr lang="pt-BR" dirty="0" smtClean="0"/>
                        <a:t>27</a:t>
                      </a:r>
                      <a:endParaRPr lang="pt-BR" dirty="0"/>
                    </a:p>
                  </a:txBody>
                  <a:tcPr/>
                </a:tc>
                <a:tc>
                  <a:txBody>
                    <a:bodyPr/>
                    <a:lstStyle/>
                    <a:p>
                      <a:r>
                        <a:rPr lang="pt-BR" dirty="0" smtClean="0"/>
                        <a:t>Mariana Chiste Pereira </a:t>
                      </a:r>
                      <a:endParaRPr lang="pt-BR" dirty="0"/>
                    </a:p>
                  </a:txBody>
                  <a:tcPr/>
                </a:tc>
                <a:tc>
                  <a:txBody>
                    <a:bodyPr/>
                    <a:lstStyle/>
                    <a:p>
                      <a:r>
                        <a:rPr lang="pt-BR" dirty="0" smtClean="0"/>
                        <a:t>Enfermeira</a:t>
                      </a:r>
                      <a:r>
                        <a:rPr lang="pt-BR" baseline="0" dirty="0" smtClean="0"/>
                        <a:t> </a:t>
                      </a:r>
                      <a:endParaRPr lang="pt-BR" dirty="0"/>
                    </a:p>
                  </a:txBody>
                  <a:tcPr/>
                </a:tc>
                <a:tc>
                  <a:txBody>
                    <a:bodyPr/>
                    <a:lstStyle/>
                    <a:p>
                      <a:r>
                        <a:rPr lang="pt-BR" dirty="0" smtClean="0"/>
                        <a:t>R$3.462,09</a:t>
                      </a:r>
                      <a:endParaRPr lang="pt-BR" dirty="0"/>
                    </a:p>
                  </a:txBody>
                  <a:tcPr/>
                </a:tc>
                <a:extLst>
                  <a:ext uri="{0D108BD9-81ED-4DB2-BD59-A6C34878D82A}">
                    <a16:rowId xmlns:a16="http://schemas.microsoft.com/office/drawing/2014/main" val="2172912200"/>
                  </a:ext>
                </a:extLst>
              </a:tr>
              <a:tr h="350658">
                <a:tc>
                  <a:txBody>
                    <a:bodyPr/>
                    <a:lstStyle/>
                    <a:p>
                      <a:r>
                        <a:rPr lang="pt-BR" dirty="0" smtClean="0"/>
                        <a:t>28</a:t>
                      </a:r>
                      <a:endParaRPr lang="pt-BR" dirty="0"/>
                    </a:p>
                  </a:txBody>
                  <a:tcPr/>
                </a:tc>
                <a:tc>
                  <a:txBody>
                    <a:bodyPr/>
                    <a:lstStyle/>
                    <a:p>
                      <a:r>
                        <a:rPr lang="pt-BR" dirty="0" smtClean="0"/>
                        <a:t>Michelly Aldineide Gonçalves </a:t>
                      </a:r>
                      <a:endParaRPr lang="pt-BR" dirty="0"/>
                    </a:p>
                  </a:txBody>
                  <a:tcPr/>
                </a:tc>
                <a:tc>
                  <a:txBody>
                    <a:bodyPr/>
                    <a:lstStyle/>
                    <a:p>
                      <a:r>
                        <a:rPr lang="pt-BR" dirty="0" smtClean="0"/>
                        <a:t>Adm. Hospitalar II</a:t>
                      </a:r>
                      <a:endParaRPr lang="pt-BR" dirty="0"/>
                    </a:p>
                  </a:txBody>
                  <a:tcPr/>
                </a:tc>
                <a:tc>
                  <a:txBody>
                    <a:bodyPr/>
                    <a:lstStyle/>
                    <a:p>
                      <a:r>
                        <a:rPr lang="pt-BR" dirty="0" smtClean="0"/>
                        <a:t>R$3.896,50</a:t>
                      </a:r>
                      <a:endParaRPr lang="pt-BR" dirty="0"/>
                    </a:p>
                  </a:txBody>
                  <a:tcPr/>
                </a:tc>
                <a:extLst>
                  <a:ext uri="{0D108BD9-81ED-4DB2-BD59-A6C34878D82A}">
                    <a16:rowId xmlns:a16="http://schemas.microsoft.com/office/drawing/2014/main" val="682322974"/>
                  </a:ext>
                </a:extLst>
              </a:tr>
              <a:tr h="350658">
                <a:tc>
                  <a:txBody>
                    <a:bodyPr/>
                    <a:lstStyle/>
                    <a:p>
                      <a:r>
                        <a:rPr lang="pt-BR" dirty="0" smtClean="0"/>
                        <a:t>29</a:t>
                      </a:r>
                      <a:endParaRPr lang="pt-BR" dirty="0"/>
                    </a:p>
                  </a:txBody>
                  <a:tcPr/>
                </a:tc>
                <a:tc>
                  <a:txBody>
                    <a:bodyPr/>
                    <a:lstStyle/>
                    <a:p>
                      <a:r>
                        <a:rPr lang="pt-BR" dirty="0" smtClean="0"/>
                        <a:t>Mislene Fatima de Souza </a:t>
                      </a:r>
                      <a:endParaRPr lang="pt-BR" dirty="0"/>
                    </a:p>
                  </a:txBody>
                  <a:tcPr/>
                </a:tc>
                <a:tc>
                  <a:txBody>
                    <a:bodyPr/>
                    <a:lstStyle/>
                    <a:p>
                      <a:r>
                        <a:rPr lang="pt-BR" dirty="0" smtClean="0"/>
                        <a:t>Téc. Enfermagem</a:t>
                      </a:r>
                      <a:r>
                        <a:rPr lang="pt-BR" baseline="0" dirty="0" smtClean="0"/>
                        <a:t> </a:t>
                      </a:r>
                      <a:endParaRPr lang="pt-BR" dirty="0"/>
                    </a:p>
                  </a:txBody>
                  <a:tcPr/>
                </a:tc>
                <a:tc>
                  <a:txBody>
                    <a:bodyPr/>
                    <a:lstStyle/>
                    <a:p>
                      <a:r>
                        <a:rPr lang="pt-BR" dirty="0" smtClean="0"/>
                        <a:t>R$1.968,33</a:t>
                      </a:r>
                      <a:endParaRPr lang="pt-BR" dirty="0"/>
                    </a:p>
                  </a:txBody>
                  <a:tcPr/>
                </a:tc>
                <a:extLst>
                  <a:ext uri="{0D108BD9-81ED-4DB2-BD59-A6C34878D82A}">
                    <a16:rowId xmlns:a16="http://schemas.microsoft.com/office/drawing/2014/main" val="3408207760"/>
                  </a:ext>
                </a:extLst>
              </a:tr>
              <a:tr h="350658">
                <a:tc>
                  <a:txBody>
                    <a:bodyPr/>
                    <a:lstStyle/>
                    <a:p>
                      <a:r>
                        <a:rPr lang="pt-BR" dirty="0" smtClean="0"/>
                        <a:t>30</a:t>
                      </a:r>
                      <a:endParaRPr lang="pt-BR" dirty="0"/>
                    </a:p>
                  </a:txBody>
                  <a:tcPr/>
                </a:tc>
                <a:tc>
                  <a:txBody>
                    <a:bodyPr/>
                    <a:lstStyle/>
                    <a:p>
                      <a:r>
                        <a:rPr lang="pt-BR" dirty="0" smtClean="0"/>
                        <a:t>Paolla Tatiana Pereira </a:t>
                      </a:r>
                      <a:endParaRPr lang="pt-BR" dirty="0"/>
                    </a:p>
                  </a:txBody>
                  <a:tcPr/>
                </a:tc>
                <a:tc>
                  <a:txBody>
                    <a:bodyPr/>
                    <a:lstStyle/>
                    <a:p>
                      <a:r>
                        <a:rPr lang="pt-BR" dirty="0" smtClean="0"/>
                        <a:t>Téc. Radiologia</a:t>
                      </a:r>
                      <a:r>
                        <a:rPr lang="pt-BR" baseline="0" dirty="0" smtClean="0"/>
                        <a:t> </a:t>
                      </a:r>
                      <a:endParaRPr lang="pt-BR" dirty="0"/>
                    </a:p>
                  </a:txBody>
                  <a:tcPr/>
                </a:tc>
                <a:tc>
                  <a:txBody>
                    <a:bodyPr/>
                    <a:lstStyle/>
                    <a:p>
                      <a:r>
                        <a:rPr lang="pt-BR" dirty="0" smtClean="0"/>
                        <a:t>R$2.546,40</a:t>
                      </a:r>
                      <a:endParaRPr lang="pt-BR" dirty="0"/>
                    </a:p>
                  </a:txBody>
                  <a:tcPr/>
                </a:tc>
                <a:extLst>
                  <a:ext uri="{0D108BD9-81ED-4DB2-BD59-A6C34878D82A}">
                    <a16:rowId xmlns:a16="http://schemas.microsoft.com/office/drawing/2014/main" val="3354463835"/>
                  </a:ext>
                </a:extLst>
              </a:tr>
              <a:tr h="350658">
                <a:tc>
                  <a:txBody>
                    <a:bodyPr/>
                    <a:lstStyle/>
                    <a:p>
                      <a:r>
                        <a:rPr lang="pt-BR" dirty="0" smtClean="0"/>
                        <a:t>31</a:t>
                      </a:r>
                      <a:endParaRPr lang="pt-BR" dirty="0"/>
                    </a:p>
                  </a:txBody>
                  <a:tcPr/>
                </a:tc>
                <a:tc>
                  <a:txBody>
                    <a:bodyPr/>
                    <a:lstStyle/>
                    <a:p>
                      <a:pPr algn="l"/>
                      <a:r>
                        <a:rPr lang="pt-BR" dirty="0" smtClean="0"/>
                        <a:t>Patrícia</a:t>
                      </a:r>
                      <a:r>
                        <a:rPr lang="pt-BR" baseline="0" dirty="0" smtClean="0"/>
                        <a:t> Aparecida Maia Gouvêa </a:t>
                      </a:r>
                      <a:endParaRPr lang="pt-BR" dirty="0"/>
                    </a:p>
                  </a:txBody>
                  <a:tcPr/>
                </a:tc>
                <a:tc>
                  <a:txBody>
                    <a:bodyPr/>
                    <a:lstStyle/>
                    <a:p>
                      <a:pPr algn="l"/>
                      <a:r>
                        <a:rPr lang="pt-BR" dirty="0" smtClean="0"/>
                        <a:t>Atendente </a:t>
                      </a:r>
                      <a:endParaRPr lang="pt-BR" dirty="0"/>
                    </a:p>
                  </a:txBody>
                  <a:tcPr/>
                </a:tc>
                <a:tc>
                  <a:txBody>
                    <a:bodyPr/>
                    <a:lstStyle/>
                    <a:p>
                      <a:r>
                        <a:rPr lang="pt-BR" dirty="0" smtClean="0"/>
                        <a:t>R$1.952,22</a:t>
                      </a:r>
                      <a:endParaRPr lang="pt-BR" dirty="0"/>
                    </a:p>
                  </a:txBody>
                  <a:tcPr/>
                </a:tc>
                <a:extLst>
                  <a:ext uri="{0D108BD9-81ED-4DB2-BD59-A6C34878D82A}">
                    <a16:rowId xmlns:a16="http://schemas.microsoft.com/office/drawing/2014/main" val="2190257072"/>
                  </a:ext>
                </a:extLst>
              </a:tr>
              <a:tr h="350658">
                <a:tc>
                  <a:txBody>
                    <a:bodyPr/>
                    <a:lstStyle/>
                    <a:p>
                      <a:r>
                        <a:rPr lang="pt-BR" dirty="0" smtClean="0"/>
                        <a:t>32</a:t>
                      </a:r>
                      <a:endParaRPr lang="pt-BR" dirty="0"/>
                    </a:p>
                  </a:txBody>
                  <a:tcPr/>
                </a:tc>
                <a:tc>
                  <a:txBody>
                    <a:bodyPr/>
                    <a:lstStyle/>
                    <a:p>
                      <a:pPr algn="l"/>
                      <a:r>
                        <a:rPr lang="pt-BR" dirty="0" smtClean="0"/>
                        <a:t>Regivane Silva Moreira </a:t>
                      </a:r>
                      <a:endParaRPr lang="pt-BR" dirty="0"/>
                    </a:p>
                  </a:txBody>
                  <a:tcPr/>
                </a:tc>
                <a:tc>
                  <a:txBody>
                    <a:bodyPr/>
                    <a:lstStyle/>
                    <a:p>
                      <a:pPr algn="l"/>
                      <a:r>
                        <a:rPr lang="pt-BR" dirty="0" smtClean="0"/>
                        <a:t>Téc. Enfermagem </a:t>
                      </a:r>
                      <a:endParaRPr lang="pt-BR" dirty="0"/>
                    </a:p>
                  </a:txBody>
                  <a:tcPr/>
                </a:tc>
                <a:tc>
                  <a:txBody>
                    <a:bodyPr/>
                    <a:lstStyle/>
                    <a:p>
                      <a:r>
                        <a:rPr lang="pt-BR" dirty="0" smtClean="0"/>
                        <a:t>R$1.968,33</a:t>
                      </a:r>
                      <a:endParaRPr lang="pt-BR" dirty="0"/>
                    </a:p>
                  </a:txBody>
                  <a:tcPr/>
                </a:tc>
                <a:extLst>
                  <a:ext uri="{0D108BD9-81ED-4DB2-BD59-A6C34878D82A}">
                    <a16:rowId xmlns:a16="http://schemas.microsoft.com/office/drawing/2014/main" val="891956286"/>
                  </a:ext>
                </a:extLst>
              </a:tr>
              <a:tr h="350658">
                <a:tc>
                  <a:txBody>
                    <a:bodyPr/>
                    <a:lstStyle/>
                    <a:p>
                      <a:r>
                        <a:rPr lang="pt-BR" dirty="0" smtClean="0"/>
                        <a:t>33</a:t>
                      </a:r>
                      <a:endParaRPr lang="pt-BR" dirty="0"/>
                    </a:p>
                  </a:txBody>
                  <a:tcPr/>
                </a:tc>
                <a:tc>
                  <a:txBody>
                    <a:bodyPr/>
                    <a:lstStyle/>
                    <a:p>
                      <a:pPr algn="l"/>
                      <a:r>
                        <a:rPr lang="pt-BR" dirty="0" smtClean="0"/>
                        <a:t>Rosiane</a:t>
                      </a:r>
                      <a:r>
                        <a:rPr lang="pt-BR" baseline="0" dirty="0" smtClean="0"/>
                        <a:t> Aparecida de Oliveira </a:t>
                      </a:r>
                      <a:endParaRPr lang="pt-BR" dirty="0"/>
                    </a:p>
                  </a:txBody>
                  <a:tcPr/>
                </a:tc>
                <a:tc>
                  <a:txBody>
                    <a:bodyPr/>
                    <a:lstStyle/>
                    <a:p>
                      <a:pPr algn="l"/>
                      <a:r>
                        <a:rPr lang="pt-BR" dirty="0" smtClean="0"/>
                        <a:t>Aux. Limpeza </a:t>
                      </a:r>
                      <a:endParaRPr lang="pt-BR" dirty="0"/>
                    </a:p>
                  </a:txBody>
                  <a:tcPr/>
                </a:tc>
                <a:tc>
                  <a:txBody>
                    <a:bodyPr/>
                    <a:lstStyle/>
                    <a:p>
                      <a:r>
                        <a:rPr lang="pt-BR" dirty="0" smtClean="0"/>
                        <a:t>R$1.640,00</a:t>
                      </a:r>
                      <a:endParaRPr lang="pt-BR" dirty="0"/>
                    </a:p>
                  </a:txBody>
                  <a:tcPr/>
                </a:tc>
                <a:extLst>
                  <a:ext uri="{0D108BD9-81ED-4DB2-BD59-A6C34878D82A}">
                    <a16:rowId xmlns:a16="http://schemas.microsoft.com/office/drawing/2014/main" val="3187715582"/>
                  </a:ext>
                </a:extLst>
              </a:tr>
              <a:tr h="350658">
                <a:tc>
                  <a:txBody>
                    <a:bodyPr/>
                    <a:lstStyle/>
                    <a:p>
                      <a:r>
                        <a:rPr lang="pt-BR" dirty="0" smtClean="0"/>
                        <a:t>34</a:t>
                      </a:r>
                      <a:endParaRPr lang="pt-BR" dirty="0"/>
                    </a:p>
                  </a:txBody>
                  <a:tcPr/>
                </a:tc>
                <a:tc>
                  <a:txBody>
                    <a:bodyPr/>
                    <a:lstStyle/>
                    <a:p>
                      <a:pPr algn="l"/>
                      <a:r>
                        <a:rPr lang="pt-BR" dirty="0" smtClean="0"/>
                        <a:t>Rudnei Tadeu Campos de Oliveira</a:t>
                      </a:r>
                      <a:r>
                        <a:rPr lang="pt-BR" baseline="0" dirty="0" smtClean="0"/>
                        <a:t> </a:t>
                      </a:r>
                      <a:endParaRPr lang="pt-BR" dirty="0"/>
                    </a:p>
                  </a:txBody>
                  <a:tcPr/>
                </a:tc>
                <a:tc>
                  <a:txBody>
                    <a:bodyPr/>
                    <a:lstStyle/>
                    <a:p>
                      <a:pPr algn="l"/>
                      <a:r>
                        <a:rPr lang="pt-BR" dirty="0" smtClean="0"/>
                        <a:t>Servente </a:t>
                      </a:r>
                      <a:endParaRPr lang="pt-BR" dirty="0"/>
                    </a:p>
                  </a:txBody>
                  <a:tcPr/>
                </a:tc>
                <a:tc>
                  <a:txBody>
                    <a:bodyPr/>
                    <a:lstStyle/>
                    <a:p>
                      <a:r>
                        <a:rPr lang="pt-BR" dirty="0" smtClean="0"/>
                        <a:t>R$1.908,99</a:t>
                      </a:r>
                      <a:endParaRPr lang="pt-BR" dirty="0"/>
                    </a:p>
                  </a:txBody>
                  <a:tcPr/>
                </a:tc>
                <a:extLst>
                  <a:ext uri="{0D108BD9-81ED-4DB2-BD59-A6C34878D82A}">
                    <a16:rowId xmlns:a16="http://schemas.microsoft.com/office/drawing/2014/main" val="1271894778"/>
                  </a:ext>
                </a:extLst>
              </a:tr>
              <a:tr h="350658">
                <a:tc>
                  <a:txBody>
                    <a:bodyPr/>
                    <a:lstStyle/>
                    <a:p>
                      <a:r>
                        <a:rPr lang="pt-BR" dirty="0" smtClean="0"/>
                        <a:t>35</a:t>
                      </a:r>
                      <a:endParaRPr lang="pt-BR" dirty="0"/>
                    </a:p>
                  </a:txBody>
                  <a:tcPr/>
                </a:tc>
                <a:tc>
                  <a:txBody>
                    <a:bodyPr/>
                    <a:lstStyle/>
                    <a:p>
                      <a:pPr algn="l"/>
                      <a:r>
                        <a:rPr lang="pt-BR" dirty="0" smtClean="0"/>
                        <a:t>Suely</a:t>
                      </a:r>
                      <a:r>
                        <a:rPr lang="pt-BR" baseline="0" dirty="0" smtClean="0"/>
                        <a:t> Gonçalves de Oliveira Silva </a:t>
                      </a:r>
                      <a:endParaRPr lang="pt-BR" dirty="0"/>
                    </a:p>
                  </a:txBody>
                  <a:tcPr/>
                </a:tc>
                <a:tc>
                  <a:txBody>
                    <a:bodyPr/>
                    <a:lstStyle/>
                    <a:p>
                      <a:pPr algn="l"/>
                      <a:r>
                        <a:rPr lang="pt-BR" dirty="0" smtClean="0"/>
                        <a:t>Téc. Enfermagem </a:t>
                      </a:r>
                      <a:endParaRPr lang="pt-BR" dirty="0"/>
                    </a:p>
                  </a:txBody>
                  <a:tcPr/>
                </a:tc>
                <a:tc>
                  <a:txBody>
                    <a:bodyPr/>
                    <a:lstStyle/>
                    <a:p>
                      <a:r>
                        <a:rPr lang="pt-BR" dirty="0" smtClean="0"/>
                        <a:t>R$1.968,33</a:t>
                      </a:r>
                      <a:endParaRPr lang="pt-BR" dirty="0"/>
                    </a:p>
                  </a:txBody>
                  <a:tcPr/>
                </a:tc>
                <a:extLst>
                  <a:ext uri="{0D108BD9-81ED-4DB2-BD59-A6C34878D82A}">
                    <a16:rowId xmlns:a16="http://schemas.microsoft.com/office/drawing/2014/main" val="1800012485"/>
                  </a:ext>
                </a:extLst>
              </a:tr>
              <a:tr h="433142">
                <a:tc>
                  <a:txBody>
                    <a:bodyPr/>
                    <a:lstStyle/>
                    <a:p>
                      <a:r>
                        <a:rPr lang="pt-BR" dirty="0" smtClean="0"/>
                        <a:t>36</a:t>
                      </a:r>
                      <a:endParaRPr lang="pt-BR" dirty="0"/>
                    </a:p>
                  </a:txBody>
                  <a:tcPr/>
                </a:tc>
                <a:tc>
                  <a:txBody>
                    <a:bodyPr/>
                    <a:lstStyle/>
                    <a:p>
                      <a:pPr algn="l"/>
                      <a:r>
                        <a:rPr lang="pt-BR" dirty="0" smtClean="0"/>
                        <a:t>Tatiane Aparecida Pião da Silva Laurindo </a:t>
                      </a:r>
                      <a:endParaRPr lang="pt-BR" dirty="0"/>
                    </a:p>
                  </a:txBody>
                  <a:tcPr/>
                </a:tc>
                <a:tc>
                  <a:txBody>
                    <a:bodyPr/>
                    <a:lstStyle/>
                    <a:p>
                      <a:pPr algn="l"/>
                      <a:r>
                        <a:rPr lang="pt-BR" dirty="0" smtClean="0"/>
                        <a:t>Téc. Enfermagem </a:t>
                      </a:r>
                      <a:endParaRPr lang="pt-BR" dirty="0"/>
                    </a:p>
                  </a:txBody>
                  <a:tcPr/>
                </a:tc>
                <a:tc>
                  <a:txBody>
                    <a:bodyPr/>
                    <a:lstStyle/>
                    <a:p>
                      <a:r>
                        <a:rPr lang="pt-BR" dirty="0" smtClean="0"/>
                        <a:t>R$1.968,33</a:t>
                      </a:r>
                      <a:endParaRPr lang="pt-BR" dirty="0"/>
                    </a:p>
                  </a:txBody>
                  <a:tcPr/>
                </a:tc>
                <a:extLst>
                  <a:ext uri="{0D108BD9-81ED-4DB2-BD59-A6C34878D82A}">
                    <a16:rowId xmlns:a16="http://schemas.microsoft.com/office/drawing/2014/main" val="2600094610"/>
                  </a:ext>
                </a:extLst>
              </a:tr>
              <a:tr h="605245">
                <a:tc>
                  <a:txBody>
                    <a:bodyPr/>
                    <a:lstStyle/>
                    <a:p>
                      <a:r>
                        <a:rPr lang="pt-BR" dirty="0" smtClean="0"/>
                        <a:t>37</a:t>
                      </a:r>
                      <a:endParaRPr lang="pt-BR" dirty="0"/>
                    </a:p>
                  </a:txBody>
                  <a:tcPr/>
                </a:tc>
                <a:tc>
                  <a:txBody>
                    <a:bodyPr/>
                    <a:lstStyle/>
                    <a:p>
                      <a:pPr algn="l"/>
                      <a:r>
                        <a:rPr lang="pt-BR" dirty="0" smtClean="0"/>
                        <a:t>Yasmin Aparecida de Campos Silva </a:t>
                      </a:r>
                      <a:endParaRPr lang="pt-BR" dirty="0"/>
                    </a:p>
                  </a:txBody>
                  <a:tcPr/>
                </a:tc>
                <a:tc>
                  <a:txBody>
                    <a:bodyPr/>
                    <a:lstStyle/>
                    <a:p>
                      <a:pPr algn="l"/>
                      <a:r>
                        <a:rPr lang="pt-BR" dirty="0" smtClean="0"/>
                        <a:t>Téc. Enfermagem </a:t>
                      </a:r>
                      <a:endParaRPr lang="pt-BR" dirty="0"/>
                    </a:p>
                  </a:txBody>
                  <a:tcPr/>
                </a:tc>
                <a:tc>
                  <a:txBody>
                    <a:bodyPr/>
                    <a:lstStyle/>
                    <a:p>
                      <a:r>
                        <a:rPr lang="pt-BR" dirty="0" smtClean="0"/>
                        <a:t>R$1.968,33</a:t>
                      </a:r>
                      <a:endParaRPr lang="pt-BR" dirty="0"/>
                    </a:p>
                  </a:txBody>
                  <a:tcPr/>
                </a:tc>
                <a:extLst>
                  <a:ext uri="{0D108BD9-81ED-4DB2-BD59-A6C34878D82A}">
                    <a16:rowId xmlns:a16="http://schemas.microsoft.com/office/drawing/2014/main" val="545066030"/>
                  </a:ext>
                </a:extLst>
              </a:tr>
            </a:tbl>
          </a:graphicData>
        </a:graphic>
      </p:graphicFrame>
      <p:sp>
        <p:nvSpPr>
          <p:cNvPr id="6" name="Espaço Reservado para Número de Slide 5"/>
          <p:cNvSpPr>
            <a:spLocks noGrp="1"/>
          </p:cNvSpPr>
          <p:nvPr>
            <p:ph type="sldNum" sz="quarter" idx="12"/>
          </p:nvPr>
        </p:nvSpPr>
        <p:spPr/>
        <p:txBody>
          <a:bodyPr/>
          <a:lstStyle/>
          <a:p>
            <a:fld id="{3CE9CAAD-99B8-4EF3-B30B-50A437912889}" type="slidenum">
              <a:rPr lang="pt-BR" smtClean="0"/>
              <a:t>75</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7812967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48834" y="330201"/>
            <a:ext cx="8596668" cy="1320800"/>
          </a:xfrm>
        </p:spPr>
        <p:txBody>
          <a:bodyPr>
            <a:normAutofit/>
          </a:bodyPr>
          <a:lstStyle/>
          <a:p>
            <a:pPr algn="ctr"/>
            <a:r>
              <a:rPr lang="pt-BR" sz="3000" b="1" dirty="0" smtClean="0">
                <a:solidFill>
                  <a:schemeClr val="tx1"/>
                </a:solidFill>
              </a:rPr>
              <a:t>ATRIBUIÇÕES POR FUNÇÃO  </a:t>
            </a:r>
            <a:endParaRPr lang="pt-BR" sz="3000" b="1" dirty="0">
              <a:solidFill>
                <a:schemeClr val="tx1"/>
              </a:solidFill>
            </a:endParaRPr>
          </a:p>
        </p:txBody>
      </p:sp>
      <p:sp>
        <p:nvSpPr>
          <p:cNvPr id="5" name="Espaço Reservado para Texto 4"/>
          <p:cNvSpPr>
            <a:spLocks noGrp="1"/>
          </p:cNvSpPr>
          <p:nvPr>
            <p:ph type="body" idx="1"/>
          </p:nvPr>
        </p:nvSpPr>
        <p:spPr>
          <a:xfrm>
            <a:off x="675745" y="1758462"/>
            <a:ext cx="7325255" cy="1758461"/>
          </a:xfrm>
        </p:spPr>
        <p:txBody>
          <a:bodyPr/>
          <a:lstStyle/>
          <a:p>
            <a:pPr>
              <a:spcBef>
                <a:spcPts val="0"/>
              </a:spcBef>
            </a:pPr>
            <a:r>
              <a:rPr lang="pt-BR" sz="1800" b="1" dirty="0"/>
              <a:t>Setor: </a:t>
            </a:r>
            <a:r>
              <a:rPr lang="pt-BR" sz="1800" dirty="0"/>
              <a:t>Enfermagem</a:t>
            </a:r>
            <a:r>
              <a:rPr lang="pt-BR" sz="1800" b="1" dirty="0"/>
              <a:t> </a:t>
            </a:r>
            <a:endParaRPr lang="pt-BR" sz="1800" dirty="0"/>
          </a:p>
          <a:p>
            <a:pPr>
              <a:spcBef>
                <a:spcPts val="0"/>
              </a:spcBef>
            </a:pPr>
            <a:r>
              <a:rPr lang="pt-BR" sz="1800" b="1" dirty="0"/>
              <a:t>Função: </a:t>
            </a:r>
            <a:r>
              <a:rPr lang="pt-BR" sz="1800" dirty="0"/>
              <a:t>Técnico (a) de </a:t>
            </a:r>
            <a:r>
              <a:rPr lang="pt-BR" sz="1800" dirty="0" smtClean="0"/>
              <a:t>Enfermagem</a:t>
            </a:r>
          </a:p>
          <a:p>
            <a:pPr>
              <a:spcBef>
                <a:spcPts val="0"/>
              </a:spcBef>
            </a:pPr>
            <a:r>
              <a:rPr lang="pt-BR" sz="1800" b="1" dirty="0"/>
              <a:t>Descanso: </a:t>
            </a:r>
            <a:r>
              <a:rPr lang="pt-BR" sz="1800" dirty="0"/>
              <a:t>01 (uma) hora de descanso  </a:t>
            </a:r>
            <a:r>
              <a:rPr lang="pt-BR" sz="1800" dirty="0" smtClean="0"/>
              <a:t> </a:t>
            </a:r>
            <a:endParaRPr lang="pt-BR" sz="1800" dirty="0"/>
          </a:p>
          <a:p>
            <a:pPr>
              <a:spcBef>
                <a:spcPts val="0"/>
              </a:spcBef>
            </a:pPr>
            <a:r>
              <a:rPr lang="pt-BR" sz="1800" b="1" dirty="0" smtClean="0"/>
              <a:t>Horário de Serviço: </a:t>
            </a:r>
            <a:r>
              <a:rPr lang="pt-BR" sz="1800" dirty="0" smtClean="0"/>
              <a:t>Escala 12 x 36</a:t>
            </a:r>
          </a:p>
          <a:p>
            <a:pPr>
              <a:spcBef>
                <a:spcPts val="0"/>
              </a:spcBef>
            </a:pPr>
            <a:r>
              <a:rPr lang="pt-BR" sz="1800" b="1" dirty="0" smtClean="0"/>
              <a:t>Folgas: </a:t>
            </a:r>
            <a:r>
              <a:rPr lang="pt-BR" sz="1800" dirty="0" smtClean="0"/>
              <a:t>02 (duas) folgas mensais</a:t>
            </a:r>
            <a:endParaRPr lang="pt-BR" sz="1800" dirty="0"/>
          </a:p>
          <a:p>
            <a:endParaRPr lang="pt-BR" dirty="0"/>
          </a:p>
        </p:txBody>
      </p:sp>
      <p:graphicFrame>
        <p:nvGraphicFramePr>
          <p:cNvPr id="11" name="Espaço Reservado para Conteúdo 10"/>
          <p:cNvGraphicFramePr>
            <a:graphicFrameLocks noGrp="1"/>
          </p:cNvGraphicFramePr>
          <p:nvPr>
            <p:ph sz="half" idx="2"/>
            <p:extLst>
              <p:ext uri="{D42A27DB-BD31-4B8C-83A1-F6EECF244321}">
                <p14:modId xmlns:p14="http://schemas.microsoft.com/office/powerpoint/2010/main" val="2980405568"/>
              </p:ext>
            </p:extLst>
          </p:nvPr>
        </p:nvGraphicFramePr>
        <p:xfrm>
          <a:off x="1348677" y="3294185"/>
          <a:ext cx="7789986" cy="2831122"/>
        </p:xfrm>
        <a:graphic>
          <a:graphicData uri="http://schemas.openxmlformats.org/drawingml/2006/table">
            <a:tbl>
              <a:tblPr firstRow="1" bandRow="1">
                <a:tableStyleId>{5C22544A-7EE6-4342-B048-85BDC9FD1C3A}</a:tableStyleId>
              </a:tblPr>
              <a:tblGrid>
                <a:gridCol w="477966">
                  <a:extLst>
                    <a:ext uri="{9D8B030D-6E8A-4147-A177-3AD203B41FA5}">
                      <a16:colId xmlns:a16="http://schemas.microsoft.com/office/drawing/2014/main" val="3454902583"/>
                    </a:ext>
                  </a:extLst>
                </a:gridCol>
                <a:gridCol w="7312020">
                  <a:extLst>
                    <a:ext uri="{9D8B030D-6E8A-4147-A177-3AD203B41FA5}">
                      <a16:colId xmlns:a16="http://schemas.microsoft.com/office/drawing/2014/main" val="3780692839"/>
                    </a:ext>
                  </a:extLst>
                </a:gridCol>
              </a:tblGrid>
              <a:tr h="404446">
                <a:tc>
                  <a:txBody>
                    <a:bodyPr/>
                    <a:lstStyle/>
                    <a:p>
                      <a:r>
                        <a:rPr lang="pt-BR" dirty="0" smtClean="0"/>
                        <a:t>Nº</a:t>
                      </a:r>
                      <a:endParaRPr lang="pt-BR" dirty="0"/>
                    </a:p>
                  </a:txBody>
                  <a:tcPr/>
                </a:tc>
                <a:tc>
                  <a:txBody>
                    <a:bodyPr/>
                    <a:lstStyle/>
                    <a:p>
                      <a:r>
                        <a:rPr lang="pt-BR" dirty="0" smtClean="0"/>
                        <a:t>COLABORADORES TÉCNICO DE ENFERMAGEM</a:t>
                      </a:r>
                      <a:r>
                        <a:rPr lang="pt-BR" baseline="0" dirty="0" smtClean="0"/>
                        <a:t> </a:t>
                      </a:r>
                      <a:endParaRPr lang="pt-BR" dirty="0"/>
                    </a:p>
                  </a:txBody>
                  <a:tcPr/>
                </a:tc>
                <a:extLst>
                  <a:ext uri="{0D108BD9-81ED-4DB2-BD59-A6C34878D82A}">
                    <a16:rowId xmlns:a16="http://schemas.microsoft.com/office/drawing/2014/main" val="1880759566"/>
                  </a:ext>
                </a:extLst>
              </a:tr>
              <a:tr h="404446">
                <a:tc>
                  <a:txBody>
                    <a:bodyPr/>
                    <a:lstStyle/>
                    <a:p>
                      <a:r>
                        <a:rPr lang="pt-BR" dirty="0" smtClean="0"/>
                        <a:t>01</a:t>
                      </a:r>
                      <a:endParaRPr lang="pt-BR" dirty="0"/>
                    </a:p>
                  </a:txBody>
                  <a:tcPr/>
                </a:tc>
                <a:tc>
                  <a:txBody>
                    <a:bodyPr/>
                    <a:lstStyle/>
                    <a:p>
                      <a:r>
                        <a:rPr lang="pt-BR" dirty="0" smtClean="0"/>
                        <a:t>Alex</a:t>
                      </a:r>
                      <a:r>
                        <a:rPr lang="pt-BR" baseline="0" dirty="0" smtClean="0"/>
                        <a:t> Luiz Aparecido Barbosa </a:t>
                      </a:r>
                      <a:endParaRPr lang="pt-BR" dirty="0"/>
                    </a:p>
                  </a:txBody>
                  <a:tcPr/>
                </a:tc>
                <a:extLst>
                  <a:ext uri="{0D108BD9-81ED-4DB2-BD59-A6C34878D82A}">
                    <a16:rowId xmlns:a16="http://schemas.microsoft.com/office/drawing/2014/main" val="2029209643"/>
                  </a:ext>
                </a:extLst>
              </a:tr>
              <a:tr h="404446">
                <a:tc>
                  <a:txBody>
                    <a:bodyPr/>
                    <a:lstStyle/>
                    <a:p>
                      <a:r>
                        <a:rPr lang="pt-BR" dirty="0" smtClean="0"/>
                        <a:t>02</a:t>
                      </a:r>
                      <a:endParaRPr lang="pt-BR" dirty="0"/>
                    </a:p>
                  </a:txBody>
                  <a:tcPr/>
                </a:tc>
                <a:tc>
                  <a:txBody>
                    <a:bodyPr/>
                    <a:lstStyle/>
                    <a:p>
                      <a:r>
                        <a:rPr lang="pt-BR" dirty="0" smtClean="0"/>
                        <a:t>Ana Paula da Silva </a:t>
                      </a:r>
                      <a:endParaRPr lang="pt-BR" dirty="0"/>
                    </a:p>
                  </a:txBody>
                  <a:tcPr/>
                </a:tc>
                <a:extLst>
                  <a:ext uri="{0D108BD9-81ED-4DB2-BD59-A6C34878D82A}">
                    <a16:rowId xmlns:a16="http://schemas.microsoft.com/office/drawing/2014/main" val="2338094108"/>
                  </a:ext>
                </a:extLst>
              </a:tr>
              <a:tr h="404446">
                <a:tc>
                  <a:txBody>
                    <a:bodyPr/>
                    <a:lstStyle/>
                    <a:p>
                      <a:r>
                        <a:rPr lang="pt-BR" dirty="0" smtClean="0"/>
                        <a:t>03</a:t>
                      </a:r>
                      <a:endParaRPr lang="pt-BR" dirty="0"/>
                    </a:p>
                  </a:txBody>
                  <a:tcPr/>
                </a:tc>
                <a:tc>
                  <a:txBody>
                    <a:bodyPr/>
                    <a:lstStyle/>
                    <a:p>
                      <a:r>
                        <a:rPr lang="pt-BR" dirty="0" smtClean="0"/>
                        <a:t>Emanuel</a:t>
                      </a:r>
                      <a:r>
                        <a:rPr lang="pt-BR" baseline="0" dirty="0" smtClean="0"/>
                        <a:t> Simplicio do Nascimento </a:t>
                      </a:r>
                      <a:endParaRPr lang="pt-BR" dirty="0"/>
                    </a:p>
                  </a:txBody>
                  <a:tcPr/>
                </a:tc>
                <a:extLst>
                  <a:ext uri="{0D108BD9-81ED-4DB2-BD59-A6C34878D82A}">
                    <a16:rowId xmlns:a16="http://schemas.microsoft.com/office/drawing/2014/main" val="2774598149"/>
                  </a:ext>
                </a:extLst>
              </a:tr>
              <a:tr h="404446">
                <a:tc>
                  <a:txBody>
                    <a:bodyPr/>
                    <a:lstStyle/>
                    <a:p>
                      <a:r>
                        <a:rPr lang="pt-BR" dirty="0" smtClean="0"/>
                        <a:t>04</a:t>
                      </a:r>
                      <a:endParaRPr lang="pt-BR" dirty="0"/>
                    </a:p>
                  </a:txBody>
                  <a:tcPr/>
                </a:tc>
                <a:tc>
                  <a:txBody>
                    <a:bodyPr/>
                    <a:lstStyle/>
                    <a:p>
                      <a:r>
                        <a:rPr lang="pt-BR" dirty="0" smtClean="0"/>
                        <a:t>Fernando Augusto da Silva Frade </a:t>
                      </a:r>
                      <a:endParaRPr lang="pt-BR" dirty="0"/>
                    </a:p>
                  </a:txBody>
                  <a:tcPr/>
                </a:tc>
                <a:extLst>
                  <a:ext uri="{0D108BD9-81ED-4DB2-BD59-A6C34878D82A}">
                    <a16:rowId xmlns:a16="http://schemas.microsoft.com/office/drawing/2014/main" val="619123992"/>
                  </a:ext>
                </a:extLst>
              </a:tr>
              <a:tr h="404446">
                <a:tc>
                  <a:txBody>
                    <a:bodyPr/>
                    <a:lstStyle/>
                    <a:p>
                      <a:r>
                        <a:rPr lang="pt-BR" dirty="0" smtClean="0"/>
                        <a:t>05</a:t>
                      </a:r>
                      <a:endParaRPr lang="pt-BR" dirty="0"/>
                    </a:p>
                  </a:txBody>
                  <a:tcPr/>
                </a:tc>
                <a:tc>
                  <a:txBody>
                    <a:bodyPr/>
                    <a:lstStyle/>
                    <a:p>
                      <a:r>
                        <a:rPr lang="pt-BR" dirty="0" smtClean="0"/>
                        <a:t>Jerri Adriana</a:t>
                      </a:r>
                      <a:r>
                        <a:rPr lang="pt-BR" baseline="0" dirty="0" smtClean="0"/>
                        <a:t> Moraes </a:t>
                      </a:r>
                      <a:endParaRPr lang="pt-BR" dirty="0"/>
                    </a:p>
                  </a:txBody>
                  <a:tcPr/>
                </a:tc>
                <a:extLst>
                  <a:ext uri="{0D108BD9-81ED-4DB2-BD59-A6C34878D82A}">
                    <a16:rowId xmlns:a16="http://schemas.microsoft.com/office/drawing/2014/main" val="1882425848"/>
                  </a:ext>
                </a:extLst>
              </a:tr>
              <a:tr h="404446">
                <a:tc>
                  <a:txBody>
                    <a:bodyPr/>
                    <a:lstStyle/>
                    <a:p>
                      <a:r>
                        <a:rPr lang="pt-BR" dirty="0" smtClean="0"/>
                        <a:t>06</a:t>
                      </a:r>
                      <a:endParaRPr lang="pt-BR" dirty="0"/>
                    </a:p>
                  </a:txBody>
                  <a:tcPr/>
                </a:tc>
                <a:tc>
                  <a:txBody>
                    <a:bodyPr/>
                    <a:lstStyle/>
                    <a:p>
                      <a:r>
                        <a:rPr lang="pt-BR" dirty="0" smtClean="0"/>
                        <a:t>José Cledir Donizete dos Santos </a:t>
                      </a:r>
                      <a:endParaRPr lang="pt-BR" dirty="0"/>
                    </a:p>
                  </a:txBody>
                  <a:tcPr/>
                </a:tc>
                <a:extLst>
                  <a:ext uri="{0D108BD9-81ED-4DB2-BD59-A6C34878D82A}">
                    <a16:rowId xmlns:a16="http://schemas.microsoft.com/office/drawing/2014/main" val="2859303919"/>
                  </a:ext>
                </a:extLst>
              </a:tr>
            </a:tbl>
          </a:graphicData>
        </a:graphic>
      </p:graphicFrame>
      <p:sp>
        <p:nvSpPr>
          <p:cNvPr id="4" name="Espaço Reservado para Número de Slide 3"/>
          <p:cNvSpPr>
            <a:spLocks noGrp="1"/>
          </p:cNvSpPr>
          <p:nvPr>
            <p:ph type="sldNum" sz="quarter" idx="12"/>
          </p:nvPr>
        </p:nvSpPr>
        <p:spPr/>
        <p:txBody>
          <a:bodyPr/>
          <a:lstStyle/>
          <a:p>
            <a:fld id="{3CE9CAAD-99B8-4EF3-B30B-50A437912889}" type="slidenum">
              <a:rPr lang="pt-BR" smtClean="0"/>
              <a:t>76</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50822605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677334" y="271001"/>
            <a:ext cx="8596668" cy="1320800"/>
          </a:xfrm>
        </p:spPr>
        <p:txBody>
          <a:bodyPr>
            <a:normAutofit/>
          </a:bodyPr>
          <a:lstStyle/>
          <a:p>
            <a:pPr algn="ctr"/>
            <a:r>
              <a:rPr lang="pt-BR" sz="3000" b="1" dirty="0">
                <a:solidFill>
                  <a:schemeClr val="tx1"/>
                </a:solidFill>
              </a:rPr>
              <a:t>ATRIBUIÇÕES POR FUNÇÃO </a:t>
            </a:r>
            <a:endParaRPr lang="pt-BR" sz="3000" b="1" dirty="0"/>
          </a:p>
        </p:txBody>
      </p:sp>
      <p:graphicFrame>
        <p:nvGraphicFramePr>
          <p:cNvPr id="8" name="Tabela 7"/>
          <p:cNvGraphicFramePr>
            <a:graphicFrameLocks noGrp="1"/>
          </p:cNvGraphicFramePr>
          <p:nvPr>
            <p:extLst>
              <p:ext uri="{D42A27DB-BD31-4B8C-83A1-F6EECF244321}">
                <p14:modId xmlns:p14="http://schemas.microsoft.com/office/powerpoint/2010/main" val="99055001"/>
              </p:ext>
            </p:extLst>
          </p:nvPr>
        </p:nvGraphicFramePr>
        <p:xfrm>
          <a:off x="1080675" y="1861650"/>
          <a:ext cx="7789986" cy="3640014"/>
        </p:xfrm>
        <a:graphic>
          <a:graphicData uri="http://schemas.openxmlformats.org/drawingml/2006/table">
            <a:tbl>
              <a:tblPr firstRow="1" bandRow="1">
                <a:tableStyleId>{5C22544A-7EE6-4342-B048-85BDC9FD1C3A}</a:tableStyleId>
              </a:tblPr>
              <a:tblGrid>
                <a:gridCol w="477966">
                  <a:extLst>
                    <a:ext uri="{9D8B030D-6E8A-4147-A177-3AD203B41FA5}">
                      <a16:colId xmlns:a16="http://schemas.microsoft.com/office/drawing/2014/main" val="3964489912"/>
                    </a:ext>
                  </a:extLst>
                </a:gridCol>
                <a:gridCol w="7312020">
                  <a:extLst>
                    <a:ext uri="{9D8B030D-6E8A-4147-A177-3AD203B41FA5}">
                      <a16:colId xmlns:a16="http://schemas.microsoft.com/office/drawing/2014/main" val="2195210665"/>
                    </a:ext>
                  </a:extLst>
                </a:gridCol>
              </a:tblGrid>
              <a:tr h="404446">
                <a:tc>
                  <a:txBody>
                    <a:bodyPr/>
                    <a:lstStyle/>
                    <a:p>
                      <a:r>
                        <a:rPr lang="pt-BR" dirty="0" smtClean="0"/>
                        <a:t>Nº</a:t>
                      </a:r>
                      <a:endParaRPr lang="pt-BR" dirty="0"/>
                    </a:p>
                  </a:txBody>
                  <a:tcPr/>
                </a:tc>
                <a:tc>
                  <a:txBody>
                    <a:bodyPr/>
                    <a:lstStyle/>
                    <a:p>
                      <a:r>
                        <a:rPr lang="pt-BR" dirty="0" smtClean="0"/>
                        <a:t>COLABORADORES TÉCNICO DE ENFERMAGEM</a:t>
                      </a:r>
                      <a:r>
                        <a:rPr lang="pt-BR" baseline="0" dirty="0" smtClean="0"/>
                        <a:t> </a:t>
                      </a:r>
                      <a:endParaRPr lang="pt-BR" dirty="0"/>
                    </a:p>
                  </a:txBody>
                  <a:tcPr/>
                </a:tc>
                <a:extLst>
                  <a:ext uri="{0D108BD9-81ED-4DB2-BD59-A6C34878D82A}">
                    <a16:rowId xmlns:a16="http://schemas.microsoft.com/office/drawing/2014/main" val="1673779123"/>
                  </a:ext>
                </a:extLst>
              </a:tr>
              <a:tr h="404446">
                <a:tc>
                  <a:txBody>
                    <a:bodyPr/>
                    <a:lstStyle/>
                    <a:p>
                      <a:r>
                        <a:rPr lang="pt-BR" dirty="0" smtClean="0"/>
                        <a:t>07</a:t>
                      </a:r>
                      <a:endParaRPr lang="pt-BR" dirty="0"/>
                    </a:p>
                  </a:txBody>
                  <a:tcPr/>
                </a:tc>
                <a:tc>
                  <a:txBody>
                    <a:bodyPr/>
                    <a:lstStyle/>
                    <a:p>
                      <a:r>
                        <a:rPr lang="pt-BR" dirty="0" smtClean="0"/>
                        <a:t>Korina Candida Alves Viana </a:t>
                      </a:r>
                      <a:endParaRPr lang="pt-BR" dirty="0"/>
                    </a:p>
                  </a:txBody>
                  <a:tcPr/>
                </a:tc>
                <a:extLst>
                  <a:ext uri="{0D108BD9-81ED-4DB2-BD59-A6C34878D82A}">
                    <a16:rowId xmlns:a16="http://schemas.microsoft.com/office/drawing/2014/main" val="990356452"/>
                  </a:ext>
                </a:extLst>
              </a:tr>
              <a:tr h="404446">
                <a:tc>
                  <a:txBody>
                    <a:bodyPr/>
                    <a:lstStyle/>
                    <a:p>
                      <a:r>
                        <a:rPr lang="pt-BR" dirty="0" smtClean="0"/>
                        <a:t>08</a:t>
                      </a:r>
                      <a:endParaRPr lang="pt-BR" dirty="0"/>
                    </a:p>
                  </a:txBody>
                  <a:tcPr/>
                </a:tc>
                <a:tc>
                  <a:txBody>
                    <a:bodyPr/>
                    <a:lstStyle/>
                    <a:p>
                      <a:r>
                        <a:rPr lang="pt-BR" dirty="0" smtClean="0"/>
                        <a:t>Maria Cristina Filippo Ribeiro  </a:t>
                      </a:r>
                      <a:r>
                        <a:rPr lang="pt-BR" b="1" dirty="0" smtClean="0"/>
                        <a:t>(AFASTADA</a:t>
                      </a:r>
                      <a:r>
                        <a:rPr lang="pt-BR" b="1" baseline="0" dirty="0" smtClean="0"/>
                        <a:t> INSS)</a:t>
                      </a:r>
                      <a:endParaRPr lang="pt-BR" b="1" dirty="0"/>
                    </a:p>
                  </a:txBody>
                  <a:tcPr/>
                </a:tc>
                <a:extLst>
                  <a:ext uri="{0D108BD9-81ED-4DB2-BD59-A6C34878D82A}">
                    <a16:rowId xmlns:a16="http://schemas.microsoft.com/office/drawing/2014/main" val="1446533147"/>
                  </a:ext>
                </a:extLst>
              </a:tr>
              <a:tr h="404446">
                <a:tc>
                  <a:txBody>
                    <a:bodyPr/>
                    <a:lstStyle/>
                    <a:p>
                      <a:r>
                        <a:rPr lang="pt-BR" dirty="0" smtClean="0"/>
                        <a:t>09</a:t>
                      </a:r>
                      <a:endParaRPr lang="pt-BR"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dirty="0" smtClean="0"/>
                        <a:t>Maria</a:t>
                      </a:r>
                      <a:r>
                        <a:rPr lang="pt-BR" baseline="0" dirty="0" smtClean="0"/>
                        <a:t> Magdalena de Campos Silva </a:t>
                      </a:r>
                      <a:r>
                        <a:rPr lang="pt-BR" b="1" dirty="0" smtClean="0"/>
                        <a:t>(AFASTADA</a:t>
                      </a:r>
                      <a:r>
                        <a:rPr lang="pt-BR" b="1" baseline="0" dirty="0" smtClean="0"/>
                        <a:t> INSS)</a:t>
                      </a:r>
                      <a:endParaRPr lang="pt-BR" b="1" dirty="0" smtClean="0"/>
                    </a:p>
                  </a:txBody>
                  <a:tcPr/>
                </a:tc>
                <a:extLst>
                  <a:ext uri="{0D108BD9-81ED-4DB2-BD59-A6C34878D82A}">
                    <a16:rowId xmlns:a16="http://schemas.microsoft.com/office/drawing/2014/main" val="582341007"/>
                  </a:ext>
                </a:extLst>
              </a:tr>
              <a:tr h="404446">
                <a:tc>
                  <a:txBody>
                    <a:bodyPr/>
                    <a:lstStyle/>
                    <a:p>
                      <a:r>
                        <a:rPr lang="pt-BR" dirty="0" smtClean="0"/>
                        <a:t>10</a:t>
                      </a:r>
                      <a:endParaRPr lang="pt-BR" dirty="0"/>
                    </a:p>
                  </a:txBody>
                  <a:tcPr/>
                </a:tc>
                <a:tc>
                  <a:txBody>
                    <a:bodyPr/>
                    <a:lstStyle/>
                    <a:p>
                      <a:r>
                        <a:rPr lang="pt-BR" dirty="0" smtClean="0"/>
                        <a:t>Mislene Fatima de Souza </a:t>
                      </a:r>
                      <a:endParaRPr lang="pt-BR" dirty="0"/>
                    </a:p>
                  </a:txBody>
                  <a:tcPr/>
                </a:tc>
                <a:extLst>
                  <a:ext uri="{0D108BD9-81ED-4DB2-BD59-A6C34878D82A}">
                    <a16:rowId xmlns:a16="http://schemas.microsoft.com/office/drawing/2014/main" val="4142241701"/>
                  </a:ext>
                </a:extLst>
              </a:tr>
              <a:tr h="404446">
                <a:tc>
                  <a:txBody>
                    <a:bodyPr/>
                    <a:lstStyle/>
                    <a:p>
                      <a:r>
                        <a:rPr lang="pt-BR" dirty="0" smtClean="0"/>
                        <a:t>11</a:t>
                      </a:r>
                      <a:endParaRPr lang="pt-BR" dirty="0"/>
                    </a:p>
                  </a:txBody>
                  <a:tcPr/>
                </a:tc>
                <a:tc>
                  <a:txBody>
                    <a:bodyPr/>
                    <a:lstStyle/>
                    <a:p>
                      <a:r>
                        <a:rPr lang="pt-BR" dirty="0" smtClean="0"/>
                        <a:t>Regivane Silva Moreira </a:t>
                      </a:r>
                      <a:endParaRPr lang="pt-BR" dirty="0"/>
                    </a:p>
                  </a:txBody>
                  <a:tcPr/>
                </a:tc>
                <a:extLst>
                  <a:ext uri="{0D108BD9-81ED-4DB2-BD59-A6C34878D82A}">
                    <a16:rowId xmlns:a16="http://schemas.microsoft.com/office/drawing/2014/main" val="2379386803"/>
                  </a:ext>
                </a:extLst>
              </a:tr>
              <a:tr h="404446">
                <a:tc>
                  <a:txBody>
                    <a:bodyPr/>
                    <a:lstStyle/>
                    <a:p>
                      <a:r>
                        <a:rPr lang="pt-BR" dirty="0" smtClean="0"/>
                        <a:t>12</a:t>
                      </a:r>
                      <a:endParaRPr lang="pt-BR" dirty="0"/>
                    </a:p>
                  </a:txBody>
                  <a:tcPr/>
                </a:tc>
                <a:tc>
                  <a:txBody>
                    <a:bodyPr/>
                    <a:lstStyle/>
                    <a:p>
                      <a:r>
                        <a:rPr lang="pt-BR" dirty="0" smtClean="0"/>
                        <a:t>Suely</a:t>
                      </a:r>
                      <a:r>
                        <a:rPr lang="pt-BR" baseline="0" dirty="0" smtClean="0"/>
                        <a:t> Gonçalves de Oliveira Silva </a:t>
                      </a:r>
                      <a:endParaRPr lang="pt-BR" dirty="0"/>
                    </a:p>
                  </a:txBody>
                  <a:tcPr/>
                </a:tc>
                <a:extLst>
                  <a:ext uri="{0D108BD9-81ED-4DB2-BD59-A6C34878D82A}">
                    <a16:rowId xmlns:a16="http://schemas.microsoft.com/office/drawing/2014/main" val="3568194677"/>
                  </a:ext>
                </a:extLst>
              </a:tr>
              <a:tr h="404446">
                <a:tc>
                  <a:txBody>
                    <a:bodyPr/>
                    <a:lstStyle/>
                    <a:p>
                      <a:r>
                        <a:rPr lang="pt-BR" dirty="0" smtClean="0"/>
                        <a:t>13</a:t>
                      </a:r>
                      <a:endParaRPr lang="pt-BR" dirty="0"/>
                    </a:p>
                  </a:txBody>
                  <a:tcPr/>
                </a:tc>
                <a:tc>
                  <a:txBody>
                    <a:bodyPr/>
                    <a:lstStyle/>
                    <a:p>
                      <a:r>
                        <a:rPr lang="pt-BR" dirty="0" smtClean="0"/>
                        <a:t>Tatiane Aparecida Pião</a:t>
                      </a:r>
                      <a:r>
                        <a:rPr lang="pt-BR" baseline="0" dirty="0" smtClean="0"/>
                        <a:t> da Silva Laurindo </a:t>
                      </a:r>
                      <a:endParaRPr lang="pt-BR" dirty="0"/>
                    </a:p>
                  </a:txBody>
                  <a:tcPr/>
                </a:tc>
                <a:extLst>
                  <a:ext uri="{0D108BD9-81ED-4DB2-BD59-A6C34878D82A}">
                    <a16:rowId xmlns:a16="http://schemas.microsoft.com/office/drawing/2014/main" val="1426717020"/>
                  </a:ext>
                </a:extLst>
              </a:tr>
              <a:tr h="404446">
                <a:tc>
                  <a:txBody>
                    <a:bodyPr/>
                    <a:lstStyle/>
                    <a:p>
                      <a:r>
                        <a:rPr lang="pt-BR" dirty="0" smtClean="0"/>
                        <a:t>14</a:t>
                      </a:r>
                      <a:endParaRPr lang="pt-BR" dirty="0"/>
                    </a:p>
                  </a:txBody>
                  <a:tcPr/>
                </a:tc>
                <a:tc>
                  <a:txBody>
                    <a:bodyPr/>
                    <a:lstStyle/>
                    <a:p>
                      <a:r>
                        <a:rPr lang="pt-BR" dirty="0" smtClean="0"/>
                        <a:t>Yasmin Aparecida</a:t>
                      </a:r>
                      <a:r>
                        <a:rPr lang="pt-BR" baseline="0" dirty="0" smtClean="0"/>
                        <a:t> de Campos Silva </a:t>
                      </a:r>
                      <a:endParaRPr lang="pt-BR" dirty="0"/>
                    </a:p>
                  </a:txBody>
                  <a:tcPr/>
                </a:tc>
                <a:extLst>
                  <a:ext uri="{0D108BD9-81ED-4DB2-BD59-A6C34878D82A}">
                    <a16:rowId xmlns:a16="http://schemas.microsoft.com/office/drawing/2014/main" val="798121119"/>
                  </a:ext>
                </a:extLst>
              </a:tr>
            </a:tbl>
          </a:graphicData>
        </a:graphic>
      </p:graphicFrame>
      <p:sp>
        <p:nvSpPr>
          <p:cNvPr id="3" name="Espaço Reservado para Número de Slide 2"/>
          <p:cNvSpPr>
            <a:spLocks noGrp="1"/>
          </p:cNvSpPr>
          <p:nvPr>
            <p:ph type="sldNum" sz="quarter" idx="12"/>
          </p:nvPr>
        </p:nvSpPr>
        <p:spPr/>
        <p:txBody>
          <a:bodyPr/>
          <a:lstStyle/>
          <a:p>
            <a:fld id="{3CE9CAAD-99B8-4EF3-B30B-50A437912889}" type="slidenum">
              <a:rPr lang="pt-BR" smtClean="0"/>
              <a:t>77</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51397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3933" y="184639"/>
            <a:ext cx="10471312" cy="1060938"/>
          </a:xfrm>
        </p:spPr>
        <p:txBody>
          <a:bodyPr>
            <a:noAutofit/>
          </a:bodyPr>
          <a:lstStyle/>
          <a:p>
            <a:pPr algn="ctr"/>
            <a:r>
              <a:rPr lang="pt-BR" sz="3000" b="1" dirty="0" smtClean="0">
                <a:solidFill>
                  <a:schemeClr val="tx1"/>
                </a:solidFill>
              </a:rPr>
              <a:t>Descrição das Atividades Desenvolvidas Téc. De Enfermagem: </a:t>
            </a:r>
            <a:br>
              <a:rPr lang="pt-BR" sz="3000" b="1" dirty="0" smtClean="0">
                <a:solidFill>
                  <a:schemeClr val="tx1"/>
                </a:solidFill>
              </a:rPr>
            </a:br>
            <a:endParaRPr lang="pt-BR" sz="3000" b="1" dirty="0">
              <a:solidFill>
                <a:schemeClr val="tx1"/>
              </a:solidFill>
            </a:endParaRPr>
          </a:p>
        </p:txBody>
      </p:sp>
      <p:sp>
        <p:nvSpPr>
          <p:cNvPr id="5" name="Retângulo 4"/>
          <p:cNvSpPr/>
          <p:nvPr/>
        </p:nvSpPr>
        <p:spPr>
          <a:xfrm>
            <a:off x="615462" y="2056686"/>
            <a:ext cx="8976946" cy="4524315"/>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Cumprir as normas e os regulamentos da instituição, ter como norma o Código de Ética Profissional do COREN/SP; </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Respeitar o paciente e ter empatia pelo mesmo, prestar assistência de enfermagem segura, humanizada e individualizada aos pacientes, sob supervisão do enfermeiro;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Colaborar com  o superior na prevenção e controle de infecção hospitalar;</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Preparar os pacientes para consultas e exames, orientando-os sobre as condições da realização dos mesmos;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Coletar e auxiliar o paciente na coleta de material para exames de laboratório;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Encaminhar os pedidos de exame e material ao laboratório, realizar e registrar os eletrocardiogramas efetuados, segundo instruções medicas ou de enfermagem.</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Orientar e auxiliar os pacientes prestando informações relativas a higiene, alimentação, utilização de medicamentos e cuidados específicos em tratamento de saúde;</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Verificar os sinais vitais e as condições gerais dos pacientes segundo prescrição medica e de enfermagem;</a:t>
            </a:r>
            <a:endParaRPr lang="pt-BR" sz="1200" dirty="0">
              <a:latin typeface="Times New Roman" panose="02020603050405020304" pitchFamily="18" charset="0"/>
              <a:ea typeface="Times New Roman" panose="02020603050405020304" pitchFamily="18" charset="0"/>
            </a:endParaRPr>
          </a:p>
        </p:txBody>
      </p:sp>
      <p:sp>
        <p:nvSpPr>
          <p:cNvPr id="6" name="Espaço Reservado para Número de Slide 5"/>
          <p:cNvSpPr>
            <a:spLocks noGrp="1"/>
          </p:cNvSpPr>
          <p:nvPr>
            <p:ph type="sldNum" sz="quarter" idx="12"/>
          </p:nvPr>
        </p:nvSpPr>
        <p:spPr/>
        <p:txBody>
          <a:bodyPr/>
          <a:lstStyle/>
          <a:p>
            <a:fld id="{3CE9CAAD-99B8-4EF3-B30B-50A437912889}" type="slidenum">
              <a:rPr lang="pt-BR" smtClean="0"/>
              <a:t>78</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2303435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8203" y="192528"/>
            <a:ext cx="10919720" cy="1320800"/>
          </a:xfrm>
        </p:spPr>
        <p:txBody>
          <a:bodyPr>
            <a:normAutofit/>
          </a:bodyPr>
          <a:lstStyle/>
          <a:p>
            <a:pPr algn="ctr"/>
            <a:r>
              <a:rPr lang="pt-BR" sz="3000" b="1" dirty="0">
                <a:solidFill>
                  <a:schemeClr val="tx1"/>
                </a:solidFill>
              </a:rPr>
              <a:t>Descrição das Atividades Desenvolvidas Téc. De Enfermagem:</a:t>
            </a:r>
            <a:endParaRPr lang="pt-BR" sz="3000" dirty="0"/>
          </a:p>
        </p:txBody>
      </p:sp>
      <p:sp>
        <p:nvSpPr>
          <p:cNvPr id="3" name="Retângulo 2"/>
          <p:cNvSpPr/>
          <p:nvPr/>
        </p:nvSpPr>
        <p:spPr>
          <a:xfrm>
            <a:off x="598203" y="1993072"/>
            <a:ext cx="9917398" cy="4524315"/>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Preparar e administrar medicamentos por via oral, tópica, </a:t>
            </a:r>
            <a:r>
              <a:rPr lang="pt-BR" dirty="0" err="1">
                <a:latin typeface="Arial" panose="020B0604020202020204" pitchFamily="34" charset="0"/>
                <a:ea typeface="Times New Roman" panose="02020603050405020304" pitchFamily="18" charset="0"/>
              </a:rPr>
              <a:t>intradérmica</a:t>
            </a:r>
            <a:r>
              <a:rPr lang="pt-BR" dirty="0">
                <a:latin typeface="Arial" panose="020B0604020202020204" pitchFamily="34" charset="0"/>
                <a:ea typeface="Times New Roman" panose="02020603050405020304" pitchFamily="18" charset="0"/>
              </a:rPr>
              <a:t>, subcutânea, intramuscular, endovenosa e retal segundo prescrição médica, obedecendo os 9 certos;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prescrições de assistência médica e de enfermagem, no que lhe compete;</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a movimentação e o transporte de clientes de maneira segura, e em caso de transferência para outra unidade hospitalar (CROSS) .</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Auxiliar nos atendimentos de urgência e emergência;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controle e registro das atividades do setor e outros que se fizerem necessário e preenchimento devido da SAE e da FA;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Manter o local de trabalho organizado.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Efetuar o controle diário do material utilizado, bem come requisitar, conforme as normas da Instituição o material necessário à prestação da assistência à saúde do cliente;</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Controlar materiais e equipamentos e medicamentos sob sua responsabilidade;</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Manter equipamentos e a unidade de trabalho organizada zelando pela sua conservação e comunicando ao superior eventuais problemas;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atividades de limpeza, desinfecção esterilização de materiais e equipamentos bem com o seu armazenamento e distribuição;</a:t>
            </a:r>
            <a:endParaRPr lang="pt-BR" sz="1200" dirty="0">
              <a:latin typeface="Times New Roman" panose="02020603050405020304" pitchFamily="18" charset="0"/>
              <a:ea typeface="Times New Roman" panose="02020603050405020304" pitchFamily="18" charset="0"/>
            </a:endParaRPr>
          </a:p>
        </p:txBody>
      </p:sp>
      <p:sp>
        <p:nvSpPr>
          <p:cNvPr id="6" name="Espaço Reservado para Número de Slide 5"/>
          <p:cNvSpPr>
            <a:spLocks noGrp="1"/>
          </p:cNvSpPr>
          <p:nvPr>
            <p:ph type="sldNum" sz="quarter" idx="12"/>
          </p:nvPr>
        </p:nvSpPr>
        <p:spPr/>
        <p:txBody>
          <a:bodyPr/>
          <a:lstStyle/>
          <a:p>
            <a:fld id="{3CE9CAAD-99B8-4EF3-B30B-50A437912889}" type="slidenum">
              <a:rPr lang="pt-BR" smtClean="0"/>
              <a:t>79</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5194346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204545" y="412693"/>
            <a:ext cx="10207869" cy="1320800"/>
          </a:xfrm>
        </p:spPr>
        <p:txBody>
          <a:bodyPr>
            <a:normAutofit/>
          </a:bodyPr>
          <a:lstStyle/>
          <a:p>
            <a:pPr algn="ctr"/>
            <a:r>
              <a:rPr lang="pt-BR" sz="3000" b="1" dirty="0">
                <a:solidFill>
                  <a:schemeClr val="tx1"/>
                </a:solidFill>
              </a:rPr>
              <a:t>MELHORIAS REALIZADAS NA INTERVENÇÃO ATUAL (ESPAÇO </a:t>
            </a:r>
            <a:r>
              <a:rPr lang="pt-BR" sz="3000" b="1" dirty="0" smtClean="0">
                <a:solidFill>
                  <a:schemeClr val="tx1"/>
                </a:solidFill>
              </a:rPr>
              <a:t>FÍSICO</a:t>
            </a:r>
            <a:r>
              <a:rPr lang="pt-BR" sz="3000" b="1" dirty="0">
                <a:solidFill>
                  <a:schemeClr val="tx1"/>
                </a:solidFill>
              </a:rPr>
              <a:t>)</a:t>
            </a:r>
            <a:endParaRPr lang="pt-BR" sz="3000" dirty="0"/>
          </a:p>
        </p:txBody>
      </p:sp>
      <p:sp>
        <p:nvSpPr>
          <p:cNvPr id="5" name="Espaço Reservado para Texto 4"/>
          <p:cNvSpPr>
            <a:spLocks noGrp="1"/>
          </p:cNvSpPr>
          <p:nvPr>
            <p:ph type="body" idx="1"/>
          </p:nvPr>
        </p:nvSpPr>
        <p:spPr>
          <a:xfrm>
            <a:off x="675745" y="2160982"/>
            <a:ext cx="4185623" cy="951495"/>
          </a:xfrm>
        </p:spPr>
        <p:txBody>
          <a:bodyPr/>
          <a:lstStyle/>
          <a:p>
            <a:r>
              <a:rPr lang="pt-BR" sz="2000" b="1" dirty="0"/>
              <a:t>Anexo (Prédio </a:t>
            </a:r>
            <a:r>
              <a:rPr lang="pt-BR" sz="2000" b="1" dirty="0" smtClean="0"/>
              <a:t>Novo) – Inaugurado em 08/12/2018</a:t>
            </a:r>
            <a:endParaRPr lang="pt-BR" sz="2000" b="1" dirty="0"/>
          </a:p>
          <a:p>
            <a:endParaRPr lang="pt-BR" sz="2000" b="1" dirty="0"/>
          </a:p>
        </p:txBody>
      </p:sp>
      <p:pic>
        <p:nvPicPr>
          <p:cNvPr id="2" name="Espaço Reservado para Conteúdo 1"/>
          <p:cNvPicPr>
            <a:picLocks noGrp="1" noChangeAspect="1"/>
          </p:cNvPicPr>
          <p:nvPr>
            <p:ph sz="half" idx="2"/>
          </p:nvPr>
        </p:nvPicPr>
        <p:blipFill>
          <a:blip r:embed="rId2"/>
          <a:stretch>
            <a:fillRect/>
          </a:stretch>
        </p:blipFill>
        <p:spPr>
          <a:xfrm>
            <a:off x="675744" y="2736850"/>
            <a:ext cx="3642767" cy="3452935"/>
          </a:xfrm>
          <a:prstGeom prst="rect">
            <a:avLst/>
          </a:prstGeom>
        </p:spPr>
      </p:pic>
      <p:sp>
        <p:nvSpPr>
          <p:cNvPr id="7" name="Espaço Reservado para Texto 6"/>
          <p:cNvSpPr>
            <a:spLocks noGrp="1"/>
          </p:cNvSpPr>
          <p:nvPr>
            <p:ph type="body" sz="quarter" idx="3"/>
          </p:nvPr>
        </p:nvSpPr>
        <p:spPr>
          <a:xfrm>
            <a:off x="5088383" y="1930401"/>
            <a:ext cx="4412634" cy="971062"/>
          </a:xfrm>
        </p:spPr>
        <p:txBody>
          <a:bodyPr/>
          <a:lstStyle/>
          <a:p>
            <a:r>
              <a:rPr lang="pt-BR" sz="2000" b="1" dirty="0"/>
              <a:t>Reforma corredor prédio antigo</a:t>
            </a:r>
          </a:p>
          <a:p>
            <a:endParaRPr lang="pt-BR" sz="2000" b="1" dirty="0"/>
          </a:p>
        </p:txBody>
      </p:sp>
      <p:pic>
        <p:nvPicPr>
          <p:cNvPr id="8" name="Espaço Reservado para Conteúdo 6"/>
          <p:cNvPicPr>
            <a:picLocks noGrp="1" noChangeAspect="1"/>
          </p:cNvPicPr>
          <p:nvPr>
            <p:ph sz="quarter" idx="4"/>
          </p:nvPr>
        </p:nvPicPr>
        <p:blipFill>
          <a:blip r:embed="rId3"/>
          <a:stretch>
            <a:fillRect/>
          </a:stretch>
        </p:blipFill>
        <p:spPr>
          <a:xfrm>
            <a:off x="5087938" y="2800910"/>
            <a:ext cx="4186237" cy="3177054"/>
          </a:xfrm>
          <a:prstGeom prst="rect">
            <a:avLst/>
          </a:prstGeom>
        </p:spPr>
      </p:pic>
      <p:sp>
        <p:nvSpPr>
          <p:cNvPr id="11" name="Espaço Reservado para Número de Slide 10"/>
          <p:cNvSpPr>
            <a:spLocks noGrp="1"/>
          </p:cNvSpPr>
          <p:nvPr>
            <p:ph type="sldNum" sz="quarter" idx="12"/>
          </p:nvPr>
        </p:nvSpPr>
        <p:spPr/>
        <p:txBody>
          <a:bodyPr/>
          <a:lstStyle/>
          <a:p>
            <a:fld id="{3CE9CAAD-99B8-4EF3-B30B-50A437912889}" type="slidenum">
              <a:rPr lang="pt-BR" smtClean="0"/>
              <a:t>8</a:t>
            </a:fld>
            <a:endParaRPr lang="pt-BR" dirty="0"/>
          </a:p>
        </p:txBody>
      </p:sp>
      <p:pic>
        <p:nvPicPr>
          <p:cNvPr id="10" name="Imagem 9">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25059" y="379018"/>
            <a:ext cx="1313595" cy="778607"/>
          </a:xfrm>
          <a:prstGeom prst="rect">
            <a:avLst/>
          </a:prstGeom>
        </p:spPr>
      </p:pic>
    </p:spTree>
    <p:extLst>
      <p:ext uri="{BB962C8B-B14F-4D97-AF65-F5344CB8AC3E}">
        <p14:creationId xmlns:p14="http://schemas.microsoft.com/office/powerpoint/2010/main" val="13512114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9615" y="167054"/>
            <a:ext cx="11139528" cy="1113692"/>
          </a:xfrm>
        </p:spPr>
        <p:txBody>
          <a:bodyPr>
            <a:noAutofit/>
          </a:bodyPr>
          <a:lstStyle/>
          <a:p>
            <a:pPr algn="ctr"/>
            <a:r>
              <a:rPr lang="pt-BR" sz="3000" b="1" dirty="0">
                <a:solidFill>
                  <a:schemeClr val="tx1"/>
                </a:solidFill>
              </a:rPr>
              <a:t>Descrição das Atividades Desenvolvidas Téc. De Enfermagem:</a:t>
            </a:r>
            <a:endParaRPr lang="pt-BR" sz="3000" dirty="0"/>
          </a:p>
        </p:txBody>
      </p:sp>
      <p:sp>
        <p:nvSpPr>
          <p:cNvPr id="3" name="Retângulo 2"/>
          <p:cNvSpPr/>
          <p:nvPr/>
        </p:nvSpPr>
        <p:spPr>
          <a:xfrm>
            <a:off x="439615" y="2277208"/>
            <a:ext cx="9768255" cy="4247317"/>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Propor a aquisição de novos instrumentos para reposição daqueles que estão avariados ou desgastados;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Auxiliar na preparação do corpo após o óbito;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Participar de programas de treinamento educação continuada, quando convocado;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tarefas pertinentes à área de atuação;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outras tarefas compatíveis com as exigências para o exercício da função;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Prestar cuidados de higiene e conforto ao paciente;</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Receber o paciente no setor de internação e fazer as anotações de admissão;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Verificar o funcionamento dos gases (oxigênio e ar comprimido) e equipamentos;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controle da temperatura da geladeira de vacina e medicação, fazer a anotação das irregularidades e a limpeza da mesma;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Notificar o enfermeiro responsável sobre possíveis intercorrências;</a:t>
            </a: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Manter o local de trabalho organizado;</a:t>
            </a:r>
            <a:endParaRPr lang="pt-BR"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Auxiliar o plantonista nos procedimentos, quando solicitado e anotar na prescrição;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Participar de reuniões quando convocado.</a:t>
            </a:r>
            <a:endParaRPr lang="pt-BR" sz="1200" dirty="0">
              <a:latin typeface="Times New Roman" panose="02020603050405020304" pitchFamily="18" charset="0"/>
              <a:ea typeface="Times New Roman" panose="02020603050405020304" pitchFamily="18" charset="0"/>
            </a:endParaRPr>
          </a:p>
        </p:txBody>
      </p:sp>
      <p:sp>
        <p:nvSpPr>
          <p:cNvPr id="6" name="Espaço Reservado para Número de Slide 5"/>
          <p:cNvSpPr>
            <a:spLocks noGrp="1"/>
          </p:cNvSpPr>
          <p:nvPr>
            <p:ph type="sldNum" sz="quarter" idx="12"/>
          </p:nvPr>
        </p:nvSpPr>
        <p:spPr/>
        <p:txBody>
          <a:bodyPr/>
          <a:lstStyle/>
          <a:p>
            <a:fld id="{3CE9CAAD-99B8-4EF3-B30B-50A437912889}" type="slidenum">
              <a:rPr lang="pt-BR" smtClean="0"/>
              <a:t>80</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1335598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6418" y="254977"/>
            <a:ext cx="8596668" cy="1320800"/>
          </a:xfrm>
        </p:spPr>
        <p:txBody>
          <a:bodyPr>
            <a:normAutofit/>
          </a:bodyPr>
          <a:lstStyle/>
          <a:p>
            <a:pPr algn="ctr"/>
            <a:r>
              <a:rPr lang="pt-BR" sz="3000" b="1" dirty="0">
                <a:solidFill>
                  <a:schemeClr val="tx1"/>
                </a:solidFill>
              </a:rPr>
              <a:t>ATRIBUIÇÕES POR FUNÇÃO </a:t>
            </a:r>
            <a:endParaRPr lang="pt-BR" sz="3000" b="1" dirty="0"/>
          </a:p>
        </p:txBody>
      </p:sp>
      <p:sp>
        <p:nvSpPr>
          <p:cNvPr id="3" name="Espaço Reservado para Texto 2"/>
          <p:cNvSpPr>
            <a:spLocks noGrp="1"/>
          </p:cNvSpPr>
          <p:nvPr>
            <p:ph type="body" idx="1"/>
          </p:nvPr>
        </p:nvSpPr>
        <p:spPr>
          <a:xfrm>
            <a:off x="675745" y="1546911"/>
            <a:ext cx="6876847" cy="1934843"/>
          </a:xfrm>
        </p:spPr>
        <p:txBody>
          <a:bodyPr/>
          <a:lstStyle/>
          <a:p>
            <a:pPr>
              <a:spcBef>
                <a:spcPts val="0"/>
              </a:spcBef>
            </a:pPr>
            <a:r>
              <a:rPr lang="pt-BR" sz="1800" b="1" dirty="0"/>
              <a:t>Setor: </a:t>
            </a:r>
            <a:r>
              <a:rPr lang="pt-BR" sz="1800" dirty="0"/>
              <a:t>Enfermagem</a:t>
            </a:r>
            <a:r>
              <a:rPr lang="pt-BR" sz="1800" b="1" dirty="0"/>
              <a:t> </a:t>
            </a:r>
            <a:endParaRPr lang="pt-BR" sz="1800" dirty="0"/>
          </a:p>
          <a:p>
            <a:pPr>
              <a:spcBef>
                <a:spcPts val="0"/>
              </a:spcBef>
            </a:pPr>
            <a:r>
              <a:rPr lang="pt-BR" sz="1800" b="1" dirty="0"/>
              <a:t>Função: </a:t>
            </a:r>
            <a:r>
              <a:rPr lang="pt-BR" sz="1800" dirty="0" smtClean="0"/>
              <a:t>Enfermeiro </a:t>
            </a:r>
            <a:r>
              <a:rPr lang="pt-BR" sz="1800" dirty="0"/>
              <a:t>(a) de </a:t>
            </a:r>
            <a:r>
              <a:rPr lang="pt-BR" sz="1800" dirty="0" smtClean="0"/>
              <a:t>Enfermagem</a:t>
            </a:r>
          </a:p>
          <a:p>
            <a:pPr>
              <a:spcBef>
                <a:spcPts val="0"/>
              </a:spcBef>
            </a:pPr>
            <a:r>
              <a:rPr lang="pt-BR" sz="1800" b="1" dirty="0" smtClean="0"/>
              <a:t>Descanso: </a:t>
            </a:r>
            <a:r>
              <a:rPr lang="pt-BR" sz="1800" dirty="0" smtClean="0"/>
              <a:t>01 (uma) hora de descanso  </a:t>
            </a:r>
            <a:endParaRPr lang="pt-BR" sz="1800" dirty="0"/>
          </a:p>
          <a:p>
            <a:pPr>
              <a:spcBef>
                <a:spcPts val="0"/>
              </a:spcBef>
            </a:pPr>
            <a:r>
              <a:rPr lang="pt-BR" sz="1800" b="1" dirty="0"/>
              <a:t>Horário de Serviço: </a:t>
            </a:r>
            <a:r>
              <a:rPr lang="pt-BR" sz="1800" dirty="0"/>
              <a:t>Escala 12 x 36</a:t>
            </a:r>
          </a:p>
          <a:p>
            <a:pPr>
              <a:spcBef>
                <a:spcPts val="0"/>
              </a:spcBef>
            </a:pPr>
            <a:r>
              <a:rPr lang="pt-BR" sz="1800" b="1" dirty="0"/>
              <a:t>Folgas: </a:t>
            </a:r>
            <a:r>
              <a:rPr lang="pt-BR" sz="1800" dirty="0"/>
              <a:t>02 (duas) folgas mensais</a:t>
            </a:r>
          </a:p>
          <a:p>
            <a:endParaRPr lang="pt-BR" dirty="0"/>
          </a:p>
        </p:txBody>
      </p:sp>
      <p:graphicFrame>
        <p:nvGraphicFramePr>
          <p:cNvPr id="7" name="Espaço Reservado para Conteúdo 6"/>
          <p:cNvGraphicFramePr>
            <a:graphicFrameLocks noGrp="1"/>
          </p:cNvGraphicFramePr>
          <p:nvPr>
            <p:ph sz="half" idx="2"/>
            <p:extLst>
              <p:ext uri="{D42A27DB-BD31-4B8C-83A1-F6EECF244321}">
                <p14:modId xmlns:p14="http://schemas.microsoft.com/office/powerpoint/2010/main" val="4205883749"/>
              </p:ext>
            </p:extLst>
          </p:nvPr>
        </p:nvGraphicFramePr>
        <p:xfrm>
          <a:off x="785767" y="3481754"/>
          <a:ext cx="8379802" cy="2595880"/>
        </p:xfrm>
        <a:graphic>
          <a:graphicData uri="http://schemas.openxmlformats.org/drawingml/2006/table">
            <a:tbl>
              <a:tblPr firstRow="1" bandRow="1">
                <a:tableStyleId>{5C22544A-7EE6-4342-B048-85BDC9FD1C3A}</a:tableStyleId>
              </a:tblPr>
              <a:tblGrid>
                <a:gridCol w="472738">
                  <a:extLst>
                    <a:ext uri="{9D8B030D-6E8A-4147-A177-3AD203B41FA5}">
                      <a16:colId xmlns:a16="http://schemas.microsoft.com/office/drawing/2014/main" val="423535145"/>
                    </a:ext>
                  </a:extLst>
                </a:gridCol>
                <a:gridCol w="7907064">
                  <a:extLst>
                    <a:ext uri="{9D8B030D-6E8A-4147-A177-3AD203B41FA5}">
                      <a16:colId xmlns:a16="http://schemas.microsoft.com/office/drawing/2014/main" val="4284273435"/>
                    </a:ext>
                  </a:extLst>
                </a:gridCol>
              </a:tblGrid>
              <a:tr h="370840">
                <a:tc>
                  <a:txBody>
                    <a:bodyPr/>
                    <a:lstStyle/>
                    <a:p>
                      <a:r>
                        <a:rPr lang="pt-BR" dirty="0" smtClean="0"/>
                        <a:t>Nº</a:t>
                      </a:r>
                      <a:endParaRPr lang="pt-BR"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dirty="0" smtClean="0"/>
                        <a:t>COLABORADORES ENFERMEIRO (A)</a:t>
                      </a:r>
                    </a:p>
                  </a:txBody>
                  <a:tcPr/>
                </a:tc>
                <a:extLst>
                  <a:ext uri="{0D108BD9-81ED-4DB2-BD59-A6C34878D82A}">
                    <a16:rowId xmlns:a16="http://schemas.microsoft.com/office/drawing/2014/main" val="1185672023"/>
                  </a:ext>
                </a:extLst>
              </a:tr>
              <a:tr h="370840">
                <a:tc>
                  <a:txBody>
                    <a:bodyPr/>
                    <a:lstStyle/>
                    <a:p>
                      <a:r>
                        <a:rPr lang="pt-BR" dirty="0" smtClean="0"/>
                        <a:t>01</a:t>
                      </a:r>
                      <a:endParaRPr lang="pt-BR" dirty="0"/>
                    </a:p>
                  </a:txBody>
                  <a:tcPr/>
                </a:tc>
                <a:tc>
                  <a:txBody>
                    <a:bodyPr/>
                    <a:lstStyle/>
                    <a:p>
                      <a:r>
                        <a:rPr lang="pt-BR" dirty="0" smtClean="0"/>
                        <a:t>Luciane Helena dos Santos </a:t>
                      </a:r>
                      <a:endParaRPr lang="pt-BR" dirty="0"/>
                    </a:p>
                  </a:txBody>
                  <a:tcPr/>
                </a:tc>
                <a:extLst>
                  <a:ext uri="{0D108BD9-81ED-4DB2-BD59-A6C34878D82A}">
                    <a16:rowId xmlns:a16="http://schemas.microsoft.com/office/drawing/2014/main" val="3979289424"/>
                  </a:ext>
                </a:extLst>
              </a:tr>
              <a:tr h="370840">
                <a:tc>
                  <a:txBody>
                    <a:bodyPr/>
                    <a:lstStyle/>
                    <a:p>
                      <a:r>
                        <a:rPr lang="pt-BR" dirty="0" smtClean="0"/>
                        <a:t>02</a:t>
                      </a:r>
                      <a:endParaRPr lang="pt-BR" dirty="0"/>
                    </a:p>
                  </a:txBody>
                  <a:tcPr/>
                </a:tc>
                <a:tc>
                  <a:txBody>
                    <a:bodyPr/>
                    <a:lstStyle/>
                    <a:p>
                      <a:r>
                        <a:rPr lang="pt-BR" dirty="0" smtClean="0"/>
                        <a:t>Cleisson Roniele da Costa Presoto </a:t>
                      </a:r>
                      <a:endParaRPr lang="pt-BR" dirty="0"/>
                    </a:p>
                  </a:txBody>
                  <a:tcPr/>
                </a:tc>
                <a:extLst>
                  <a:ext uri="{0D108BD9-81ED-4DB2-BD59-A6C34878D82A}">
                    <a16:rowId xmlns:a16="http://schemas.microsoft.com/office/drawing/2014/main" val="2334020048"/>
                  </a:ext>
                </a:extLst>
              </a:tr>
              <a:tr h="370840">
                <a:tc>
                  <a:txBody>
                    <a:bodyPr/>
                    <a:lstStyle/>
                    <a:p>
                      <a:r>
                        <a:rPr lang="pt-BR" dirty="0" smtClean="0"/>
                        <a:t>03</a:t>
                      </a:r>
                      <a:endParaRPr lang="pt-BR" dirty="0"/>
                    </a:p>
                  </a:txBody>
                  <a:tcPr/>
                </a:tc>
                <a:tc>
                  <a:txBody>
                    <a:bodyPr/>
                    <a:lstStyle/>
                    <a:p>
                      <a:r>
                        <a:rPr lang="pt-BR" dirty="0" smtClean="0"/>
                        <a:t>Guacira Pedroso da Silva </a:t>
                      </a:r>
                      <a:endParaRPr lang="pt-BR" dirty="0"/>
                    </a:p>
                  </a:txBody>
                  <a:tcPr/>
                </a:tc>
                <a:extLst>
                  <a:ext uri="{0D108BD9-81ED-4DB2-BD59-A6C34878D82A}">
                    <a16:rowId xmlns:a16="http://schemas.microsoft.com/office/drawing/2014/main" val="2413173867"/>
                  </a:ext>
                </a:extLst>
              </a:tr>
              <a:tr h="370840">
                <a:tc>
                  <a:txBody>
                    <a:bodyPr/>
                    <a:lstStyle/>
                    <a:p>
                      <a:r>
                        <a:rPr lang="pt-BR" dirty="0" smtClean="0"/>
                        <a:t>04</a:t>
                      </a:r>
                      <a:endParaRPr lang="pt-BR" dirty="0"/>
                    </a:p>
                  </a:txBody>
                  <a:tcPr/>
                </a:tc>
                <a:tc>
                  <a:txBody>
                    <a:bodyPr/>
                    <a:lstStyle/>
                    <a:p>
                      <a:r>
                        <a:rPr lang="pt-BR" dirty="0" smtClean="0"/>
                        <a:t>Isabela Cristina de Moura </a:t>
                      </a:r>
                      <a:endParaRPr lang="pt-BR" dirty="0"/>
                    </a:p>
                  </a:txBody>
                  <a:tcPr/>
                </a:tc>
                <a:extLst>
                  <a:ext uri="{0D108BD9-81ED-4DB2-BD59-A6C34878D82A}">
                    <a16:rowId xmlns:a16="http://schemas.microsoft.com/office/drawing/2014/main" val="3115874773"/>
                  </a:ext>
                </a:extLst>
              </a:tr>
              <a:tr h="370840">
                <a:tc>
                  <a:txBody>
                    <a:bodyPr/>
                    <a:lstStyle/>
                    <a:p>
                      <a:r>
                        <a:rPr lang="pt-BR" dirty="0" smtClean="0"/>
                        <a:t>05</a:t>
                      </a:r>
                      <a:endParaRPr lang="pt-BR" dirty="0"/>
                    </a:p>
                  </a:txBody>
                  <a:tcPr/>
                </a:tc>
                <a:tc>
                  <a:txBody>
                    <a:bodyPr/>
                    <a:lstStyle/>
                    <a:p>
                      <a:r>
                        <a:rPr lang="pt-BR" dirty="0" smtClean="0"/>
                        <a:t>Maria Gabriela Guimarães Campos da Silva </a:t>
                      </a:r>
                      <a:endParaRPr lang="pt-BR" dirty="0"/>
                    </a:p>
                  </a:txBody>
                  <a:tcPr/>
                </a:tc>
                <a:extLst>
                  <a:ext uri="{0D108BD9-81ED-4DB2-BD59-A6C34878D82A}">
                    <a16:rowId xmlns:a16="http://schemas.microsoft.com/office/drawing/2014/main" val="2331637284"/>
                  </a:ext>
                </a:extLst>
              </a:tr>
              <a:tr h="370840">
                <a:tc>
                  <a:txBody>
                    <a:bodyPr/>
                    <a:lstStyle/>
                    <a:p>
                      <a:r>
                        <a:rPr lang="pt-BR" dirty="0" smtClean="0"/>
                        <a:t>06</a:t>
                      </a:r>
                      <a:endParaRPr lang="pt-BR" dirty="0"/>
                    </a:p>
                  </a:txBody>
                  <a:tcPr/>
                </a:tc>
                <a:tc>
                  <a:txBody>
                    <a:bodyPr/>
                    <a:lstStyle/>
                    <a:p>
                      <a:r>
                        <a:rPr lang="pt-BR" dirty="0" smtClean="0"/>
                        <a:t>Mariana Chiste Peraira</a:t>
                      </a:r>
                      <a:r>
                        <a:rPr lang="pt-BR" baseline="0" dirty="0" smtClean="0"/>
                        <a:t> </a:t>
                      </a:r>
                      <a:endParaRPr lang="pt-BR" dirty="0"/>
                    </a:p>
                  </a:txBody>
                  <a:tcPr/>
                </a:tc>
                <a:extLst>
                  <a:ext uri="{0D108BD9-81ED-4DB2-BD59-A6C34878D82A}">
                    <a16:rowId xmlns:a16="http://schemas.microsoft.com/office/drawing/2014/main" val="142537451"/>
                  </a:ext>
                </a:extLst>
              </a:tr>
            </a:tbl>
          </a:graphicData>
        </a:graphic>
      </p:graphicFrame>
      <p:sp>
        <p:nvSpPr>
          <p:cNvPr id="6" name="Espaço Reservado para Número de Slide 5"/>
          <p:cNvSpPr>
            <a:spLocks noGrp="1"/>
          </p:cNvSpPr>
          <p:nvPr>
            <p:ph type="sldNum" sz="quarter" idx="12"/>
          </p:nvPr>
        </p:nvSpPr>
        <p:spPr/>
        <p:txBody>
          <a:bodyPr/>
          <a:lstStyle/>
          <a:p>
            <a:fld id="{3CE9CAAD-99B8-4EF3-B30B-50A437912889}" type="slidenum">
              <a:rPr lang="pt-BR" smtClean="0"/>
              <a:t>81</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3179152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256934" y="211016"/>
            <a:ext cx="8572865" cy="1320800"/>
          </a:xfrm>
        </p:spPr>
        <p:txBody>
          <a:bodyPr>
            <a:normAutofit/>
          </a:bodyPr>
          <a:lstStyle/>
          <a:p>
            <a:pPr algn="ctr"/>
            <a:r>
              <a:rPr lang="pt-BR" sz="3000" b="1" dirty="0">
                <a:solidFill>
                  <a:schemeClr val="tx1"/>
                </a:solidFill>
              </a:rPr>
              <a:t>Descrição das Atividades Desenvolvidas </a:t>
            </a:r>
            <a:r>
              <a:rPr lang="pt-BR" sz="3000" b="1" dirty="0" smtClean="0">
                <a:solidFill>
                  <a:schemeClr val="tx1"/>
                </a:solidFill>
              </a:rPr>
              <a:t>Enfermeiro (a):</a:t>
            </a:r>
            <a:endParaRPr lang="pt-BR" sz="3000" dirty="0"/>
          </a:p>
        </p:txBody>
      </p:sp>
      <p:sp>
        <p:nvSpPr>
          <p:cNvPr id="8" name="Retângulo 7"/>
          <p:cNvSpPr/>
          <p:nvPr/>
        </p:nvSpPr>
        <p:spPr>
          <a:xfrm>
            <a:off x="395655" y="2097454"/>
            <a:ext cx="9952893" cy="4524315"/>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Elaborar o manual de normas, rotinas e procedimentos da unidade;</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planejamento estratégico de enfermagem;</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Participar de reuniões quando solicitado e promover reuniões com a equipe de trabalho;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rotinas e procedimento pertinentes á sua função;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e avaliar o uso adequado de materiais e equipamento, garantindo o correto uso dos mesmos;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Cumprir e fazer cumprir as normas estabelecidas pelo setor de CCIH, NSP, Comissão Revisão de Prontuários e Comissão Revisão de Óbitos;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Participar de reuniões e comissões de integração com equipes multidisciplinares, quando solicitado, tais como: almoxarifado, compras, farmácia e entre outros;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 Avaliar o desempenho da equipe de enfermagem;</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Prover educação continuada;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Zelar pelas condições ambientais de segurança, visando o bem estar do paciente e da equipe interdisciplinar;</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Checar a presença dos funcionários no setor, conferindo faltas, atrasos, licenças, realocando-os;</a:t>
            </a:r>
            <a:endParaRPr lang="pt-BR" sz="1200" dirty="0">
              <a:latin typeface="Times New Roman" panose="02020603050405020304" pitchFamily="18" charset="0"/>
              <a:ea typeface="Times New Roman" panose="02020603050405020304" pitchFamily="18" charset="0"/>
            </a:endParaRPr>
          </a:p>
        </p:txBody>
      </p:sp>
      <p:sp>
        <p:nvSpPr>
          <p:cNvPr id="3" name="Espaço Reservado para Número de Slide 2"/>
          <p:cNvSpPr>
            <a:spLocks noGrp="1"/>
          </p:cNvSpPr>
          <p:nvPr>
            <p:ph type="sldNum" sz="quarter" idx="12"/>
          </p:nvPr>
        </p:nvSpPr>
        <p:spPr/>
        <p:txBody>
          <a:bodyPr/>
          <a:lstStyle/>
          <a:p>
            <a:fld id="{3CE9CAAD-99B8-4EF3-B30B-50A437912889}" type="slidenum">
              <a:rPr lang="pt-BR" smtClean="0"/>
              <a:t>82</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9001369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50731" y="254977"/>
            <a:ext cx="8835943" cy="1320800"/>
          </a:xfrm>
        </p:spPr>
        <p:txBody>
          <a:bodyPr>
            <a:normAutofit/>
          </a:bodyPr>
          <a:lstStyle/>
          <a:p>
            <a:pPr algn="ctr"/>
            <a:r>
              <a:rPr lang="pt-BR" sz="3000" b="1" dirty="0">
                <a:solidFill>
                  <a:schemeClr val="tx1"/>
                </a:solidFill>
              </a:rPr>
              <a:t>Descrição das Atividades Desenvolvidas Enfermeiro (a):</a:t>
            </a:r>
            <a:endParaRPr lang="pt-BR" sz="3000" dirty="0"/>
          </a:p>
        </p:txBody>
      </p:sp>
      <p:sp>
        <p:nvSpPr>
          <p:cNvPr id="3" name="Retângulo 2"/>
          <p:cNvSpPr/>
          <p:nvPr/>
        </p:nvSpPr>
        <p:spPr>
          <a:xfrm>
            <a:off x="263769" y="1930400"/>
            <a:ext cx="10911254" cy="4858058"/>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Notificar possíveis ocorrências adversas ao paciente e intercorrências administrativas propondo soluções;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Atuar e coordenar atendimentos em situações de emergência;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Elaborar o dimensionamento diário, junto aos pacientes internos do dia;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Elaborar escala de conferência de equipamentos e supervisionar o cumprimento;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 Supervisionar e orientar o correto preenchimento do debito dos serviços de enfermagem, utilizando impresso próprio da instituição;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Zelar para que todos os impressos referentes a assistência do paciente sejam corretamente preenchidos;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Supervisionar o serviço de limpeza e organização da equipe multidisciplinar;</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Informar sobre a necessidades de manutenção de equipamentos junto aos setores competentes;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Conferência do carrinho de emergência e de medicamentos psicotrópico na passagem de plantão; </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a prescrição de Enfermagem; </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o preenchimento da SAE e FA;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Informar o Coordenador de Enfermagem, em caso de qualquer intercorrência;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Manter a ética e o profissionalismo;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Manter o local de trabalho organizado.</a:t>
            </a:r>
            <a:endParaRPr lang="pt-BR" sz="1200" dirty="0">
              <a:latin typeface="Times New Roman" panose="02020603050405020304" pitchFamily="18" charset="0"/>
              <a:ea typeface="Times New Roman" panose="02020603050405020304" pitchFamily="18" charset="0"/>
            </a:endParaRPr>
          </a:p>
        </p:txBody>
      </p:sp>
      <p:sp>
        <p:nvSpPr>
          <p:cNvPr id="6" name="Espaço Reservado para Número de Slide 5"/>
          <p:cNvSpPr>
            <a:spLocks noGrp="1"/>
          </p:cNvSpPr>
          <p:nvPr>
            <p:ph type="sldNum" sz="quarter" idx="12"/>
          </p:nvPr>
        </p:nvSpPr>
        <p:spPr/>
        <p:txBody>
          <a:bodyPr/>
          <a:lstStyle/>
          <a:p>
            <a:fld id="{3CE9CAAD-99B8-4EF3-B30B-50A437912889}" type="slidenum">
              <a:rPr lang="pt-BR" smtClean="0"/>
              <a:t>83</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7733509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2311" y="277934"/>
            <a:ext cx="8596668" cy="973015"/>
          </a:xfrm>
        </p:spPr>
        <p:txBody>
          <a:bodyPr>
            <a:normAutofit/>
          </a:bodyPr>
          <a:lstStyle/>
          <a:p>
            <a:pPr algn="ctr"/>
            <a:r>
              <a:rPr lang="pt-BR" sz="3000" b="1" dirty="0">
                <a:solidFill>
                  <a:schemeClr val="tx1"/>
                </a:solidFill>
              </a:rPr>
              <a:t>ATRIBUIÇÕES POR FUNÇÃO </a:t>
            </a:r>
            <a:endParaRPr lang="pt-BR" sz="3000" b="1" dirty="0"/>
          </a:p>
        </p:txBody>
      </p:sp>
      <p:sp>
        <p:nvSpPr>
          <p:cNvPr id="3" name="Espaço Reservado para Texto 2"/>
          <p:cNvSpPr>
            <a:spLocks noGrp="1"/>
          </p:cNvSpPr>
          <p:nvPr>
            <p:ph type="body" idx="1"/>
          </p:nvPr>
        </p:nvSpPr>
        <p:spPr>
          <a:xfrm>
            <a:off x="675744" y="1468315"/>
            <a:ext cx="7219747" cy="2453054"/>
          </a:xfrm>
        </p:spPr>
        <p:txBody>
          <a:bodyPr/>
          <a:lstStyle/>
          <a:p>
            <a:pPr>
              <a:spcBef>
                <a:spcPts val="0"/>
              </a:spcBef>
            </a:pPr>
            <a:r>
              <a:rPr lang="pt-BR" sz="1800" b="1" dirty="0"/>
              <a:t>Setor: </a:t>
            </a:r>
            <a:r>
              <a:rPr lang="pt-BR" sz="1800" dirty="0" smtClean="0"/>
              <a:t>Radiologia </a:t>
            </a:r>
            <a:endParaRPr lang="pt-BR" sz="1800" dirty="0"/>
          </a:p>
          <a:p>
            <a:pPr>
              <a:spcBef>
                <a:spcPts val="0"/>
              </a:spcBef>
            </a:pPr>
            <a:r>
              <a:rPr lang="pt-BR" sz="1800" b="1" dirty="0"/>
              <a:t>Função: </a:t>
            </a:r>
            <a:r>
              <a:rPr lang="pt-BR" sz="1800" dirty="0" smtClean="0"/>
              <a:t>Técnico em Radiologia </a:t>
            </a:r>
            <a:endParaRPr lang="pt-BR" sz="1800" dirty="0"/>
          </a:p>
          <a:p>
            <a:pPr>
              <a:spcBef>
                <a:spcPts val="0"/>
              </a:spcBef>
            </a:pPr>
            <a:r>
              <a:rPr lang="pt-BR" sz="1800" b="1" dirty="0"/>
              <a:t>Horário de Serviço: </a:t>
            </a:r>
            <a:r>
              <a:rPr lang="pt-BR" sz="1800" dirty="0" smtClean="0"/>
              <a:t>Escala 6 x 1</a:t>
            </a:r>
          </a:p>
          <a:p>
            <a:pPr>
              <a:spcBef>
                <a:spcPts val="0"/>
              </a:spcBef>
            </a:pPr>
            <a:r>
              <a:rPr lang="pt-BR" sz="1800" b="1" dirty="0" smtClean="0">
                <a:solidFill>
                  <a:schemeClr val="tx1"/>
                </a:solidFill>
              </a:rPr>
              <a:t>Descanso: </a:t>
            </a:r>
            <a:r>
              <a:rPr lang="pt-BR" sz="1800" dirty="0" smtClean="0">
                <a:solidFill>
                  <a:schemeClr val="tx1"/>
                </a:solidFill>
              </a:rPr>
              <a:t>15 min de descanso</a:t>
            </a:r>
            <a:endParaRPr lang="pt-BR" sz="1800" dirty="0">
              <a:solidFill>
                <a:schemeClr val="tx1"/>
              </a:solidFill>
            </a:endParaRPr>
          </a:p>
          <a:p>
            <a:pPr>
              <a:spcBef>
                <a:spcPts val="0"/>
              </a:spcBef>
            </a:pPr>
            <a:r>
              <a:rPr lang="pt-BR" sz="1800" b="1" dirty="0"/>
              <a:t>Folgas: </a:t>
            </a:r>
            <a:r>
              <a:rPr lang="pt-BR" sz="1800" dirty="0" smtClean="0"/>
              <a:t>01 (uma) folga semanal</a:t>
            </a:r>
          </a:p>
          <a:p>
            <a:pPr>
              <a:spcBef>
                <a:spcPts val="0"/>
              </a:spcBef>
            </a:pPr>
            <a:r>
              <a:rPr lang="pt-BR" sz="1800" b="1" dirty="0" smtClean="0"/>
              <a:t>**OBS: Carga horário de serviço não pode ultrapassar 24 horas semanal, conforme sindicato da categoria**</a:t>
            </a:r>
            <a:endParaRPr lang="pt-BR" sz="1800" b="1" dirty="0"/>
          </a:p>
          <a:p>
            <a:endParaRPr lang="pt-BR" dirty="0"/>
          </a:p>
        </p:txBody>
      </p:sp>
      <p:graphicFrame>
        <p:nvGraphicFramePr>
          <p:cNvPr id="7" name="Espaço Reservado para Conteúdo 6"/>
          <p:cNvGraphicFramePr>
            <a:graphicFrameLocks noGrp="1"/>
          </p:cNvGraphicFramePr>
          <p:nvPr>
            <p:ph sz="half" idx="2"/>
            <p:extLst>
              <p:ext uri="{D42A27DB-BD31-4B8C-83A1-F6EECF244321}">
                <p14:modId xmlns:p14="http://schemas.microsoft.com/office/powerpoint/2010/main" val="2780056982"/>
              </p:ext>
            </p:extLst>
          </p:nvPr>
        </p:nvGraphicFramePr>
        <p:xfrm>
          <a:off x="829667" y="3817424"/>
          <a:ext cx="9228733" cy="1925320"/>
        </p:xfrm>
        <a:graphic>
          <a:graphicData uri="http://schemas.openxmlformats.org/drawingml/2006/table">
            <a:tbl>
              <a:tblPr firstRow="1" bandRow="1">
                <a:tableStyleId>{5C22544A-7EE6-4342-B048-85BDC9FD1C3A}</a:tableStyleId>
              </a:tblPr>
              <a:tblGrid>
                <a:gridCol w="550726">
                  <a:extLst>
                    <a:ext uri="{9D8B030D-6E8A-4147-A177-3AD203B41FA5}">
                      <a16:colId xmlns:a16="http://schemas.microsoft.com/office/drawing/2014/main" val="3952183270"/>
                    </a:ext>
                  </a:extLst>
                </a:gridCol>
                <a:gridCol w="3940089">
                  <a:extLst>
                    <a:ext uri="{9D8B030D-6E8A-4147-A177-3AD203B41FA5}">
                      <a16:colId xmlns:a16="http://schemas.microsoft.com/office/drawing/2014/main" val="781348407"/>
                    </a:ext>
                  </a:extLst>
                </a:gridCol>
                <a:gridCol w="4737918">
                  <a:extLst>
                    <a:ext uri="{9D8B030D-6E8A-4147-A177-3AD203B41FA5}">
                      <a16:colId xmlns:a16="http://schemas.microsoft.com/office/drawing/2014/main" val="2813442660"/>
                    </a:ext>
                  </a:extLst>
                </a:gridCol>
              </a:tblGrid>
              <a:tr h="370840">
                <a:tc>
                  <a:txBody>
                    <a:bodyPr/>
                    <a:lstStyle/>
                    <a:p>
                      <a:r>
                        <a:rPr lang="pt-BR" dirty="0" smtClean="0"/>
                        <a:t>Nº</a:t>
                      </a:r>
                      <a:endParaRPr lang="pt-BR" dirty="0"/>
                    </a:p>
                  </a:txBody>
                  <a:tcPr/>
                </a:tc>
                <a:tc>
                  <a:txBody>
                    <a:bodyPr/>
                    <a:lstStyle/>
                    <a:p>
                      <a:r>
                        <a:rPr lang="pt-BR" dirty="0" smtClean="0"/>
                        <a:t>Colaborador Técnica</a:t>
                      </a:r>
                      <a:r>
                        <a:rPr lang="pt-BR" baseline="0" dirty="0" smtClean="0"/>
                        <a:t> em Radiologia </a:t>
                      </a:r>
                      <a:endParaRPr lang="pt-BR" dirty="0"/>
                    </a:p>
                  </a:txBody>
                  <a:tcPr/>
                </a:tc>
                <a:tc>
                  <a:txBody>
                    <a:bodyPr/>
                    <a:lstStyle/>
                    <a:p>
                      <a:r>
                        <a:rPr lang="pt-BR" dirty="0" smtClean="0"/>
                        <a:t>Horário de Serviço </a:t>
                      </a:r>
                      <a:endParaRPr lang="pt-BR" dirty="0"/>
                    </a:p>
                  </a:txBody>
                  <a:tcPr/>
                </a:tc>
                <a:extLst>
                  <a:ext uri="{0D108BD9-81ED-4DB2-BD59-A6C34878D82A}">
                    <a16:rowId xmlns:a16="http://schemas.microsoft.com/office/drawing/2014/main" val="1358511227"/>
                  </a:ext>
                </a:extLst>
              </a:tr>
              <a:tr h="370840">
                <a:tc>
                  <a:txBody>
                    <a:bodyPr/>
                    <a:lstStyle/>
                    <a:p>
                      <a:r>
                        <a:rPr lang="pt-BR" dirty="0" smtClean="0"/>
                        <a:t>01</a:t>
                      </a:r>
                      <a:endParaRPr lang="pt-BR" dirty="0"/>
                    </a:p>
                  </a:txBody>
                  <a:tcPr/>
                </a:tc>
                <a:tc>
                  <a:txBody>
                    <a:bodyPr/>
                    <a:lstStyle/>
                    <a:p>
                      <a:r>
                        <a:rPr lang="pt-BR" dirty="0" smtClean="0"/>
                        <a:t>Erminia Luciane Fatima dos Santos </a:t>
                      </a:r>
                      <a:endParaRPr lang="pt-BR" dirty="0"/>
                    </a:p>
                  </a:txBody>
                  <a:tcPr/>
                </a:tc>
                <a:tc>
                  <a:txBody>
                    <a:bodyPr/>
                    <a:lstStyle/>
                    <a:p>
                      <a:r>
                        <a:rPr lang="pt-BR" dirty="0" smtClean="0"/>
                        <a:t>Seg à Sex – 12:45 às 17:00</a:t>
                      </a:r>
                    </a:p>
                    <a:p>
                      <a:r>
                        <a:rPr lang="pt-BR" dirty="0" smtClean="0"/>
                        <a:t>Sab,</a:t>
                      </a:r>
                      <a:r>
                        <a:rPr lang="pt-BR" baseline="0" dirty="0" smtClean="0"/>
                        <a:t> Dom e Feriados das 11:45 às 16:00</a:t>
                      </a:r>
                      <a:endParaRPr lang="pt-BR" dirty="0"/>
                    </a:p>
                  </a:txBody>
                  <a:tcPr/>
                </a:tc>
                <a:extLst>
                  <a:ext uri="{0D108BD9-81ED-4DB2-BD59-A6C34878D82A}">
                    <a16:rowId xmlns:a16="http://schemas.microsoft.com/office/drawing/2014/main" val="3652262374"/>
                  </a:ext>
                </a:extLst>
              </a:tr>
              <a:tr h="370840">
                <a:tc>
                  <a:txBody>
                    <a:bodyPr/>
                    <a:lstStyle/>
                    <a:p>
                      <a:r>
                        <a:rPr lang="pt-BR" dirty="0" smtClean="0"/>
                        <a:t>02</a:t>
                      </a:r>
                      <a:endParaRPr lang="pt-BR" dirty="0"/>
                    </a:p>
                  </a:txBody>
                  <a:tcPr/>
                </a:tc>
                <a:tc>
                  <a:txBody>
                    <a:bodyPr/>
                    <a:lstStyle/>
                    <a:p>
                      <a:r>
                        <a:rPr lang="pt-BR" dirty="0" smtClean="0"/>
                        <a:t>Paolla Tatiana Pereira</a:t>
                      </a:r>
                      <a:r>
                        <a:rPr lang="pt-BR" baseline="0" dirty="0" smtClean="0"/>
                        <a:t> </a:t>
                      </a:r>
                      <a:endParaRPr lang="pt-BR" dirty="0"/>
                    </a:p>
                  </a:txBody>
                  <a:tcPr/>
                </a:tc>
                <a:tc>
                  <a:txBody>
                    <a:bodyPr/>
                    <a:lstStyle/>
                    <a:p>
                      <a:r>
                        <a:rPr lang="pt-BR" dirty="0" smtClean="0"/>
                        <a:t>Seg à Sex – 08:00 às 12:15</a:t>
                      </a:r>
                    </a:p>
                    <a:p>
                      <a:r>
                        <a:rPr lang="pt-BR" dirty="0" smtClean="0"/>
                        <a:t>Sab,</a:t>
                      </a:r>
                      <a:r>
                        <a:rPr lang="pt-BR" baseline="0" dirty="0" smtClean="0"/>
                        <a:t> Dom e Feriados das 11:45 às 16:00</a:t>
                      </a:r>
                      <a:endParaRPr lang="pt-BR" dirty="0" smtClean="0"/>
                    </a:p>
                    <a:p>
                      <a:endParaRPr lang="pt-BR" dirty="0"/>
                    </a:p>
                  </a:txBody>
                  <a:tcPr/>
                </a:tc>
                <a:extLst>
                  <a:ext uri="{0D108BD9-81ED-4DB2-BD59-A6C34878D82A}">
                    <a16:rowId xmlns:a16="http://schemas.microsoft.com/office/drawing/2014/main" val="4176820886"/>
                  </a:ext>
                </a:extLst>
              </a:tr>
            </a:tbl>
          </a:graphicData>
        </a:graphic>
      </p:graphicFrame>
      <p:sp>
        <p:nvSpPr>
          <p:cNvPr id="6" name="Espaço Reservado para Número de Slide 5"/>
          <p:cNvSpPr>
            <a:spLocks noGrp="1"/>
          </p:cNvSpPr>
          <p:nvPr>
            <p:ph type="sldNum" sz="quarter" idx="12"/>
          </p:nvPr>
        </p:nvSpPr>
        <p:spPr/>
        <p:txBody>
          <a:bodyPr/>
          <a:lstStyle/>
          <a:p>
            <a:fld id="{3CE9CAAD-99B8-4EF3-B30B-50A437912889}" type="slidenum">
              <a:rPr lang="pt-BR" smtClean="0"/>
              <a:t>84</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99564612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793933" y="254977"/>
            <a:ext cx="9978943" cy="1320800"/>
          </a:xfrm>
        </p:spPr>
        <p:txBody>
          <a:bodyPr>
            <a:normAutofit/>
          </a:bodyPr>
          <a:lstStyle/>
          <a:p>
            <a:pPr algn="ctr"/>
            <a:r>
              <a:rPr lang="pt-BR" sz="3000" b="1" dirty="0">
                <a:solidFill>
                  <a:schemeClr val="tx1"/>
                </a:solidFill>
              </a:rPr>
              <a:t>Descrição das Atividades Desenvolvidas </a:t>
            </a:r>
            <a:r>
              <a:rPr lang="pt-BR" sz="3000" b="1" dirty="0" smtClean="0">
                <a:solidFill>
                  <a:schemeClr val="tx1"/>
                </a:solidFill>
              </a:rPr>
              <a:t>Téc. Radiologia:</a:t>
            </a:r>
            <a:endParaRPr lang="pt-BR" sz="3000" dirty="0"/>
          </a:p>
        </p:txBody>
      </p:sp>
      <p:sp>
        <p:nvSpPr>
          <p:cNvPr id="8" name="Retângulo 7"/>
          <p:cNvSpPr/>
          <p:nvPr/>
        </p:nvSpPr>
        <p:spPr>
          <a:xfrm>
            <a:off x="395654" y="1689863"/>
            <a:ext cx="9979270" cy="5262979"/>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pt-BR">
                <a:latin typeface="Arial" panose="020B0604020202020204" pitchFamily="34" charset="0"/>
                <a:ea typeface="Times New Roman" panose="02020603050405020304" pitchFamily="18" charset="0"/>
              </a:rPr>
              <a:t>Realizar exames de diagnóstico ou de tratamento;</a:t>
            </a:r>
            <a:endParaRPr lang="pt-BR" sz="120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Processar imagens e/ou gráficos;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Planejar atendimento, organizar área de trabalho, equipamentos e acessórios;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Operar equipamentos; </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Preparar paciente para exame;</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Atuar na orientação de pacientes;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o controle diário e mensal de exames efetuados;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Solicitar Laudo de RX (somente em caso extraordinário, com autorização da administração);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Zelar pela conservação e manuseio dos equipamentos;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Informar ao setor administrativo, sobre os prazos de validades (preventiva, teste de qualidade e teste de fuga);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Acompanhar o profissional, quando estiver ocorrendo visita da vigilância sanitária, preventiva, teste de qualidade, teste de fuga, entre outros.);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o backup diário dos exames realizados;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o envio dos exames ao sistema </a:t>
            </a:r>
            <a:r>
              <a:rPr lang="pt-BR" dirty="0" err="1">
                <a:latin typeface="Arial" panose="020B0604020202020204" pitchFamily="34" charset="0"/>
                <a:ea typeface="Times New Roman" panose="02020603050405020304" pitchFamily="18" charset="0"/>
              </a:rPr>
              <a:t>PACs</a:t>
            </a:r>
            <a:r>
              <a:rPr lang="pt-BR" dirty="0">
                <a:latin typeface="Arial" panose="020B0604020202020204" pitchFamily="34" charset="0"/>
                <a:ea typeface="Times New Roman" panose="02020603050405020304" pitchFamily="18" charset="0"/>
              </a:rPr>
              <a:t>;</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Reportar a administração qualquer intercorrência;</a:t>
            </a:r>
          </a:p>
          <a:p>
            <a:pPr marL="342900" indent="-342900" algn="just">
              <a:buFont typeface="Wingdings" panose="05000000000000000000" pitchFamily="2" charset="2"/>
              <a:buChar char=""/>
            </a:pPr>
            <a:r>
              <a:rPr lang="pt-BR" dirty="0">
                <a:latin typeface="Arial" panose="020B0604020202020204" pitchFamily="34" charset="0"/>
                <a:ea typeface="Times New Roman" panose="02020603050405020304" pitchFamily="18" charset="0"/>
              </a:rPr>
              <a:t>Ao RT cabe atualizar a elaboração do POP do setor.</a:t>
            </a:r>
          </a:p>
          <a:p>
            <a:pPr marL="342900" indent="-342900" algn="just">
              <a:buFont typeface="Wingdings" panose="05000000000000000000" pitchFamily="2" charset="2"/>
              <a:buChar char=""/>
            </a:pPr>
            <a:r>
              <a:rPr lang="pt-BR" dirty="0">
                <a:latin typeface="Arial" panose="020B0604020202020204" pitchFamily="34" charset="0"/>
                <a:ea typeface="Times New Roman" panose="02020603050405020304" pitchFamily="18" charset="0"/>
              </a:rPr>
              <a:t>Manter o local de trabalho limpo e organizado</a:t>
            </a:r>
            <a:endParaRPr lang="pt-BR" dirty="0" smtClean="0">
              <a:latin typeface="Arial" panose="020B0604020202020204" pitchFamily="34" charset="0"/>
              <a:ea typeface="Times New Roman" panose="02020603050405020304" pitchFamily="18" charset="0"/>
            </a:endParaRPr>
          </a:p>
          <a:p>
            <a:pPr lvl="0" algn="just">
              <a:spcAft>
                <a:spcPts val="0"/>
              </a:spcAft>
            </a:pPr>
            <a:endParaRPr lang="pt-BR" sz="1200" dirty="0">
              <a:effectLst/>
              <a:latin typeface="Times New Roman" panose="02020603050405020304" pitchFamily="18" charset="0"/>
              <a:ea typeface="Times New Roman" panose="02020603050405020304" pitchFamily="18" charset="0"/>
            </a:endParaRPr>
          </a:p>
        </p:txBody>
      </p:sp>
      <p:sp>
        <p:nvSpPr>
          <p:cNvPr id="3" name="Espaço Reservado para Número de Slide 2"/>
          <p:cNvSpPr>
            <a:spLocks noGrp="1"/>
          </p:cNvSpPr>
          <p:nvPr>
            <p:ph type="sldNum" sz="quarter" idx="12"/>
          </p:nvPr>
        </p:nvSpPr>
        <p:spPr/>
        <p:txBody>
          <a:bodyPr/>
          <a:lstStyle/>
          <a:p>
            <a:fld id="{3CE9CAAD-99B8-4EF3-B30B-50A437912889}" type="slidenum">
              <a:rPr lang="pt-BR" smtClean="0"/>
              <a:t>85</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7015745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1131" y="254977"/>
            <a:ext cx="9820681" cy="1025769"/>
          </a:xfrm>
        </p:spPr>
        <p:txBody>
          <a:bodyPr>
            <a:noAutofit/>
          </a:bodyPr>
          <a:lstStyle/>
          <a:p>
            <a:pPr algn="ctr"/>
            <a:r>
              <a:rPr lang="pt-BR" sz="3000" b="1" dirty="0" smtClean="0">
                <a:solidFill>
                  <a:schemeClr val="tx1"/>
                </a:solidFill>
              </a:rPr>
              <a:t>RT – Responsável Técnico RX </a:t>
            </a:r>
            <a:br>
              <a:rPr lang="pt-BR" sz="3000" b="1" dirty="0" smtClean="0">
                <a:solidFill>
                  <a:schemeClr val="tx1"/>
                </a:solidFill>
              </a:rPr>
            </a:br>
            <a:r>
              <a:rPr lang="pt-BR" sz="3000" b="1" dirty="0" smtClean="0">
                <a:solidFill>
                  <a:schemeClr val="tx1"/>
                </a:solidFill>
              </a:rPr>
              <a:t>Paolla Tatiana Pereira </a:t>
            </a:r>
            <a:endParaRPr lang="pt-BR" sz="3000" b="1" dirty="0">
              <a:solidFill>
                <a:schemeClr val="tx1"/>
              </a:solidFill>
            </a:endParaRPr>
          </a:p>
        </p:txBody>
      </p:sp>
      <p:pic>
        <p:nvPicPr>
          <p:cNvPr id="3" name="Imagem 2"/>
          <p:cNvPicPr>
            <a:picLocks noChangeAspect="1"/>
          </p:cNvPicPr>
          <p:nvPr/>
        </p:nvPicPr>
        <p:blipFill>
          <a:blip r:embed="rId2"/>
          <a:stretch>
            <a:fillRect/>
          </a:stretch>
        </p:blipFill>
        <p:spPr>
          <a:xfrm rot="5400000">
            <a:off x="3118454" y="146654"/>
            <a:ext cx="5026037" cy="8132884"/>
          </a:xfrm>
          <a:prstGeom prst="rect">
            <a:avLst/>
          </a:prstGeom>
        </p:spPr>
      </p:pic>
      <p:sp>
        <p:nvSpPr>
          <p:cNvPr id="6" name="Espaço Reservado para Número de Slide 5"/>
          <p:cNvSpPr>
            <a:spLocks noGrp="1"/>
          </p:cNvSpPr>
          <p:nvPr>
            <p:ph type="sldNum" sz="quarter" idx="12"/>
          </p:nvPr>
        </p:nvSpPr>
        <p:spPr/>
        <p:txBody>
          <a:bodyPr/>
          <a:lstStyle/>
          <a:p>
            <a:fld id="{3CE9CAAD-99B8-4EF3-B30B-50A437912889}" type="slidenum">
              <a:rPr lang="pt-BR" smtClean="0"/>
              <a:t>86</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27586694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88192"/>
            <a:ext cx="8596668" cy="1320800"/>
          </a:xfrm>
        </p:spPr>
        <p:txBody>
          <a:bodyPr>
            <a:normAutofit/>
          </a:bodyPr>
          <a:lstStyle/>
          <a:p>
            <a:pPr algn="ctr"/>
            <a:r>
              <a:rPr lang="pt-BR" sz="3000" b="1" dirty="0">
                <a:solidFill>
                  <a:schemeClr val="tx1"/>
                </a:solidFill>
              </a:rPr>
              <a:t>ATRIBUIÇÕES POR FUNÇÃO </a:t>
            </a:r>
            <a:endParaRPr lang="pt-BR" sz="3000" b="1" dirty="0"/>
          </a:p>
        </p:txBody>
      </p:sp>
      <p:sp>
        <p:nvSpPr>
          <p:cNvPr id="5" name="Espaço Reservado para Texto 4"/>
          <p:cNvSpPr>
            <a:spLocks noGrp="1"/>
          </p:cNvSpPr>
          <p:nvPr>
            <p:ph type="body" idx="1"/>
          </p:nvPr>
        </p:nvSpPr>
        <p:spPr>
          <a:xfrm>
            <a:off x="675745" y="1608992"/>
            <a:ext cx="5487663" cy="1890346"/>
          </a:xfrm>
        </p:spPr>
        <p:txBody>
          <a:bodyPr/>
          <a:lstStyle/>
          <a:p>
            <a:pPr>
              <a:spcBef>
                <a:spcPts val="0"/>
              </a:spcBef>
            </a:pPr>
            <a:r>
              <a:rPr lang="pt-BR" sz="1800" b="1" dirty="0"/>
              <a:t>Setor: </a:t>
            </a:r>
            <a:r>
              <a:rPr lang="pt-BR" sz="1800" dirty="0" smtClean="0"/>
              <a:t>Recepção  </a:t>
            </a:r>
            <a:endParaRPr lang="pt-BR" sz="1800" dirty="0"/>
          </a:p>
          <a:p>
            <a:pPr>
              <a:spcBef>
                <a:spcPts val="0"/>
              </a:spcBef>
            </a:pPr>
            <a:r>
              <a:rPr lang="pt-BR" sz="1800" b="1" dirty="0"/>
              <a:t>Função: </a:t>
            </a:r>
            <a:r>
              <a:rPr lang="pt-BR" sz="1800" dirty="0" smtClean="0"/>
              <a:t>Atendente</a:t>
            </a:r>
            <a:r>
              <a:rPr lang="pt-BR" sz="1800" b="1" dirty="0" smtClean="0"/>
              <a:t> </a:t>
            </a:r>
            <a:r>
              <a:rPr lang="pt-BR" sz="1800" dirty="0" smtClean="0"/>
              <a:t> </a:t>
            </a:r>
            <a:endParaRPr lang="pt-BR" sz="1800" dirty="0"/>
          </a:p>
          <a:p>
            <a:pPr>
              <a:spcBef>
                <a:spcPts val="0"/>
              </a:spcBef>
            </a:pPr>
            <a:r>
              <a:rPr lang="pt-BR" sz="1800" b="1" dirty="0"/>
              <a:t>Horário de Serviço: </a:t>
            </a:r>
            <a:r>
              <a:rPr lang="pt-BR" sz="1800" dirty="0"/>
              <a:t>Escala 6 x 1</a:t>
            </a:r>
          </a:p>
          <a:p>
            <a:pPr>
              <a:spcBef>
                <a:spcPts val="0"/>
              </a:spcBef>
            </a:pPr>
            <a:r>
              <a:rPr lang="pt-BR" sz="1800" b="1" dirty="0">
                <a:solidFill>
                  <a:schemeClr val="tx1"/>
                </a:solidFill>
              </a:rPr>
              <a:t>Descanso: </a:t>
            </a:r>
            <a:r>
              <a:rPr lang="pt-BR" sz="1800" dirty="0" smtClean="0">
                <a:solidFill>
                  <a:schemeClr val="tx1"/>
                </a:solidFill>
              </a:rPr>
              <a:t>01 (uma) hora </a:t>
            </a:r>
            <a:r>
              <a:rPr lang="pt-BR" sz="1800" dirty="0">
                <a:solidFill>
                  <a:schemeClr val="tx1"/>
                </a:solidFill>
              </a:rPr>
              <a:t>de descanso</a:t>
            </a:r>
          </a:p>
          <a:p>
            <a:pPr>
              <a:spcBef>
                <a:spcPts val="0"/>
              </a:spcBef>
            </a:pPr>
            <a:r>
              <a:rPr lang="pt-BR" sz="1800" b="1" dirty="0"/>
              <a:t>Folgas: </a:t>
            </a:r>
            <a:r>
              <a:rPr lang="pt-BR" sz="1800" dirty="0"/>
              <a:t>01 (uma) folga semanal</a:t>
            </a:r>
          </a:p>
          <a:p>
            <a:endParaRPr lang="pt-BR" dirty="0"/>
          </a:p>
        </p:txBody>
      </p:sp>
      <p:graphicFrame>
        <p:nvGraphicFramePr>
          <p:cNvPr id="9" name="Espaço Reservado para Conteúdo 8"/>
          <p:cNvGraphicFramePr>
            <a:graphicFrameLocks noGrp="1"/>
          </p:cNvGraphicFramePr>
          <p:nvPr>
            <p:ph sz="half" idx="2"/>
            <p:extLst>
              <p:ext uri="{D42A27DB-BD31-4B8C-83A1-F6EECF244321}">
                <p14:modId xmlns:p14="http://schemas.microsoft.com/office/powerpoint/2010/main" val="4217996821"/>
              </p:ext>
            </p:extLst>
          </p:nvPr>
        </p:nvGraphicFramePr>
        <p:xfrm>
          <a:off x="1864701" y="3666391"/>
          <a:ext cx="7885967" cy="1301262"/>
        </p:xfrm>
        <a:graphic>
          <a:graphicData uri="http://schemas.openxmlformats.org/drawingml/2006/table">
            <a:tbl>
              <a:tblPr firstRow="1" bandRow="1">
                <a:tableStyleId>{5C22544A-7EE6-4342-B048-85BDC9FD1C3A}</a:tableStyleId>
              </a:tblPr>
              <a:tblGrid>
                <a:gridCol w="594403">
                  <a:extLst>
                    <a:ext uri="{9D8B030D-6E8A-4147-A177-3AD203B41FA5}">
                      <a16:colId xmlns:a16="http://schemas.microsoft.com/office/drawing/2014/main" val="3285245599"/>
                    </a:ext>
                  </a:extLst>
                </a:gridCol>
                <a:gridCol w="4055996">
                  <a:extLst>
                    <a:ext uri="{9D8B030D-6E8A-4147-A177-3AD203B41FA5}">
                      <a16:colId xmlns:a16="http://schemas.microsoft.com/office/drawing/2014/main" val="3002225112"/>
                    </a:ext>
                  </a:extLst>
                </a:gridCol>
                <a:gridCol w="3235568">
                  <a:extLst>
                    <a:ext uri="{9D8B030D-6E8A-4147-A177-3AD203B41FA5}">
                      <a16:colId xmlns:a16="http://schemas.microsoft.com/office/drawing/2014/main" val="2174293256"/>
                    </a:ext>
                  </a:extLst>
                </a:gridCol>
              </a:tblGrid>
              <a:tr h="433754">
                <a:tc>
                  <a:txBody>
                    <a:bodyPr/>
                    <a:lstStyle/>
                    <a:p>
                      <a:r>
                        <a:rPr lang="pt-BR" dirty="0" smtClean="0"/>
                        <a:t>Nº</a:t>
                      </a:r>
                      <a:endParaRPr lang="pt-BR" dirty="0"/>
                    </a:p>
                  </a:txBody>
                  <a:tcPr/>
                </a:tc>
                <a:tc>
                  <a:txBody>
                    <a:bodyPr/>
                    <a:lstStyle/>
                    <a:p>
                      <a:r>
                        <a:rPr lang="pt-BR" dirty="0" smtClean="0"/>
                        <a:t>Colaboradores</a:t>
                      </a:r>
                      <a:r>
                        <a:rPr lang="pt-BR" baseline="0" dirty="0" smtClean="0"/>
                        <a:t> Atendentes </a:t>
                      </a:r>
                      <a:r>
                        <a:rPr lang="pt-BR" sz="1500" baseline="0" dirty="0" smtClean="0"/>
                        <a:t>(Recepção)</a:t>
                      </a:r>
                      <a:endParaRPr lang="pt-BR" sz="15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dirty="0" smtClean="0"/>
                        <a:t>Horário de Serviço </a:t>
                      </a:r>
                    </a:p>
                  </a:txBody>
                  <a:tcPr/>
                </a:tc>
                <a:extLst>
                  <a:ext uri="{0D108BD9-81ED-4DB2-BD59-A6C34878D82A}">
                    <a16:rowId xmlns:a16="http://schemas.microsoft.com/office/drawing/2014/main" val="4253716048"/>
                  </a:ext>
                </a:extLst>
              </a:tr>
              <a:tr h="433754">
                <a:tc>
                  <a:txBody>
                    <a:bodyPr/>
                    <a:lstStyle/>
                    <a:p>
                      <a:r>
                        <a:rPr lang="pt-BR" dirty="0" smtClean="0"/>
                        <a:t>01</a:t>
                      </a:r>
                      <a:endParaRPr lang="pt-BR" dirty="0"/>
                    </a:p>
                  </a:txBody>
                  <a:tcPr/>
                </a:tc>
                <a:tc>
                  <a:txBody>
                    <a:bodyPr/>
                    <a:lstStyle/>
                    <a:p>
                      <a:r>
                        <a:rPr lang="pt-BR" dirty="0" smtClean="0"/>
                        <a:t>Liliane Sant’Ana Silva </a:t>
                      </a:r>
                      <a:endParaRPr lang="pt-BR" dirty="0"/>
                    </a:p>
                  </a:txBody>
                  <a:tcPr/>
                </a:tc>
                <a:tc>
                  <a:txBody>
                    <a:bodyPr/>
                    <a:lstStyle/>
                    <a:p>
                      <a:r>
                        <a:rPr lang="pt-BR" dirty="0" smtClean="0"/>
                        <a:t>Seg à Dom- 06:00 às 14:20</a:t>
                      </a:r>
                      <a:endParaRPr lang="pt-BR" dirty="0"/>
                    </a:p>
                  </a:txBody>
                  <a:tcPr/>
                </a:tc>
                <a:extLst>
                  <a:ext uri="{0D108BD9-81ED-4DB2-BD59-A6C34878D82A}">
                    <a16:rowId xmlns:a16="http://schemas.microsoft.com/office/drawing/2014/main" val="1691725128"/>
                  </a:ext>
                </a:extLst>
              </a:tr>
              <a:tr h="433754">
                <a:tc>
                  <a:txBody>
                    <a:bodyPr/>
                    <a:lstStyle/>
                    <a:p>
                      <a:r>
                        <a:rPr lang="pt-BR" dirty="0" smtClean="0"/>
                        <a:t>02</a:t>
                      </a:r>
                      <a:endParaRPr lang="pt-BR" dirty="0"/>
                    </a:p>
                  </a:txBody>
                  <a:tcPr/>
                </a:tc>
                <a:tc>
                  <a:txBody>
                    <a:bodyPr/>
                    <a:lstStyle/>
                    <a:p>
                      <a:r>
                        <a:rPr lang="pt-BR" dirty="0" smtClean="0"/>
                        <a:t>Patrícia Aparecida Maia Gouvêa </a:t>
                      </a:r>
                      <a:endParaRPr lang="pt-BR"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dirty="0" smtClean="0"/>
                        <a:t>Seg à Dom- 14:20 às 21:20</a:t>
                      </a:r>
                    </a:p>
                  </a:txBody>
                  <a:tcPr/>
                </a:tc>
                <a:extLst>
                  <a:ext uri="{0D108BD9-81ED-4DB2-BD59-A6C34878D82A}">
                    <a16:rowId xmlns:a16="http://schemas.microsoft.com/office/drawing/2014/main" val="3770883074"/>
                  </a:ext>
                </a:extLst>
              </a:tr>
            </a:tbl>
          </a:graphicData>
        </a:graphic>
      </p:graphicFrame>
      <p:sp>
        <p:nvSpPr>
          <p:cNvPr id="4" name="Espaço Reservado para Número de Slide 3"/>
          <p:cNvSpPr>
            <a:spLocks noGrp="1"/>
          </p:cNvSpPr>
          <p:nvPr>
            <p:ph type="sldNum" sz="quarter" idx="12"/>
          </p:nvPr>
        </p:nvSpPr>
        <p:spPr/>
        <p:txBody>
          <a:bodyPr/>
          <a:lstStyle/>
          <a:p>
            <a:fld id="{3CE9CAAD-99B8-4EF3-B30B-50A437912889}" type="slidenum">
              <a:rPr lang="pt-BR" smtClean="0"/>
              <a:t>87</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55201128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450731" y="254977"/>
            <a:ext cx="8596668" cy="1320800"/>
          </a:xfrm>
        </p:spPr>
        <p:txBody>
          <a:bodyPr>
            <a:normAutofit/>
          </a:bodyPr>
          <a:lstStyle/>
          <a:p>
            <a:pPr algn="ctr"/>
            <a:r>
              <a:rPr lang="pt-BR" sz="3000" b="1" dirty="0">
                <a:solidFill>
                  <a:schemeClr val="tx1"/>
                </a:solidFill>
              </a:rPr>
              <a:t>Descrição das Atividades Desenvolvidas </a:t>
            </a:r>
            <a:r>
              <a:rPr lang="pt-BR" sz="3000" b="1" dirty="0" smtClean="0">
                <a:solidFill>
                  <a:schemeClr val="tx1"/>
                </a:solidFill>
              </a:rPr>
              <a:t>Atendente (Recepção):</a:t>
            </a:r>
            <a:endParaRPr lang="pt-BR" sz="3000" dirty="0"/>
          </a:p>
        </p:txBody>
      </p:sp>
      <p:sp>
        <p:nvSpPr>
          <p:cNvPr id="8" name="Retângulo 7"/>
          <p:cNvSpPr/>
          <p:nvPr/>
        </p:nvSpPr>
        <p:spPr>
          <a:xfrm>
            <a:off x="847679" y="2595634"/>
            <a:ext cx="8255977" cy="2862322"/>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Atender o público com cordialidade e respeito;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Atender o telefone e fazer ligações diversas para equipe </a:t>
            </a:r>
            <a:r>
              <a:rPr lang="pt-BR" dirty="0" err="1">
                <a:latin typeface="Arial" panose="020B0604020202020204" pitchFamily="34" charset="0"/>
                <a:ea typeface="Times New Roman" panose="02020603050405020304" pitchFamily="18" charset="0"/>
              </a:rPr>
              <a:t>médica,de</a:t>
            </a:r>
            <a:r>
              <a:rPr lang="pt-BR" dirty="0">
                <a:latin typeface="Arial" panose="020B0604020202020204" pitchFamily="34" charset="0"/>
                <a:ea typeface="Times New Roman" panose="02020603050405020304" pitchFamily="18" charset="0"/>
              </a:rPr>
              <a:t> enfermagem, ou solicitar transporte para pacientes após alta;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Preencher ficha de atendimento médico FA, internação e de enfermagem;</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o agendamento de exames SUS;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Participar de programas de treinamento e capacitação quando convocado;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tarefas pertinentes à áreas de atuação (controle de impressos);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outras tarefas compatíveis com as exigências para o exercício da função.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Manter o local de trabalho organizado.</a:t>
            </a:r>
            <a:endParaRPr lang="pt-BR" sz="1200" dirty="0">
              <a:latin typeface="Times New Roman" panose="02020603050405020304" pitchFamily="18" charset="0"/>
              <a:ea typeface="Times New Roman" panose="02020603050405020304" pitchFamily="18" charset="0"/>
            </a:endParaRPr>
          </a:p>
        </p:txBody>
      </p:sp>
      <p:sp>
        <p:nvSpPr>
          <p:cNvPr id="3" name="Espaço Reservado para Número de Slide 2"/>
          <p:cNvSpPr>
            <a:spLocks noGrp="1"/>
          </p:cNvSpPr>
          <p:nvPr>
            <p:ph type="sldNum" sz="quarter" idx="12"/>
          </p:nvPr>
        </p:nvSpPr>
        <p:spPr/>
        <p:txBody>
          <a:bodyPr/>
          <a:lstStyle/>
          <a:p>
            <a:fld id="{3CE9CAAD-99B8-4EF3-B30B-50A437912889}" type="slidenum">
              <a:rPr lang="pt-BR" smtClean="0"/>
              <a:t>88</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71862628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793933" y="262582"/>
            <a:ext cx="8596668" cy="920262"/>
          </a:xfrm>
        </p:spPr>
        <p:txBody>
          <a:bodyPr>
            <a:normAutofit/>
          </a:bodyPr>
          <a:lstStyle/>
          <a:p>
            <a:pPr algn="ctr"/>
            <a:r>
              <a:rPr lang="pt-BR" sz="3000" b="1" dirty="0">
                <a:solidFill>
                  <a:schemeClr val="tx1"/>
                </a:solidFill>
              </a:rPr>
              <a:t>ATRIBUIÇÕES POR FUNÇÃO </a:t>
            </a:r>
            <a:endParaRPr lang="pt-BR" sz="3000" b="1" dirty="0"/>
          </a:p>
        </p:txBody>
      </p:sp>
      <p:sp>
        <p:nvSpPr>
          <p:cNvPr id="4" name="Espaço Reservado para Texto 3"/>
          <p:cNvSpPr>
            <a:spLocks noGrp="1"/>
          </p:cNvSpPr>
          <p:nvPr>
            <p:ph type="body" idx="1"/>
          </p:nvPr>
        </p:nvSpPr>
        <p:spPr>
          <a:xfrm>
            <a:off x="535067" y="2178567"/>
            <a:ext cx="7712118" cy="1646087"/>
          </a:xfrm>
        </p:spPr>
        <p:txBody>
          <a:bodyPr/>
          <a:lstStyle/>
          <a:p>
            <a:pPr>
              <a:spcBef>
                <a:spcPts val="0"/>
              </a:spcBef>
            </a:pPr>
            <a:r>
              <a:rPr lang="pt-BR" sz="1800" b="1" dirty="0"/>
              <a:t>Setor: </a:t>
            </a:r>
            <a:r>
              <a:rPr lang="pt-BR" sz="1800" dirty="0" smtClean="0"/>
              <a:t>Limpeza</a:t>
            </a:r>
            <a:endParaRPr lang="pt-BR" sz="1800" dirty="0"/>
          </a:p>
          <a:p>
            <a:pPr>
              <a:spcBef>
                <a:spcPts val="0"/>
              </a:spcBef>
            </a:pPr>
            <a:r>
              <a:rPr lang="pt-BR" sz="1800" b="1" dirty="0"/>
              <a:t>Função: </a:t>
            </a:r>
            <a:r>
              <a:rPr lang="pt-BR" sz="1800" dirty="0" smtClean="0"/>
              <a:t>Aux. De Limpeza </a:t>
            </a:r>
            <a:r>
              <a:rPr lang="pt-BR" sz="1800" b="1" dirty="0" smtClean="0"/>
              <a:t> </a:t>
            </a:r>
            <a:r>
              <a:rPr lang="pt-BR" sz="1800" dirty="0" smtClean="0"/>
              <a:t> </a:t>
            </a:r>
            <a:endParaRPr lang="pt-BR" sz="1800" dirty="0"/>
          </a:p>
          <a:p>
            <a:pPr>
              <a:spcBef>
                <a:spcPts val="0"/>
              </a:spcBef>
            </a:pPr>
            <a:r>
              <a:rPr lang="pt-BR" sz="1800" b="1" dirty="0"/>
              <a:t>Horário de Serviço: </a:t>
            </a:r>
            <a:r>
              <a:rPr lang="pt-BR" sz="1800" dirty="0"/>
              <a:t>Escala 6 x 1</a:t>
            </a:r>
          </a:p>
          <a:p>
            <a:pPr>
              <a:spcBef>
                <a:spcPts val="0"/>
              </a:spcBef>
            </a:pPr>
            <a:r>
              <a:rPr lang="pt-BR" sz="1800" b="1" dirty="0" smtClean="0">
                <a:solidFill>
                  <a:schemeClr val="tx1"/>
                </a:solidFill>
              </a:rPr>
              <a:t>Descanso Diurno: </a:t>
            </a:r>
            <a:r>
              <a:rPr lang="pt-BR" sz="1800" dirty="0" smtClean="0">
                <a:solidFill>
                  <a:schemeClr val="tx1"/>
                </a:solidFill>
              </a:rPr>
              <a:t>01:40 uma hora e quarenta minutos  </a:t>
            </a:r>
            <a:r>
              <a:rPr lang="pt-BR" sz="1800" dirty="0">
                <a:solidFill>
                  <a:schemeClr val="tx1"/>
                </a:solidFill>
              </a:rPr>
              <a:t>de </a:t>
            </a:r>
            <a:r>
              <a:rPr lang="pt-BR" sz="1800" dirty="0" smtClean="0">
                <a:solidFill>
                  <a:schemeClr val="tx1"/>
                </a:solidFill>
              </a:rPr>
              <a:t>descanso</a:t>
            </a:r>
          </a:p>
          <a:p>
            <a:pPr>
              <a:spcBef>
                <a:spcPts val="0"/>
              </a:spcBef>
            </a:pPr>
            <a:r>
              <a:rPr lang="pt-BR" sz="1800" b="1" dirty="0">
                <a:solidFill>
                  <a:schemeClr val="tx1"/>
                </a:solidFill>
              </a:rPr>
              <a:t>Descanso </a:t>
            </a:r>
            <a:r>
              <a:rPr lang="pt-BR" sz="1800" b="1" dirty="0" smtClean="0">
                <a:solidFill>
                  <a:schemeClr val="tx1"/>
                </a:solidFill>
              </a:rPr>
              <a:t>Noturno: </a:t>
            </a:r>
            <a:r>
              <a:rPr lang="pt-BR" sz="1800" dirty="0">
                <a:solidFill>
                  <a:schemeClr val="tx1"/>
                </a:solidFill>
              </a:rPr>
              <a:t>01 (uma) hora de </a:t>
            </a:r>
            <a:r>
              <a:rPr lang="pt-BR" sz="1800" dirty="0" smtClean="0">
                <a:solidFill>
                  <a:schemeClr val="tx1"/>
                </a:solidFill>
              </a:rPr>
              <a:t>descanso</a:t>
            </a:r>
            <a:endParaRPr lang="pt-BR" sz="1800" dirty="0">
              <a:solidFill>
                <a:schemeClr val="tx1"/>
              </a:solidFill>
            </a:endParaRPr>
          </a:p>
          <a:p>
            <a:pPr>
              <a:spcBef>
                <a:spcPts val="0"/>
              </a:spcBef>
            </a:pPr>
            <a:r>
              <a:rPr lang="pt-BR" sz="1800" b="1" dirty="0"/>
              <a:t>Folgas: </a:t>
            </a:r>
            <a:r>
              <a:rPr lang="pt-BR" sz="1800" dirty="0"/>
              <a:t>01 (uma) folga semanal</a:t>
            </a:r>
          </a:p>
          <a:p>
            <a:endParaRPr lang="pt-BR" dirty="0"/>
          </a:p>
        </p:txBody>
      </p:sp>
      <p:graphicFrame>
        <p:nvGraphicFramePr>
          <p:cNvPr id="8" name="Espaço Reservado para Conteúdo 7"/>
          <p:cNvGraphicFramePr>
            <a:graphicFrameLocks noGrp="1"/>
          </p:cNvGraphicFramePr>
          <p:nvPr>
            <p:ph sz="half" idx="2"/>
            <p:extLst>
              <p:ext uri="{D42A27DB-BD31-4B8C-83A1-F6EECF244321}">
                <p14:modId xmlns:p14="http://schemas.microsoft.com/office/powerpoint/2010/main" val="2390752334"/>
              </p:ext>
            </p:extLst>
          </p:nvPr>
        </p:nvGraphicFramePr>
        <p:xfrm>
          <a:off x="1222131" y="3888642"/>
          <a:ext cx="7781190" cy="1854200"/>
        </p:xfrm>
        <a:graphic>
          <a:graphicData uri="http://schemas.openxmlformats.org/drawingml/2006/table">
            <a:tbl>
              <a:tblPr firstRow="1" bandRow="1">
                <a:tableStyleId>{5C22544A-7EE6-4342-B048-85BDC9FD1C3A}</a:tableStyleId>
              </a:tblPr>
              <a:tblGrid>
                <a:gridCol w="545122">
                  <a:extLst>
                    <a:ext uri="{9D8B030D-6E8A-4147-A177-3AD203B41FA5}">
                      <a16:colId xmlns:a16="http://schemas.microsoft.com/office/drawing/2014/main" val="2535409330"/>
                    </a:ext>
                  </a:extLst>
                </a:gridCol>
                <a:gridCol w="3622432">
                  <a:extLst>
                    <a:ext uri="{9D8B030D-6E8A-4147-A177-3AD203B41FA5}">
                      <a16:colId xmlns:a16="http://schemas.microsoft.com/office/drawing/2014/main" val="705140861"/>
                    </a:ext>
                  </a:extLst>
                </a:gridCol>
                <a:gridCol w="3613636">
                  <a:extLst>
                    <a:ext uri="{9D8B030D-6E8A-4147-A177-3AD203B41FA5}">
                      <a16:colId xmlns:a16="http://schemas.microsoft.com/office/drawing/2014/main" val="94873829"/>
                    </a:ext>
                  </a:extLst>
                </a:gridCol>
              </a:tblGrid>
              <a:tr h="370840">
                <a:tc>
                  <a:txBody>
                    <a:bodyPr/>
                    <a:lstStyle/>
                    <a:p>
                      <a:r>
                        <a:rPr lang="pt-BR" dirty="0" smtClean="0"/>
                        <a:t>Nº</a:t>
                      </a:r>
                      <a:endParaRPr lang="pt-BR" dirty="0"/>
                    </a:p>
                  </a:txBody>
                  <a:tcPr/>
                </a:tc>
                <a:tc>
                  <a:txBody>
                    <a:bodyPr/>
                    <a:lstStyle/>
                    <a:p>
                      <a:r>
                        <a:rPr lang="pt-BR" dirty="0" smtClean="0"/>
                        <a:t>Colaboradores Aux. Limpeza </a:t>
                      </a:r>
                      <a:endParaRPr lang="pt-BR" dirty="0"/>
                    </a:p>
                  </a:txBody>
                  <a:tcPr/>
                </a:tc>
                <a:tc>
                  <a:txBody>
                    <a:bodyPr/>
                    <a:lstStyle/>
                    <a:p>
                      <a:r>
                        <a:rPr lang="pt-BR" dirty="0" smtClean="0"/>
                        <a:t>Horário de Serviço</a:t>
                      </a:r>
                      <a:endParaRPr lang="pt-BR" dirty="0"/>
                    </a:p>
                  </a:txBody>
                  <a:tcPr/>
                </a:tc>
                <a:extLst>
                  <a:ext uri="{0D108BD9-81ED-4DB2-BD59-A6C34878D82A}">
                    <a16:rowId xmlns:a16="http://schemas.microsoft.com/office/drawing/2014/main" val="1266150820"/>
                  </a:ext>
                </a:extLst>
              </a:tr>
              <a:tr h="370840">
                <a:tc>
                  <a:txBody>
                    <a:bodyPr/>
                    <a:lstStyle/>
                    <a:p>
                      <a:r>
                        <a:rPr lang="pt-BR" dirty="0" smtClean="0"/>
                        <a:t>01</a:t>
                      </a:r>
                      <a:endParaRPr lang="pt-BR" dirty="0"/>
                    </a:p>
                  </a:txBody>
                  <a:tcPr/>
                </a:tc>
                <a:tc>
                  <a:txBody>
                    <a:bodyPr/>
                    <a:lstStyle/>
                    <a:p>
                      <a:r>
                        <a:rPr lang="pt-BR" dirty="0" smtClean="0"/>
                        <a:t>Cristiane Lopes Gouvêa </a:t>
                      </a:r>
                      <a:endParaRPr lang="pt-BR" dirty="0"/>
                    </a:p>
                  </a:txBody>
                  <a:tcPr/>
                </a:tc>
                <a:tc>
                  <a:txBody>
                    <a:bodyPr/>
                    <a:lstStyle/>
                    <a:p>
                      <a:r>
                        <a:rPr lang="pt-BR" dirty="0" smtClean="0"/>
                        <a:t>Seg à Dom –</a:t>
                      </a:r>
                      <a:r>
                        <a:rPr lang="pt-BR" baseline="0" dirty="0" smtClean="0"/>
                        <a:t> 13:20 às 21:40</a:t>
                      </a:r>
                      <a:endParaRPr lang="pt-BR" dirty="0"/>
                    </a:p>
                  </a:txBody>
                  <a:tcPr/>
                </a:tc>
                <a:extLst>
                  <a:ext uri="{0D108BD9-81ED-4DB2-BD59-A6C34878D82A}">
                    <a16:rowId xmlns:a16="http://schemas.microsoft.com/office/drawing/2014/main" val="2696782180"/>
                  </a:ext>
                </a:extLst>
              </a:tr>
              <a:tr h="370840">
                <a:tc>
                  <a:txBody>
                    <a:bodyPr/>
                    <a:lstStyle/>
                    <a:p>
                      <a:r>
                        <a:rPr lang="pt-BR" dirty="0" smtClean="0"/>
                        <a:t>02</a:t>
                      </a:r>
                      <a:endParaRPr lang="pt-BR" dirty="0"/>
                    </a:p>
                  </a:txBody>
                  <a:tcPr/>
                </a:tc>
                <a:tc>
                  <a:txBody>
                    <a:bodyPr/>
                    <a:lstStyle/>
                    <a:p>
                      <a:r>
                        <a:rPr lang="pt-BR" dirty="0" smtClean="0"/>
                        <a:t>Elizabet Alves dos Santos </a:t>
                      </a:r>
                      <a:endParaRPr lang="pt-BR"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dirty="0" smtClean="0"/>
                        <a:t>Seg à Dom –</a:t>
                      </a:r>
                      <a:r>
                        <a:rPr lang="pt-BR" baseline="0" dirty="0" smtClean="0"/>
                        <a:t> 07:00 às 16:00</a:t>
                      </a:r>
                      <a:endParaRPr lang="pt-BR" dirty="0" smtClean="0"/>
                    </a:p>
                  </a:txBody>
                  <a:tcPr/>
                </a:tc>
                <a:extLst>
                  <a:ext uri="{0D108BD9-81ED-4DB2-BD59-A6C34878D82A}">
                    <a16:rowId xmlns:a16="http://schemas.microsoft.com/office/drawing/2014/main" val="2018329158"/>
                  </a:ext>
                </a:extLst>
              </a:tr>
              <a:tr h="370840">
                <a:tc>
                  <a:txBody>
                    <a:bodyPr/>
                    <a:lstStyle/>
                    <a:p>
                      <a:r>
                        <a:rPr lang="pt-BR" dirty="0" smtClean="0"/>
                        <a:t>03</a:t>
                      </a:r>
                      <a:endParaRPr lang="pt-BR" dirty="0"/>
                    </a:p>
                  </a:txBody>
                  <a:tcPr/>
                </a:tc>
                <a:tc>
                  <a:txBody>
                    <a:bodyPr/>
                    <a:lstStyle/>
                    <a:p>
                      <a:r>
                        <a:rPr lang="pt-BR" dirty="0" smtClean="0"/>
                        <a:t>Luis</a:t>
                      </a:r>
                      <a:r>
                        <a:rPr lang="pt-BR" baseline="0" dirty="0" smtClean="0"/>
                        <a:t> Ricardo de Toledo Batista</a:t>
                      </a:r>
                      <a:endParaRPr lang="pt-BR"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dirty="0" smtClean="0"/>
                        <a:t>Seg à Dom –</a:t>
                      </a:r>
                      <a:r>
                        <a:rPr lang="pt-BR" baseline="0" dirty="0" smtClean="0"/>
                        <a:t> 16:00 às 00:00</a:t>
                      </a:r>
                      <a:endParaRPr lang="pt-BR" dirty="0" smtClean="0"/>
                    </a:p>
                  </a:txBody>
                  <a:tcPr/>
                </a:tc>
                <a:extLst>
                  <a:ext uri="{0D108BD9-81ED-4DB2-BD59-A6C34878D82A}">
                    <a16:rowId xmlns:a16="http://schemas.microsoft.com/office/drawing/2014/main" val="4094500921"/>
                  </a:ext>
                </a:extLst>
              </a:tr>
              <a:tr h="370840">
                <a:tc>
                  <a:txBody>
                    <a:bodyPr/>
                    <a:lstStyle/>
                    <a:p>
                      <a:r>
                        <a:rPr lang="pt-BR" dirty="0" smtClean="0"/>
                        <a:t>04</a:t>
                      </a:r>
                      <a:endParaRPr lang="pt-BR" dirty="0"/>
                    </a:p>
                  </a:txBody>
                  <a:tcPr/>
                </a:tc>
                <a:tc>
                  <a:txBody>
                    <a:bodyPr/>
                    <a:lstStyle/>
                    <a:p>
                      <a:r>
                        <a:rPr lang="pt-BR" dirty="0" smtClean="0"/>
                        <a:t>Rosiane Aparecida</a:t>
                      </a:r>
                      <a:r>
                        <a:rPr lang="pt-BR" baseline="0" dirty="0" smtClean="0"/>
                        <a:t> de Oliveira </a:t>
                      </a:r>
                      <a:endParaRPr lang="pt-BR"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dirty="0" smtClean="0"/>
                        <a:t>Seg à Dom –</a:t>
                      </a:r>
                      <a:r>
                        <a:rPr lang="pt-BR" baseline="0" dirty="0" smtClean="0"/>
                        <a:t> 08:00 às 16:00</a:t>
                      </a:r>
                      <a:endParaRPr lang="pt-BR" dirty="0" smtClean="0"/>
                    </a:p>
                  </a:txBody>
                  <a:tcPr/>
                </a:tc>
                <a:extLst>
                  <a:ext uri="{0D108BD9-81ED-4DB2-BD59-A6C34878D82A}">
                    <a16:rowId xmlns:a16="http://schemas.microsoft.com/office/drawing/2014/main" val="1021382060"/>
                  </a:ext>
                </a:extLst>
              </a:tr>
            </a:tbl>
          </a:graphicData>
        </a:graphic>
      </p:graphicFrame>
      <p:sp>
        <p:nvSpPr>
          <p:cNvPr id="6" name="Espaço Reservado para Número de Slide 5"/>
          <p:cNvSpPr>
            <a:spLocks noGrp="1"/>
          </p:cNvSpPr>
          <p:nvPr>
            <p:ph type="sldNum" sz="quarter" idx="12"/>
          </p:nvPr>
        </p:nvSpPr>
        <p:spPr/>
        <p:txBody>
          <a:bodyPr/>
          <a:lstStyle/>
          <a:p>
            <a:fld id="{3CE9CAAD-99B8-4EF3-B30B-50A437912889}" type="slidenum">
              <a:rPr lang="pt-BR" smtClean="0"/>
              <a:t>89</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1540429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04546" y="341799"/>
            <a:ext cx="10023230" cy="1320800"/>
          </a:xfrm>
        </p:spPr>
        <p:txBody>
          <a:bodyPr>
            <a:normAutofit/>
          </a:bodyPr>
          <a:lstStyle/>
          <a:p>
            <a:pPr algn="ctr"/>
            <a:r>
              <a:rPr lang="pt-BR" sz="3000" b="1" dirty="0">
                <a:solidFill>
                  <a:schemeClr val="tx1"/>
                </a:solidFill>
              </a:rPr>
              <a:t>MELHORIAS REALIZADAS NA INTERVENÇÃO ATUAL (ESPAÇO FISICO)</a:t>
            </a:r>
            <a:endParaRPr lang="pt-BR" sz="3000" dirty="0"/>
          </a:p>
        </p:txBody>
      </p:sp>
      <p:sp>
        <p:nvSpPr>
          <p:cNvPr id="3" name="Espaço Reservado para Texto 2"/>
          <p:cNvSpPr>
            <a:spLocks noGrp="1"/>
          </p:cNvSpPr>
          <p:nvPr>
            <p:ph type="body" idx="1"/>
          </p:nvPr>
        </p:nvSpPr>
        <p:spPr/>
        <p:txBody>
          <a:bodyPr/>
          <a:lstStyle/>
          <a:p>
            <a:r>
              <a:rPr lang="pt-BR" sz="2000" b="1" dirty="0"/>
              <a:t>Pintura do Prédio anexo</a:t>
            </a:r>
          </a:p>
        </p:txBody>
      </p:sp>
      <p:pic>
        <p:nvPicPr>
          <p:cNvPr id="12" name="Espaço Reservado para Conteúdo 2"/>
          <p:cNvPicPr>
            <a:picLocks noGrp="1" noChangeAspect="1"/>
          </p:cNvPicPr>
          <p:nvPr>
            <p:ph sz="half" idx="2"/>
          </p:nvPr>
        </p:nvPicPr>
        <p:blipFill>
          <a:blip r:embed="rId2"/>
          <a:stretch>
            <a:fillRect/>
          </a:stretch>
        </p:blipFill>
        <p:spPr>
          <a:xfrm>
            <a:off x="1103026" y="2737245"/>
            <a:ext cx="2353368" cy="3305175"/>
          </a:xfrm>
          <a:prstGeom prst="rect">
            <a:avLst/>
          </a:prstGeom>
        </p:spPr>
      </p:pic>
      <p:sp>
        <p:nvSpPr>
          <p:cNvPr id="5" name="Espaço Reservado para Texto 4"/>
          <p:cNvSpPr>
            <a:spLocks noGrp="1"/>
          </p:cNvSpPr>
          <p:nvPr>
            <p:ph type="body" sz="quarter" idx="3"/>
          </p:nvPr>
        </p:nvSpPr>
        <p:spPr>
          <a:xfrm>
            <a:off x="5240214" y="2160983"/>
            <a:ext cx="4260973" cy="1092171"/>
          </a:xfrm>
        </p:spPr>
        <p:txBody>
          <a:bodyPr/>
          <a:lstStyle/>
          <a:p>
            <a:r>
              <a:rPr lang="pt-BR" sz="2000" b="1" dirty="0"/>
              <a:t>Reforma sala de parto</a:t>
            </a:r>
          </a:p>
          <a:p>
            <a:endParaRPr lang="pt-BR" sz="2000" b="1" dirty="0"/>
          </a:p>
        </p:txBody>
      </p:sp>
      <p:pic>
        <p:nvPicPr>
          <p:cNvPr id="8" name="Espaço Reservado para Conteúdo 6"/>
          <p:cNvPicPr>
            <a:picLocks noGrp="1" noChangeAspect="1"/>
          </p:cNvPicPr>
          <p:nvPr>
            <p:ph sz="quarter" idx="4"/>
          </p:nvPr>
        </p:nvPicPr>
        <p:blipFill>
          <a:blip r:embed="rId3"/>
          <a:stretch>
            <a:fillRect/>
          </a:stretch>
        </p:blipFill>
        <p:spPr>
          <a:xfrm>
            <a:off x="5087938" y="2823664"/>
            <a:ext cx="4186237" cy="3131546"/>
          </a:xfrm>
          <a:prstGeom prst="rect">
            <a:avLst/>
          </a:prstGeom>
        </p:spPr>
      </p:pic>
      <p:sp>
        <p:nvSpPr>
          <p:cNvPr id="14" name="Espaço Reservado para Número de Slide 13"/>
          <p:cNvSpPr>
            <a:spLocks noGrp="1"/>
          </p:cNvSpPr>
          <p:nvPr>
            <p:ph type="sldNum" sz="quarter" idx="12"/>
          </p:nvPr>
        </p:nvSpPr>
        <p:spPr/>
        <p:txBody>
          <a:bodyPr/>
          <a:lstStyle/>
          <a:p>
            <a:fld id="{3CE9CAAD-99B8-4EF3-B30B-50A437912889}" type="slidenum">
              <a:rPr lang="pt-BR" smtClean="0"/>
              <a:t>9</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72305" y="307730"/>
            <a:ext cx="1313595" cy="778607"/>
          </a:xfrm>
          <a:prstGeom prst="rect">
            <a:avLst/>
          </a:prstGeom>
        </p:spPr>
      </p:pic>
    </p:spTree>
    <p:extLst>
      <p:ext uri="{BB962C8B-B14F-4D97-AF65-F5344CB8AC3E}">
        <p14:creationId xmlns:p14="http://schemas.microsoft.com/office/powerpoint/2010/main" val="16462507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450731" y="300337"/>
            <a:ext cx="8596668" cy="1320800"/>
          </a:xfrm>
        </p:spPr>
        <p:txBody>
          <a:bodyPr>
            <a:normAutofit/>
          </a:bodyPr>
          <a:lstStyle/>
          <a:p>
            <a:pPr algn="ctr"/>
            <a:r>
              <a:rPr lang="pt-BR" sz="3000" b="1" dirty="0">
                <a:solidFill>
                  <a:schemeClr val="tx1"/>
                </a:solidFill>
              </a:rPr>
              <a:t>Descrição das Atividades </a:t>
            </a:r>
            <a:r>
              <a:rPr lang="pt-BR" sz="3000" b="1" dirty="0" smtClean="0">
                <a:solidFill>
                  <a:schemeClr val="tx1"/>
                </a:solidFill>
              </a:rPr>
              <a:t>Desenvolvidas Aux. De Limpeza:</a:t>
            </a:r>
            <a:endParaRPr lang="pt-BR" sz="3000" dirty="0"/>
          </a:p>
        </p:txBody>
      </p:sp>
      <p:sp>
        <p:nvSpPr>
          <p:cNvPr id="8" name="Retângulo 7"/>
          <p:cNvSpPr/>
          <p:nvPr/>
        </p:nvSpPr>
        <p:spPr>
          <a:xfrm>
            <a:off x="617996" y="2208690"/>
            <a:ext cx="9396441" cy="4431983"/>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a limpeza e conservação do local e ambiente;</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o preenchimento de requisição para materiais de limpeza, junto ao dispensário da instituição;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a reposição de rouparia de cama/banho, para utilização diária;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Organizar os armários de rouparia, após o recebimento dos materiais da lavanderia;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Acompanhar o profissional da lavanderia na retirada e no recebimento de rouparia;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todas as atribuições que forem compatíveis com a função;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Participar de reuniões de treinamento e capacitação quando convocado;</a:t>
            </a:r>
            <a:endParaRPr lang="pt-BR" sz="12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a limpeza concorrente;</a:t>
            </a:r>
            <a:endParaRPr lang="pt-BR" sz="12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a limpeza terminal;</a:t>
            </a:r>
          </a:p>
          <a:p>
            <a:pPr marL="342900" lvl="0" indent="-342900">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Levar em carrinho fechado os resíduos comum, infectante e reciclado até o abrigo externo;</a:t>
            </a:r>
          </a:p>
          <a:p>
            <a:pPr marL="342900" lvl="0" indent="-342900">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Levar em carrinho fechado as roupas sujas até o expurgo;</a:t>
            </a:r>
          </a:p>
          <a:p>
            <a:pPr marL="342900" lvl="0" indent="-342900">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Acompanhar a retirada e pesagem das roupas sujas para lavanderia;</a:t>
            </a:r>
          </a:p>
          <a:p>
            <a:pPr marL="342900" lvl="0" indent="-342900">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Receber as roupas limpas e acomodá-las nos armários da rouparia.</a:t>
            </a:r>
          </a:p>
          <a:p>
            <a:pPr lvl="0">
              <a:spcAft>
                <a:spcPts val="0"/>
              </a:spcAft>
            </a:pPr>
            <a:endParaRPr lang="pt-BR" sz="1200" dirty="0">
              <a:latin typeface="Times New Roman" panose="02020603050405020304" pitchFamily="18" charset="0"/>
              <a:ea typeface="Times New Roman" panose="02020603050405020304" pitchFamily="18" charset="0"/>
            </a:endParaRPr>
          </a:p>
        </p:txBody>
      </p:sp>
      <p:sp>
        <p:nvSpPr>
          <p:cNvPr id="3" name="Espaço Reservado para Número de Slide 2"/>
          <p:cNvSpPr>
            <a:spLocks noGrp="1"/>
          </p:cNvSpPr>
          <p:nvPr>
            <p:ph type="sldNum" sz="quarter" idx="12"/>
          </p:nvPr>
        </p:nvSpPr>
        <p:spPr/>
        <p:txBody>
          <a:bodyPr/>
          <a:lstStyle/>
          <a:p>
            <a:fld id="{3CE9CAAD-99B8-4EF3-B30B-50A437912889}" type="slidenum">
              <a:rPr lang="pt-BR" smtClean="0"/>
              <a:t>90</a:t>
            </a:fld>
            <a:endParaRPr lang="pt-BR" dirty="0"/>
          </a:p>
        </p:txBody>
      </p:sp>
      <p:pic>
        <p:nvPicPr>
          <p:cNvPr id="9" name="Imagem 8">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67786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6197" y="254977"/>
            <a:ext cx="8596668" cy="1320800"/>
          </a:xfrm>
        </p:spPr>
        <p:txBody>
          <a:bodyPr>
            <a:normAutofit/>
          </a:bodyPr>
          <a:lstStyle/>
          <a:p>
            <a:pPr algn="ctr"/>
            <a:r>
              <a:rPr lang="pt-BR" sz="3000" b="1" dirty="0">
                <a:solidFill>
                  <a:schemeClr val="tx1"/>
                </a:solidFill>
              </a:rPr>
              <a:t>ATRIBUIÇÕES POR FUNÇÃO </a:t>
            </a:r>
            <a:endParaRPr lang="pt-BR" sz="3000" b="1" dirty="0"/>
          </a:p>
        </p:txBody>
      </p:sp>
      <p:sp>
        <p:nvSpPr>
          <p:cNvPr id="3" name="Espaço Reservado para Texto 2"/>
          <p:cNvSpPr>
            <a:spLocks noGrp="1"/>
          </p:cNvSpPr>
          <p:nvPr>
            <p:ph type="body" idx="1"/>
          </p:nvPr>
        </p:nvSpPr>
        <p:spPr>
          <a:xfrm>
            <a:off x="675745" y="1565031"/>
            <a:ext cx="7580232" cy="2268415"/>
          </a:xfrm>
        </p:spPr>
        <p:txBody>
          <a:bodyPr/>
          <a:lstStyle/>
          <a:p>
            <a:pPr>
              <a:spcBef>
                <a:spcPts val="0"/>
              </a:spcBef>
            </a:pPr>
            <a:r>
              <a:rPr lang="pt-BR" sz="1800" b="1" dirty="0"/>
              <a:t>Setor: </a:t>
            </a:r>
            <a:r>
              <a:rPr lang="pt-BR" sz="1800" dirty="0" smtClean="0"/>
              <a:t>Cozinha  </a:t>
            </a:r>
            <a:endParaRPr lang="pt-BR" sz="1800" dirty="0"/>
          </a:p>
          <a:p>
            <a:pPr>
              <a:spcBef>
                <a:spcPts val="0"/>
              </a:spcBef>
            </a:pPr>
            <a:r>
              <a:rPr lang="pt-BR" sz="1800" b="1" dirty="0"/>
              <a:t>Função: </a:t>
            </a:r>
            <a:r>
              <a:rPr lang="pt-BR" sz="1800" dirty="0" smtClean="0"/>
              <a:t>Cozinheira </a:t>
            </a:r>
            <a:endParaRPr lang="pt-BR" sz="1800" dirty="0"/>
          </a:p>
          <a:p>
            <a:pPr>
              <a:spcBef>
                <a:spcPts val="0"/>
              </a:spcBef>
            </a:pPr>
            <a:r>
              <a:rPr lang="pt-BR" sz="1800" b="1" dirty="0"/>
              <a:t>Horário de Serviço: </a:t>
            </a:r>
            <a:r>
              <a:rPr lang="pt-BR" sz="1800" dirty="0"/>
              <a:t>Escala </a:t>
            </a:r>
            <a:r>
              <a:rPr lang="pt-BR" sz="1800" dirty="0" smtClean="0"/>
              <a:t>12 x 36</a:t>
            </a:r>
            <a:endParaRPr lang="pt-BR" sz="1800" dirty="0"/>
          </a:p>
          <a:p>
            <a:pPr>
              <a:spcBef>
                <a:spcPts val="0"/>
              </a:spcBef>
            </a:pPr>
            <a:r>
              <a:rPr lang="pt-BR" sz="1800" b="1" dirty="0">
                <a:solidFill>
                  <a:schemeClr val="tx1"/>
                </a:solidFill>
              </a:rPr>
              <a:t>Descanso: </a:t>
            </a:r>
            <a:r>
              <a:rPr lang="pt-BR" sz="1800" dirty="0">
                <a:solidFill>
                  <a:schemeClr val="tx1"/>
                </a:solidFill>
              </a:rPr>
              <a:t>01 (uma) hora de descanso</a:t>
            </a:r>
          </a:p>
          <a:p>
            <a:pPr>
              <a:spcBef>
                <a:spcPts val="0"/>
              </a:spcBef>
            </a:pPr>
            <a:r>
              <a:rPr lang="pt-BR" sz="1800" b="1" dirty="0"/>
              <a:t>Folgas: </a:t>
            </a:r>
            <a:r>
              <a:rPr lang="pt-BR" sz="1800" dirty="0" smtClean="0"/>
              <a:t>02 (duas) </a:t>
            </a:r>
            <a:r>
              <a:rPr lang="pt-BR" sz="1800" dirty="0"/>
              <a:t>folga </a:t>
            </a:r>
            <a:r>
              <a:rPr lang="pt-BR" sz="1800" dirty="0" smtClean="0"/>
              <a:t>mensal - remunerada</a:t>
            </a:r>
            <a:endParaRPr lang="pt-BR" sz="1800" dirty="0"/>
          </a:p>
          <a:p>
            <a:endParaRPr lang="pt-BR" dirty="0"/>
          </a:p>
          <a:p>
            <a:endParaRPr lang="pt-BR" dirty="0"/>
          </a:p>
        </p:txBody>
      </p:sp>
      <p:graphicFrame>
        <p:nvGraphicFramePr>
          <p:cNvPr id="7" name="Espaço Reservado para Conteúdo 6"/>
          <p:cNvGraphicFramePr>
            <a:graphicFrameLocks noGrp="1"/>
          </p:cNvGraphicFramePr>
          <p:nvPr>
            <p:ph sz="half" idx="2"/>
            <p:extLst>
              <p:ext uri="{D42A27DB-BD31-4B8C-83A1-F6EECF244321}">
                <p14:modId xmlns:p14="http://schemas.microsoft.com/office/powerpoint/2010/main" val="636399353"/>
              </p:ext>
            </p:extLst>
          </p:nvPr>
        </p:nvGraphicFramePr>
        <p:xfrm>
          <a:off x="2275986" y="3558931"/>
          <a:ext cx="5637090" cy="1112520"/>
        </p:xfrm>
        <a:graphic>
          <a:graphicData uri="http://schemas.openxmlformats.org/drawingml/2006/table">
            <a:tbl>
              <a:tblPr firstRow="1" bandRow="1">
                <a:tableStyleId>{5C22544A-7EE6-4342-B048-85BDC9FD1C3A}</a:tableStyleId>
              </a:tblPr>
              <a:tblGrid>
                <a:gridCol w="476006">
                  <a:extLst>
                    <a:ext uri="{9D8B030D-6E8A-4147-A177-3AD203B41FA5}">
                      <a16:colId xmlns:a16="http://schemas.microsoft.com/office/drawing/2014/main" val="112537257"/>
                    </a:ext>
                  </a:extLst>
                </a:gridCol>
                <a:gridCol w="5161084">
                  <a:extLst>
                    <a:ext uri="{9D8B030D-6E8A-4147-A177-3AD203B41FA5}">
                      <a16:colId xmlns:a16="http://schemas.microsoft.com/office/drawing/2014/main" val="376997012"/>
                    </a:ext>
                  </a:extLst>
                </a:gridCol>
              </a:tblGrid>
              <a:tr h="370840">
                <a:tc>
                  <a:txBody>
                    <a:bodyPr/>
                    <a:lstStyle/>
                    <a:p>
                      <a:r>
                        <a:rPr lang="pt-BR" dirty="0" smtClean="0"/>
                        <a:t>Nº</a:t>
                      </a:r>
                      <a:endParaRPr lang="pt-BR" dirty="0"/>
                    </a:p>
                  </a:txBody>
                  <a:tcPr/>
                </a:tc>
                <a:tc>
                  <a:txBody>
                    <a:bodyPr/>
                    <a:lstStyle/>
                    <a:p>
                      <a:r>
                        <a:rPr lang="pt-BR" dirty="0" smtClean="0"/>
                        <a:t>Colaborador</a:t>
                      </a:r>
                      <a:r>
                        <a:rPr lang="pt-BR" baseline="0" dirty="0" smtClean="0"/>
                        <a:t> </a:t>
                      </a:r>
                      <a:r>
                        <a:rPr lang="pt-BR" dirty="0" smtClean="0"/>
                        <a:t>Cozinheira</a:t>
                      </a:r>
                      <a:endParaRPr lang="pt-BR" dirty="0"/>
                    </a:p>
                  </a:txBody>
                  <a:tcPr/>
                </a:tc>
                <a:extLst>
                  <a:ext uri="{0D108BD9-81ED-4DB2-BD59-A6C34878D82A}">
                    <a16:rowId xmlns:a16="http://schemas.microsoft.com/office/drawing/2014/main" val="2092253159"/>
                  </a:ext>
                </a:extLst>
              </a:tr>
              <a:tr h="370840">
                <a:tc>
                  <a:txBody>
                    <a:bodyPr/>
                    <a:lstStyle/>
                    <a:p>
                      <a:r>
                        <a:rPr lang="pt-BR" dirty="0" smtClean="0"/>
                        <a:t>01</a:t>
                      </a:r>
                      <a:endParaRPr lang="pt-BR" dirty="0"/>
                    </a:p>
                  </a:txBody>
                  <a:tcPr/>
                </a:tc>
                <a:tc>
                  <a:txBody>
                    <a:bodyPr/>
                    <a:lstStyle/>
                    <a:p>
                      <a:r>
                        <a:rPr lang="pt-BR" dirty="0" smtClean="0"/>
                        <a:t>Cleide Eunice de Toledo </a:t>
                      </a:r>
                      <a:endParaRPr lang="pt-BR" dirty="0"/>
                    </a:p>
                  </a:txBody>
                  <a:tcPr/>
                </a:tc>
                <a:extLst>
                  <a:ext uri="{0D108BD9-81ED-4DB2-BD59-A6C34878D82A}">
                    <a16:rowId xmlns:a16="http://schemas.microsoft.com/office/drawing/2014/main" val="3757880026"/>
                  </a:ext>
                </a:extLst>
              </a:tr>
              <a:tr h="370840">
                <a:tc>
                  <a:txBody>
                    <a:bodyPr/>
                    <a:lstStyle/>
                    <a:p>
                      <a:r>
                        <a:rPr lang="pt-BR" dirty="0" smtClean="0"/>
                        <a:t>02</a:t>
                      </a:r>
                      <a:endParaRPr lang="pt-BR" dirty="0"/>
                    </a:p>
                  </a:txBody>
                  <a:tcPr/>
                </a:tc>
                <a:tc>
                  <a:txBody>
                    <a:bodyPr/>
                    <a:lstStyle/>
                    <a:p>
                      <a:r>
                        <a:rPr lang="pt-BR" dirty="0" smtClean="0"/>
                        <a:t>Maria Luiza Borges Bezerra </a:t>
                      </a:r>
                      <a:endParaRPr lang="pt-BR" dirty="0"/>
                    </a:p>
                  </a:txBody>
                  <a:tcPr/>
                </a:tc>
                <a:extLst>
                  <a:ext uri="{0D108BD9-81ED-4DB2-BD59-A6C34878D82A}">
                    <a16:rowId xmlns:a16="http://schemas.microsoft.com/office/drawing/2014/main" val="390114529"/>
                  </a:ext>
                </a:extLst>
              </a:tr>
            </a:tbl>
          </a:graphicData>
        </a:graphic>
      </p:graphicFrame>
      <p:sp>
        <p:nvSpPr>
          <p:cNvPr id="6" name="Espaço Reservado para Número de Slide 5"/>
          <p:cNvSpPr>
            <a:spLocks noGrp="1"/>
          </p:cNvSpPr>
          <p:nvPr>
            <p:ph type="sldNum" sz="quarter" idx="12"/>
          </p:nvPr>
        </p:nvSpPr>
        <p:spPr/>
        <p:txBody>
          <a:bodyPr/>
          <a:lstStyle/>
          <a:p>
            <a:fld id="{3CE9CAAD-99B8-4EF3-B30B-50A437912889}" type="slidenum">
              <a:rPr lang="pt-BR" smtClean="0"/>
              <a:t>91</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8593534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450731" y="254977"/>
            <a:ext cx="8596668" cy="1320800"/>
          </a:xfrm>
        </p:spPr>
        <p:txBody>
          <a:bodyPr>
            <a:normAutofit/>
          </a:bodyPr>
          <a:lstStyle/>
          <a:p>
            <a:pPr algn="ctr"/>
            <a:r>
              <a:rPr lang="pt-BR" sz="3000" b="1" dirty="0">
                <a:solidFill>
                  <a:schemeClr val="tx1"/>
                </a:solidFill>
              </a:rPr>
              <a:t>Descrição das Atividades Desenvolvidas </a:t>
            </a:r>
            <a:r>
              <a:rPr lang="pt-BR" sz="3000" b="1" dirty="0" smtClean="0">
                <a:solidFill>
                  <a:schemeClr val="tx1"/>
                </a:solidFill>
              </a:rPr>
              <a:t>Cozinheira:</a:t>
            </a:r>
            <a:endParaRPr lang="pt-BR" sz="3000" dirty="0"/>
          </a:p>
        </p:txBody>
      </p:sp>
      <p:sp>
        <p:nvSpPr>
          <p:cNvPr id="9" name="Retângulo 8"/>
          <p:cNvSpPr/>
          <p:nvPr/>
        </p:nvSpPr>
        <p:spPr>
          <a:xfrm>
            <a:off x="547332" y="2542880"/>
            <a:ext cx="9196753" cy="3139321"/>
          </a:xfrm>
          <a:prstGeom prst="rect">
            <a:avLst/>
          </a:prstGeom>
        </p:spPr>
        <p:txBody>
          <a:bodyPr wrap="square">
            <a:spAutoFit/>
          </a:bodyPr>
          <a:lstStyle/>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Providenciar e executar o preparo dos alimentos que compõem o cardápio geral do dia, conforme ordem da nutricionista;</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Verificar cardápio de dietas gerais e especiais para os pacientes e funcionários, tomar conhecimento dos pratos a serem preparados;</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Receber, conferir e datar, adequadamente, os gêneros alimentícios procedentes da despensa responsabilizando-se pelos mesmos;</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Identificar os alimentos preparados com tipo de preparo, data de fabricação e data de validade;</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Manter organizados os alimentos armazenados nos armários e geladeiras, verificando validade e condições do alimento;</a:t>
            </a: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Manter o local de trabalho limpo e organizado</a:t>
            </a:r>
            <a:r>
              <a:rPr lang="pt-BR" sz="1200" dirty="0">
                <a:latin typeface="Arial" panose="020B0604020202020204" pitchFamily="34" charset="0"/>
                <a:ea typeface="Times New Roman" panose="02020603050405020304" pitchFamily="18" charset="0"/>
              </a:rPr>
              <a:t>.</a:t>
            </a:r>
            <a:endParaRPr lang="pt-BR" sz="1200" dirty="0">
              <a:latin typeface="Times New Roman" panose="02020603050405020304" pitchFamily="18" charset="0"/>
              <a:ea typeface="Times New Roman" panose="02020603050405020304" pitchFamily="18" charset="0"/>
            </a:endParaRPr>
          </a:p>
        </p:txBody>
      </p:sp>
      <p:sp>
        <p:nvSpPr>
          <p:cNvPr id="3" name="Espaço Reservado para Número de Slide 2"/>
          <p:cNvSpPr>
            <a:spLocks noGrp="1"/>
          </p:cNvSpPr>
          <p:nvPr>
            <p:ph type="sldNum" sz="quarter" idx="12"/>
          </p:nvPr>
        </p:nvSpPr>
        <p:spPr/>
        <p:txBody>
          <a:bodyPr/>
          <a:lstStyle/>
          <a:p>
            <a:fld id="{3CE9CAAD-99B8-4EF3-B30B-50A437912889}" type="slidenum">
              <a:rPr lang="pt-BR" smtClean="0"/>
              <a:t>92</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42653600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1558448" y="254977"/>
            <a:ext cx="8596668" cy="1320800"/>
          </a:xfrm>
        </p:spPr>
        <p:txBody>
          <a:bodyPr>
            <a:normAutofit/>
          </a:bodyPr>
          <a:lstStyle/>
          <a:p>
            <a:pPr algn="ctr"/>
            <a:r>
              <a:rPr lang="pt-BR" sz="3000" b="1" dirty="0">
                <a:solidFill>
                  <a:schemeClr val="tx1"/>
                </a:solidFill>
              </a:rPr>
              <a:t>Descrição das Atividades Desenvolvidas Cozinheira:</a:t>
            </a:r>
            <a:endParaRPr lang="pt-BR" sz="3000" dirty="0"/>
          </a:p>
        </p:txBody>
      </p:sp>
      <p:sp>
        <p:nvSpPr>
          <p:cNvPr id="9" name="Retângulo 8"/>
          <p:cNvSpPr/>
          <p:nvPr/>
        </p:nvSpPr>
        <p:spPr>
          <a:xfrm>
            <a:off x="730865" y="2465927"/>
            <a:ext cx="9134103" cy="2585323"/>
          </a:xfrm>
          <a:prstGeom prst="rect">
            <a:avLst/>
          </a:prstGeom>
        </p:spPr>
        <p:txBody>
          <a:bodyPr wrap="square">
            <a:spAutoFit/>
          </a:bodyPr>
          <a:lstStyle/>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Verificar e registrar temperatura de refrigeradores;</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Colaborar com o nutricionista na elaboração de receitas culinárias;</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Informar a nutricionista sobre a necessidade de consertos, reparos e substituições de materiais, equipamentos e instalações.</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Providenciar e controlar a limpeza e a ordem do setor.</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Distribuir as refeições para a coletividade (refeitório / funcionários).</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a coleta de amostra dos alimentos de cada refeição;</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Zelar pela integridade dos equipamentos e mobiliários sob sua responsabilidade.</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outras tarefas correlatas à área.  </a:t>
            </a:r>
            <a:endParaRPr lang="pt-BR" sz="1200" dirty="0">
              <a:effectLst/>
              <a:latin typeface="Times New Roman" panose="02020603050405020304" pitchFamily="18" charset="0"/>
              <a:ea typeface="Times New Roman" panose="02020603050405020304" pitchFamily="18" charset="0"/>
            </a:endParaRPr>
          </a:p>
        </p:txBody>
      </p:sp>
      <p:sp>
        <p:nvSpPr>
          <p:cNvPr id="3" name="Espaço Reservado para Número de Slide 2"/>
          <p:cNvSpPr>
            <a:spLocks noGrp="1"/>
          </p:cNvSpPr>
          <p:nvPr>
            <p:ph type="sldNum" sz="quarter" idx="12"/>
          </p:nvPr>
        </p:nvSpPr>
        <p:spPr/>
        <p:txBody>
          <a:bodyPr/>
          <a:lstStyle/>
          <a:p>
            <a:fld id="{3CE9CAAD-99B8-4EF3-B30B-50A437912889}" type="slidenum">
              <a:rPr lang="pt-BR" smtClean="0"/>
              <a:t>93</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42177223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77334" y="301653"/>
            <a:ext cx="8596668" cy="1320800"/>
          </a:xfrm>
        </p:spPr>
        <p:txBody>
          <a:bodyPr>
            <a:normAutofit/>
          </a:bodyPr>
          <a:lstStyle/>
          <a:p>
            <a:pPr algn="ctr"/>
            <a:r>
              <a:rPr lang="pt-BR" sz="3000" b="1" dirty="0">
                <a:solidFill>
                  <a:schemeClr val="tx1"/>
                </a:solidFill>
              </a:rPr>
              <a:t>ATRIBUIÇÕES POR FUNÇÃO </a:t>
            </a:r>
            <a:endParaRPr lang="pt-BR" sz="3000" b="1" dirty="0"/>
          </a:p>
        </p:txBody>
      </p:sp>
      <p:sp>
        <p:nvSpPr>
          <p:cNvPr id="4" name="Espaço Reservado para Texto 3"/>
          <p:cNvSpPr>
            <a:spLocks noGrp="1"/>
          </p:cNvSpPr>
          <p:nvPr>
            <p:ph type="body" idx="1"/>
          </p:nvPr>
        </p:nvSpPr>
        <p:spPr>
          <a:xfrm>
            <a:off x="596614" y="2234160"/>
            <a:ext cx="6032786" cy="1224055"/>
          </a:xfrm>
        </p:spPr>
        <p:txBody>
          <a:bodyPr/>
          <a:lstStyle/>
          <a:p>
            <a:pPr>
              <a:spcBef>
                <a:spcPts val="0"/>
              </a:spcBef>
            </a:pPr>
            <a:r>
              <a:rPr lang="pt-BR" sz="1800" b="1" dirty="0"/>
              <a:t>Setor: </a:t>
            </a:r>
            <a:r>
              <a:rPr lang="pt-BR" sz="1800" dirty="0"/>
              <a:t>Cozinha  </a:t>
            </a:r>
          </a:p>
          <a:p>
            <a:pPr>
              <a:spcBef>
                <a:spcPts val="0"/>
              </a:spcBef>
            </a:pPr>
            <a:r>
              <a:rPr lang="pt-BR" sz="1800" b="1" dirty="0"/>
              <a:t>Função: </a:t>
            </a:r>
            <a:r>
              <a:rPr lang="pt-BR" sz="1800" dirty="0" smtClean="0"/>
              <a:t>Nutricionista  </a:t>
            </a:r>
            <a:endParaRPr lang="pt-BR" sz="1800" dirty="0"/>
          </a:p>
          <a:p>
            <a:pPr>
              <a:spcBef>
                <a:spcPts val="0"/>
              </a:spcBef>
            </a:pPr>
            <a:r>
              <a:rPr lang="pt-BR" sz="1800" b="1" dirty="0"/>
              <a:t>Horário de Serviço: </a:t>
            </a:r>
            <a:r>
              <a:rPr lang="pt-BR" sz="1800" dirty="0" smtClean="0"/>
              <a:t>30 horas semanais </a:t>
            </a:r>
            <a:endParaRPr lang="pt-BR" sz="1800" dirty="0"/>
          </a:p>
          <a:p>
            <a:pPr>
              <a:spcBef>
                <a:spcPts val="0"/>
              </a:spcBef>
            </a:pPr>
            <a:r>
              <a:rPr lang="pt-BR" sz="1800" b="1" dirty="0">
                <a:solidFill>
                  <a:schemeClr val="tx1"/>
                </a:solidFill>
              </a:rPr>
              <a:t>Descanso: </a:t>
            </a:r>
            <a:r>
              <a:rPr lang="pt-BR" sz="1800" dirty="0" smtClean="0">
                <a:solidFill>
                  <a:schemeClr val="tx1"/>
                </a:solidFill>
              </a:rPr>
              <a:t>15 (quinze) minutos de intervalo </a:t>
            </a:r>
            <a:endParaRPr lang="pt-BR" sz="1800" dirty="0">
              <a:solidFill>
                <a:schemeClr val="tx1"/>
              </a:solidFill>
            </a:endParaRPr>
          </a:p>
          <a:p>
            <a:pPr>
              <a:spcBef>
                <a:spcPts val="0"/>
              </a:spcBef>
            </a:pPr>
            <a:r>
              <a:rPr lang="pt-BR" sz="1800" b="1" dirty="0"/>
              <a:t>Folgas: </a:t>
            </a:r>
            <a:r>
              <a:rPr lang="pt-BR" sz="1800" dirty="0" smtClean="0"/>
              <a:t>Sábados, domingos e feriados</a:t>
            </a:r>
            <a:endParaRPr lang="pt-BR" sz="1800" dirty="0"/>
          </a:p>
          <a:p>
            <a:endParaRPr lang="pt-BR" dirty="0"/>
          </a:p>
        </p:txBody>
      </p:sp>
      <p:graphicFrame>
        <p:nvGraphicFramePr>
          <p:cNvPr id="8" name="Espaço Reservado para Conteúdo 7"/>
          <p:cNvGraphicFramePr>
            <a:graphicFrameLocks noGrp="1"/>
          </p:cNvGraphicFramePr>
          <p:nvPr>
            <p:ph sz="half" idx="2"/>
            <p:extLst>
              <p:ext uri="{D42A27DB-BD31-4B8C-83A1-F6EECF244321}">
                <p14:modId xmlns:p14="http://schemas.microsoft.com/office/powerpoint/2010/main" val="3867534277"/>
              </p:ext>
            </p:extLst>
          </p:nvPr>
        </p:nvGraphicFramePr>
        <p:xfrm>
          <a:off x="1820009" y="3457575"/>
          <a:ext cx="7350368" cy="781880"/>
        </p:xfrm>
        <a:graphic>
          <a:graphicData uri="http://schemas.openxmlformats.org/drawingml/2006/table">
            <a:tbl>
              <a:tblPr firstRow="1" bandRow="1">
                <a:tableStyleId>{5C22544A-7EE6-4342-B048-85BDC9FD1C3A}</a:tableStyleId>
              </a:tblPr>
              <a:tblGrid>
                <a:gridCol w="606668">
                  <a:extLst>
                    <a:ext uri="{9D8B030D-6E8A-4147-A177-3AD203B41FA5}">
                      <a16:colId xmlns:a16="http://schemas.microsoft.com/office/drawing/2014/main" val="2507047242"/>
                    </a:ext>
                  </a:extLst>
                </a:gridCol>
                <a:gridCol w="6743700">
                  <a:extLst>
                    <a:ext uri="{9D8B030D-6E8A-4147-A177-3AD203B41FA5}">
                      <a16:colId xmlns:a16="http://schemas.microsoft.com/office/drawing/2014/main" val="3739027266"/>
                    </a:ext>
                  </a:extLst>
                </a:gridCol>
              </a:tblGrid>
              <a:tr h="411040">
                <a:tc>
                  <a:txBody>
                    <a:bodyPr/>
                    <a:lstStyle/>
                    <a:p>
                      <a:r>
                        <a:rPr lang="pt-BR" dirty="0" smtClean="0"/>
                        <a:t>Nº</a:t>
                      </a:r>
                      <a:endParaRPr lang="pt-BR" dirty="0"/>
                    </a:p>
                  </a:txBody>
                  <a:tcPr/>
                </a:tc>
                <a:tc>
                  <a:txBody>
                    <a:bodyPr/>
                    <a:lstStyle/>
                    <a:p>
                      <a:r>
                        <a:rPr lang="pt-BR" dirty="0" smtClean="0"/>
                        <a:t>Colaborador Nutricionista</a:t>
                      </a:r>
                      <a:r>
                        <a:rPr lang="pt-BR" baseline="0" dirty="0" smtClean="0"/>
                        <a:t> </a:t>
                      </a:r>
                      <a:endParaRPr lang="pt-BR" dirty="0"/>
                    </a:p>
                  </a:txBody>
                  <a:tcPr/>
                </a:tc>
                <a:extLst>
                  <a:ext uri="{0D108BD9-81ED-4DB2-BD59-A6C34878D82A}">
                    <a16:rowId xmlns:a16="http://schemas.microsoft.com/office/drawing/2014/main" val="613257114"/>
                  </a:ext>
                </a:extLst>
              </a:tr>
              <a:tr h="370840">
                <a:tc>
                  <a:txBody>
                    <a:bodyPr/>
                    <a:lstStyle/>
                    <a:p>
                      <a:r>
                        <a:rPr lang="pt-BR" dirty="0" smtClean="0"/>
                        <a:t>01</a:t>
                      </a:r>
                      <a:endParaRPr lang="pt-BR" dirty="0"/>
                    </a:p>
                  </a:txBody>
                  <a:tcPr/>
                </a:tc>
                <a:tc>
                  <a:txBody>
                    <a:bodyPr/>
                    <a:lstStyle/>
                    <a:p>
                      <a:r>
                        <a:rPr lang="pt-BR" dirty="0" smtClean="0"/>
                        <a:t>Bianca de Cassia</a:t>
                      </a:r>
                      <a:r>
                        <a:rPr lang="pt-BR" baseline="0" dirty="0" smtClean="0"/>
                        <a:t> Freitas </a:t>
                      </a:r>
                      <a:endParaRPr lang="pt-BR" dirty="0"/>
                    </a:p>
                  </a:txBody>
                  <a:tcPr/>
                </a:tc>
                <a:extLst>
                  <a:ext uri="{0D108BD9-81ED-4DB2-BD59-A6C34878D82A}">
                    <a16:rowId xmlns:a16="http://schemas.microsoft.com/office/drawing/2014/main" val="3786808642"/>
                  </a:ext>
                </a:extLst>
              </a:tr>
            </a:tbl>
          </a:graphicData>
        </a:graphic>
      </p:graphicFrame>
      <p:sp>
        <p:nvSpPr>
          <p:cNvPr id="6" name="Espaço Reservado para Número de Slide 5"/>
          <p:cNvSpPr>
            <a:spLocks noGrp="1"/>
          </p:cNvSpPr>
          <p:nvPr>
            <p:ph type="sldNum" sz="quarter" idx="12"/>
          </p:nvPr>
        </p:nvSpPr>
        <p:spPr/>
        <p:txBody>
          <a:bodyPr/>
          <a:lstStyle/>
          <a:p>
            <a:fld id="{3CE9CAAD-99B8-4EF3-B30B-50A437912889}" type="slidenum">
              <a:rPr lang="pt-BR" smtClean="0"/>
              <a:t>94</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7340580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985065" y="254977"/>
            <a:ext cx="9143674" cy="1320800"/>
          </a:xfrm>
        </p:spPr>
        <p:txBody>
          <a:bodyPr>
            <a:normAutofit/>
          </a:bodyPr>
          <a:lstStyle/>
          <a:p>
            <a:pPr algn="ctr"/>
            <a:r>
              <a:rPr lang="pt-BR" sz="3000" b="1" dirty="0">
                <a:solidFill>
                  <a:schemeClr val="tx1"/>
                </a:solidFill>
              </a:rPr>
              <a:t>Descrição das Atividades Desenvolvidas </a:t>
            </a:r>
            <a:r>
              <a:rPr lang="pt-BR" sz="3000" b="1" dirty="0" smtClean="0">
                <a:solidFill>
                  <a:schemeClr val="tx1"/>
                </a:solidFill>
              </a:rPr>
              <a:t>Nutricionista:</a:t>
            </a:r>
            <a:endParaRPr lang="pt-BR" sz="3000" dirty="0"/>
          </a:p>
        </p:txBody>
      </p:sp>
      <p:sp>
        <p:nvSpPr>
          <p:cNvPr id="8" name="Retângulo 7"/>
          <p:cNvSpPr/>
          <p:nvPr/>
        </p:nvSpPr>
        <p:spPr>
          <a:xfrm>
            <a:off x="742335" y="1930400"/>
            <a:ext cx="8466666" cy="4524315"/>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Prestar assistência nutricional a indivíduos e/ou coletividades (sadios ou enfermos);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Identificar população-alvo;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Participar de diagnóstico interdisciplinar;</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diagnóstico dietético-nutricional, assim como, estabelecer plano de cuidados nutricionais;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prescrição dietética e passar visita diariamente nos pacientes;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Prescrever complementos e suplementos nutricionais;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Registrar evolução dietoterápica em prontuário;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Orientar familiares quando o interno estiver de alta;</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Planejar cardápios;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Confeccionar escala de trabalho;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Selecionar gêneros perecíveis e não perecíveis, equipamentos e utensílios;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Supervisionar compras;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Recepção de gêneros e controle de estoque;</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Transmitir instruções à equipe;</a:t>
            </a:r>
            <a:endParaRPr lang="pt-BR" sz="1200" dirty="0">
              <a:latin typeface="Times New Roman" panose="02020603050405020304" pitchFamily="18" charset="0"/>
              <a:ea typeface="Times New Roman" panose="02020603050405020304" pitchFamily="18" charset="0"/>
            </a:endParaRPr>
          </a:p>
        </p:txBody>
      </p:sp>
      <p:sp>
        <p:nvSpPr>
          <p:cNvPr id="3" name="Espaço Reservado para Número de Slide 2"/>
          <p:cNvSpPr>
            <a:spLocks noGrp="1"/>
          </p:cNvSpPr>
          <p:nvPr>
            <p:ph type="sldNum" sz="quarter" idx="12"/>
          </p:nvPr>
        </p:nvSpPr>
        <p:spPr/>
        <p:txBody>
          <a:bodyPr/>
          <a:lstStyle/>
          <a:p>
            <a:fld id="{3CE9CAAD-99B8-4EF3-B30B-50A437912889}" type="slidenum">
              <a:rPr lang="pt-BR" smtClean="0"/>
              <a:t>95</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5569030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5741" y="254977"/>
            <a:ext cx="8800775" cy="1320800"/>
          </a:xfrm>
        </p:spPr>
        <p:txBody>
          <a:bodyPr>
            <a:normAutofit/>
          </a:bodyPr>
          <a:lstStyle/>
          <a:p>
            <a:pPr algn="ctr"/>
            <a:r>
              <a:rPr lang="pt-BR" sz="3000" b="1" dirty="0">
                <a:solidFill>
                  <a:schemeClr val="tx1"/>
                </a:solidFill>
              </a:rPr>
              <a:t>Descrição das Atividades Desenvolvidas Nutricionista:</a:t>
            </a:r>
            <a:endParaRPr lang="pt-BR" sz="3000" dirty="0"/>
          </a:p>
        </p:txBody>
      </p:sp>
      <p:sp>
        <p:nvSpPr>
          <p:cNvPr id="3" name="Retângulo 2"/>
          <p:cNvSpPr/>
          <p:nvPr/>
        </p:nvSpPr>
        <p:spPr>
          <a:xfrm>
            <a:off x="580292" y="1867967"/>
            <a:ext cx="8387862" cy="4524315"/>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Supervisionar pessoal operacional;</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Preparo e distribuição das refeições;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Verificar aceitação das refeições aos internos;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Avaliar etapas de trabalho;</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procedimentos técnico-administrativos (elaboração de manuais e </a:t>
            </a:r>
            <a:r>
              <a:rPr lang="pt-BR" dirty="0" err="1">
                <a:latin typeface="Arial" panose="020B0604020202020204" pitchFamily="34" charset="0"/>
                <a:ea typeface="Times New Roman" panose="02020603050405020304" pitchFamily="18" charset="0"/>
              </a:rPr>
              <a:t>pop´s</a:t>
            </a:r>
            <a:r>
              <a:rPr lang="pt-BR" dirty="0">
                <a:latin typeface="Arial" panose="020B0604020202020204" pitchFamily="34" charset="0"/>
                <a:ea typeface="Times New Roman" panose="02020603050405020304" pitchFamily="18" charset="0"/>
              </a:rPr>
              <a:t>);</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Efetuar controle higiênico-sanitário: Controlar higienização do pessoal, do ambiente, dos alimentos, dos equipamentos e utensílios, controlar validade e a qualidade dos produtos, identificar perigos e pontos críticos de controle (</a:t>
            </a:r>
            <a:r>
              <a:rPr lang="pt-BR" dirty="0" err="1">
                <a:latin typeface="Arial" panose="020B0604020202020204" pitchFamily="34" charset="0"/>
                <a:ea typeface="Times New Roman" panose="02020603050405020304" pitchFamily="18" charset="0"/>
              </a:rPr>
              <a:t>Appcc</a:t>
            </a:r>
            <a:r>
              <a:rPr lang="pt-BR" dirty="0">
                <a:latin typeface="Arial" panose="020B0604020202020204" pitchFamily="34" charset="0"/>
                <a:ea typeface="Times New Roman" panose="02020603050405020304" pitchFamily="18" charset="0"/>
              </a:rPr>
              <a:t>);</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Solicitar amostras diárias da refeição principal, assim como, coletar a temperatura de alimentos e equipamentos;</a:t>
            </a:r>
            <a:endParaRPr lang="pt-BR"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Em caso de vistoria da vigilância sanitária ou qualquer outro órgão regulador, a nutricionista realizará o acompanhamento, sanando qualquer dúvida referente ao setor;</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outras tarefas correlatas à área.</a:t>
            </a:r>
            <a:endParaRPr lang="pt-BR" sz="1200" dirty="0">
              <a:latin typeface="Times New Roman" panose="02020603050405020304" pitchFamily="18" charset="0"/>
              <a:ea typeface="Times New Roman" panose="02020603050405020304" pitchFamily="18" charset="0"/>
            </a:endParaRPr>
          </a:p>
        </p:txBody>
      </p:sp>
      <p:sp>
        <p:nvSpPr>
          <p:cNvPr id="6" name="Espaço Reservado para Número de Slide 5"/>
          <p:cNvSpPr>
            <a:spLocks noGrp="1"/>
          </p:cNvSpPr>
          <p:nvPr>
            <p:ph type="sldNum" sz="quarter" idx="12"/>
          </p:nvPr>
        </p:nvSpPr>
        <p:spPr/>
        <p:txBody>
          <a:bodyPr/>
          <a:lstStyle/>
          <a:p>
            <a:fld id="{3CE9CAAD-99B8-4EF3-B30B-50A437912889}" type="slidenum">
              <a:rPr lang="pt-BR" smtClean="0"/>
              <a:t>96</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69065192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861973" y="254977"/>
            <a:ext cx="8596668" cy="902677"/>
          </a:xfrm>
        </p:spPr>
        <p:txBody>
          <a:bodyPr>
            <a:normAutofit/>
          </a:bodyPr>
          <a:lstStyle/>
          <a:p>
            <a:pPr algn="ctr"/>
            <a:r>
              <a:rPr lang="pt-BR" sz="3000" b="1" dirty="0" smtClean="0">
                <a:solidFill>
                  <a:schemeClr val="tx1"/>
                </a:solidFill>
              </a:rPr>
              <a:t>Responsável Técnica Nutrição</a:t>
            </a:r>
            <a:endParaRPr lang="pt-BR" sz="3000" b="1" dirty="0">
              <a:solidFill>
                <a:schemeClr val="tx1"/>
              </a:solidFill>
            </a:endParaRPr>
          </a:p>
        </p:txBody>
      </p:sp>
      <p:pic>
        <p:nvPicPr>
          <p:cNvPr id="6" name="Espaço Reservado para Conteúdo 5"/>
          <p:cNvPicPr>
            <a:picLocks noGrp="1" noChangeAspect="1"/>
          </p:cNvPicPr>
          <p:nvPr>
            <p:ph idx="1"/>
          </p:nvPr>
        </p:nvPicPr>
        <p:blipFill>
          <a:blip r:embed="rId2"/>
          <a:stretch>
            <a:fillRect/>
          </a:stretch>
        </p:blipFill>
        <p:spPr>
          <a:xfrm>
            <a:off x="3362996" y="1512278"/>
            <a:ext cx="3776358" cy="5020408"/>
          </a:xfrm>
          <a:prstGeom prst="rect">
            <a:avLst/>
          </a:prstGeom>
        </p:spPr>
      </p:pic>
      <p:sp>
        <p:nvSpPr>
          <p:cNvPr id="3" name="Espaço Reservado para Número de Slide 2"/>
          <p:cNvSpPr>
            <a:spLocks noGrp="1"/>
          </p:cNvSpPr>
          <p:nvPr>
            <p:ph type="sldNum" sz="quarter" idx="12"/>
          </p:nvPr>
        </p:nvSpPr>
        <p:spPr/>
        <p:txBody>
          <a:bodyPr/>
          <a:lstStyle/>
          <a:p>
            <a:fld id="{3CE9CAAD-99B8-4EF3-B30B-50A437912889}" type="slidenum">
              <a:rPr lang="pt-BR" smtClean="0"/>
              <a:t>97</a:t>
            </a:fld>
            <a:endParaRPr lang="pt-BR" dirty="0"/>
          </a:p>
        </p:txBody>
      </p:sp>
      <p:pic>
        <p:nvPicPr>
          <p:cNvPr id="7" name="Imagem 6">
            <a:extLst>
              <a:ext uri="{FF2B5EF4-FFF2-40B4-BE49-F238E27FC236}">
                <a16:creationId xmlns:a16="http://schemas.microsoft.com/office/drawing/2014/main" id="{F789460F-2DC2-4687-9CA7-A63C5376AF6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9373172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5745" y="254977"/>
            <a:ext cx="8596668" cy="1320800"/>
          </a:xfrm>
        </p:spPr>
        <p:txBody>
          <a:bodyPr>
            <a:normAutofit/>
          </a:bodyPr>
          <a:lstStyle/>
          <a:p>
            <a:pPr algn="ctr"/>
            <a:r>
              <a:rPr lang="pt-BR" sz="3000" b="1" dirty="0">
                <a:solidFill>
                  <a:schemeClr val="tx1"/>
                </a:solidFill>
              </a:rPr>
              <a:t>ATRIBUIÇÕES POR FUNÇÃO </a:t>
            </a:r>
            <a:endParaRPr lang="pt-BR" sz="3000" b="1" dirty="0"/>
          </a:p>
        </p:txBody>
      </p:sp>
      <p:sp>
        <p:nvSpPr>
          <p:cNvPr id="3" name="Espaço Reservado para Texto 2"/>
          <p:cNvSpPr>
            <a:spLocks noGrp="1"/>
          </p:cNvSpPr>
          <p:nvPr>
            <p:ph type="body" idx="1"/>
          </p:nvPr>
        </p:nvSpPr>
        <p:spPr>
          <a:xfrm>
            <a:off x="675745" y="2160982"/>
            <a:ext cx="5936070" cy="1276810"/>
          </a:xfrm>
        </p:spPr>
        <p:txBody>
          <a:bodyPr/>
          <a:lstStyle/>
          <a:p>
            <a:pPr>
              <a:spcBef>
                <a:spcPts val="0"/>
              </a:spcBef>
            </a:pPr>
            <a:r>
              <a:rPr lang="pt-BR" sz="1800" b="1" dirty="0"/>
              <a:t>Setor: </a:t>
            </a:r>
            <a:r>
              <a:rPr lang="pt-BR" sz="1800" dirty="0" smtClean="0"/>
              <a:t>Manutenção   </a:t>
            </a:r>
            <a:endParaRPr lang="pt-BR" sz="1800" dirty="0"/>
          </a:p>
          <a:p>
            <a:pPr>
              <a:spcBef>
                <a:spcPts val="0"/>
              </a:spcBef>
            </a:pPr>
            <a:r>
              <a:rPr lang="pt-BR" sz="1800" b="1" dirty="0"/>
              <a:t>Função: </a:t>
            </a:r>
            <a:r>
              <a:rPr lang="pt-BR" sz="1800" dirty="0" smtClean="0"/>
              <a:t>Servente   </a:t>
            </a:r>
            <a:endParaRPr lang="pt-BR" sz="1800" dirty="0"/>
          </a:p>
          <a:p>
            <a:pPr>
              <a:spcBef>
                <a:spcPts val="0"/>
              </a:spcBef>
            </a:pPr>
            <a:r>
              <a:rPr lang="pt-BR" sz="1800" b="1" dirty="0"/>
              <a:t>Horário de Serviço: </a:t>
            </a:r>
            <a:r>
              <a:rPr lang="pt-BR" sz="1800" dirty="0" smtClean="0"/>
              <a:t>Seg à Sexta 07:00 às 16:00</a:t>
            </a:r>
            <a:endParaRPr lang="pt-BR" sz="1800" dirty="0"/>
          </a:p>
          <a:p>
            <a:pPr>
              <a:spcBef>
                <a:spcPts val="0"/>
              </a:spcBef>
            </a:pPr>
            <a:r>
              <a:rPr lang="pt-BR" sz="1800" b="1" dirty="0">
                <a:solidFill>
                  <a:schemeClr val="tx1"/>
                </a:solidFill>
              </a:rPr>
              <a:t>Descanso: </a:t>
            </a:r>
            <a:r>
              <a:rPr lang="pt-BR" sz="1800" dirty="0" smtClean="0">
                <a:solidFill>
                  <a:schemeClr val="tx1"/>
                </a:solidFill>
              </a:rPr>
              <a:t>01 (uma) hora de </a:t>
            </a:r>
            <a:r>
              <a:rPr lang="pt-BR" sz="1800" dirty="0">
                <a:solidFill>
                  <a:schemeClr val="tx1"/>
                </a:solidFill>
              </a:rPr>
              <a:t>intervalo </a:t>
            </a:r>
          </a:p>
          <a:p>
            <a:pPr>
              <a:spcBef>
                <a:spcPts val="0"/>
              </a:spcBef>
            </a:pPr>
            <a:r>
              <a:rPr lang="pt-BR" sz="1800" b="1" dirty="0"/>
              <a:t>Folgas: </a:t>
            </a:r>
            <a:r>
              <a:rPr lang="pt-BR" sz="1800" dirty="0"/>
              <a:t>Sábados, domingos e feriados</a:t>
            </a:r>
          </a:p>
          <a:p>
            <a:endParaRPr lang="pt-BR" dirty="0"/>
          </a:p>
        </p:txBody>
      </p:sp>
      <p:graphicFrame>
        <p:nvGraphicFramePr>
          <p:cNvPr id="7" name="Espaço Reservado para Conteúdo 6"/>
          <p:cNvGraphicFramePr>
            <a:graphicFrameLocks noGrp="1"/>
          </p:cNvGraphicFramePr>
          <p:nvPr>
            <p:ph sz="half" idx="2"/>
            <p:extLst>
              <p:ext uri="{D42A27DB-BD31-4B8C-83A1-F6EECF244321}">
                <p14:modId xmlns:p14="http://schemas.microsoft.com/office/powerpoint/2010/main" val="2474893563"/>
              </p:ext>
            </p:extLst>
          </p:nvPr>
        </p:nvGraphicFramePr>
        <p:xfrm>
          <a:off x="2383325" y="3674819"/>
          <a:ext cx="5986951" cy="741680"/>
        </p:xfrm>
        <a:graphic>
          <a:graphicData uri="http://schemas.openxmlformats.org/drawingml/2006/table">
            <a:tbl>
              <a:tblPr firstRow="1" bandRow="1">
                <a:tableStyleId>{5C22544A-7EE6-4342-B048-85BDC9FD1C3A}</a:tableStyleId>
              </a:tblPr>
              <a:tblGrid>
                <a:gridCol w="577388">
                  <a:extLst>
                    <a:ext uri="{9D8B030D-6E8A-4147-A177-3AD203B41FA5}">
                      <a16:colId xmlns:a16="http://schemas.microsoft.com/office/drawing/2014/main" val="2035981714"/>
                    </a:ext>
                  </a:extLst>
                </a:gridCol>
                <a:gridCol w="5409563">
                  <a:extLst>
                    <a:ext uri="{9D8B030D-6E8A-4147-A177-3AD203B41FA5}">
                      <a16:colId xmlns:a16="http://schemas.microsoft.com/office/drawing/2014/main" val="2196021760"/>
                    </a:ext>
                  </a:extLst>
                </a:gridCol>
              </a:tblGrid>
              <a:tr h="370840">
                <a:tc>
                  <a:txBody>
                    <a:bodyPr/>
                    <a:lstStyle/>
                    <a:p>
                      <a:r>
                        <a:rPr lang="pt-BR" dirty="0" smtClean="0"/>
                        <a:t>Nº</a:t>
                      </a:r>
                      <a:endParaRPr lang="pt-BR" dirty="0"/>
                    </a:p>
                  </a:txBody>
                  <a:tcPr/>
                </a:tc>
                <a:tc>
                  <a:txBody>
                    <a:bodyPr/>
                    <a:lstStyle/>
                    <a:p>
                      <a:r>
                        <a:rPr lang="pt-BR" dirty="0" smtClean="0"/>
                        <a:t>Colaborador Manutenção </a:t>
                      </a:r>
                      <a:endParaRPr lang="pt-BR" dirty="0"/>
                    </a:p>
                  </a:txBody>
                  <a:tcPr/>
                </a:tc>
                <a:extLst>
                  <a:ext uri="{0D108BD9-81ED-4DB2-BD59-A6C34878D82A}">
                    <a16:rowId xmlns:a16="http://schemas.microsoft.com/office/drawing/2014/main" val="843241460"/>
                  </a:ext>
                </a:extLst>
              </a:tr>
              <a:tr h="370840">
                <a:tc>
                  <a:txBody>
                    <a:bodyPr/>
                    <a:lstStyle/>
                    <a:p>
                      <a:r>
                        <a:rPr lang="pt-BR" dirty="0" smtClean="0"/>
                        <a:t>01</a:t>
                      </a:r>
                      <a:endParaRPr lang="pt-BR" dirty="0"/>
                    </a:p>
                  </a:txBody>
                  <a:tcPr/>
                </a:tc>
                <a:tc>
                  <a:txBody>
                    <a:bodyPr/>
                    <a:lstStyle/>
                    <a:p>
                      <a:r>
                        <a:rPr lang="pt-BR" dirty="0" smtClean="0"/>
                        <a:t>Rudnei Tadeu Campos de Oliveira </a:t>
                      </a:r>
                      <a:endParaRPr lang="pt-BR" dirty="0"/>
                    </a:p>
                  </a:txBody>
                  <a:tcPr/>
                </a:tc>
                <a:extLst>
                  <a:ext uri="{0D108BD9-81ED-4DB2-BD59-A6C34878D82A}">
                    <a16:rowId xmlns:a16="http://schemas.microsoft.com/office/drawing/2014/main" val="1158201599"/>
                  </a:ext>
                </a:extLst>
              </a:tr>
            </a:tbl>
          </a:graphicData>
        </a:graphic>
      </p:graphicFrame>
      <p:sp>
        <p:nvSpPr>
          <p:cNvPr id="6" name="Espaço Reservado para Número de Slide 5"/>
          <p:cNvSpPr>
            <a:spLocks noGrp="1"/>
          </p:cNvSpPr>
          <p:nvPr>
            <p:ph type="sldNum" sz="quarter" idx="12"/>
          </p:nvPr>
        </p:nvSpPr>
        <p:spPr/>
        <p:txBody>
          <a:bodyPr/>
          <a:lstStyle/>
          <a:p>
            <a:fld id="{3CE9CAAD-99B8-4EF3-B30B-50A437912889}" type="slidenum">
              <a:rPr lang="pt-BR" smtClean="0"/>
              <a:t>98</a:t>
            </a:fld>
            <a:endParaRPr lang="pt-BR" dirty="0"/>
          </a:p>
        </p:txBody>
      </p:sp>
      <p:pic>
        <p:nvPicPr>
          <p:cNvPr id="8" name="Imagem 7">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32981456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037819" y="254977"/>
            <a:ext cx="9134881" cy="1320800"/>
          </a:xfrm>
        </p:spPr>
        <p:txBody>
          <a:bodyPr>
            <a:normAutofit/>
          </a:bodyPr>
          <a:lstStyle/>
          <a:p>
            <a:pPr algn="ctr"/>
            <a:r>
              <a:rPr lang="pt-BR" sz="3000" b="1" dirty="0">
                <a:solidFill>
                  <a:schemeClr val="tx1"/>
                </a:solidFill>
              </a:rPr>
              <a:t>Descrição das Atividades Desenvolvidas </a:t>
            </a:r>
            <a:r>
              <a:rPr lang="pt-BR" sz="3000" b="1" dirty="0" smtClean="0">
                <a:solidFill>
                  <a:schemeClr val="tx1"/>
                </a:solidFill>
              </a:rPr>
              <a:t>Manutenção:</a:t>
            </a:r>
            <a:endParaRPr lang="pt-BR" sz="3000" dirty="0"/>
          </a:p>
        </p:txBody>
      </p:sp>
      <p:sp>
        <p:nvSpPr>
          <p:cNvPr id="8" name="Retângulo 7"/>
          <p:cNvSpPr/>
          <p:nvPr/>
        </p:nvSpPr>
        <p:spPr>
          <a:xfrm>
            <a:off x="975946" y="2575954"/>
            <a:ext cx="8678008" cy="2677656"/>
          </a:xfrm>
          <a:prstGeom prst="rect">
            <a:avLst/>
          </a:prstGeom>
        </p:spPr>
        <p:txBody>
          <a:bodyPr wrap="square">
            <a:spAutoFit/>
          </a:bodyPr>
          <a:lstStyle/>
          <a:p>
            <a:pPr marL="342900" lvl="0" indent="-342900">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serviços gerais;</a:t>
            </a:r>
            <a:endParaRPr lang="pt-BR" sz="12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limpeza da caixa d’água a cada 6 meses;</a:t>
            </a:r>
            <a:endParaRPr lang="pt-BR" sz="12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reparos hidráulicos;</a:t>
            </a:r>
            <a:endParaRPr lang="pt-BR" sz="12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reparos elétricos e estruturais;</a:t>
            </a:r>
            <a:endParaRPr lang="pt-BR" sz="12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a limpeza e manutenção do jardim (podas e plantio);</a:t>
            </a:r>
            <a:endParaRPr lang="pt-BR" sz="12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Realizar a manutenção da horta;</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Executar outras tarefas correlatas à área;</a:t>
            </a: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r>
              <a:rPr lang="pt-BR" dirty="0">
                <a:latin typeface="Arial" panose="020B0604020202020204" pitchFamily="34" charset="0"/>
                <a:ea typeface="Times New Roman" panose="02020603050405020304" pitchFamily="18" charset="0"/>
              </a:rPr>
              <a:t>Manter o local de trabalho limpo e organizado.</a:t>
            </a:r>
          </a:p>
          <a:p>
            <a:pPr marL="342900" lvl="0" indent="-342900" algn="just" fontAlgn="base">
              <a:spcAft>
                <a:spcPts val="0"/>
              </a:spcAft>
              <a:buFont typeface="Wingdings" panose="05000000000000000000" pitchFamily="2" charset="2"/>
              <a:buChar char=""/>
            </a:pPr>
            <a:endParaRPr lang="pt-BR" sz="1200" dirty="0">
              <a:latin typeface="Times New Roman" panose="02020603050405020304" pitchFamily="18" charset="0"/>
              <a:ea typeface="Times New Roman" panose="02020603050405020304" pitchFamily="18" charset="0"/>
            </a:endParaRPr>
          </a:p>
          <a:p>
            <a:pPr marL="342900" lvl="0" indent="-342900" algn="just" fontAlgn="base">
              <a:spcAft>
                <a:spcPts val="0"/>
              </a:spcAft>
              <a:buFont typeface="Wingdings" panose="05000000000000000000" pitchFamily="2" charset="2"/>
              <a:buChar char=""/>
            </a:pPr>
            <a:endParaRPr lang="pt-BR" sz="1200" dirty="0">
              <a:effectLst/>
              <a:latin typeface="Times New Roman" panose="02020603050405020304" pitchFamily="18" charset="0"/>
              <a:ea typeface="Times New Roman" panose="02020603050405020304" pitchFamily="18" charset="0"/>
            </a:endParaRPr>
          </a:p>
        </p:txBody>
      </p:sp>
      <p:sp>
        <p:nvSpPr>
          <p:cNvPr id="3" name="Espaço Reservado para Número de Slide 2"/>
          <p:cNvSpPr>
            <a:spLocks noGrp="1"/>
          </p:cNvSpPr>
          <p:nvPr>
            <p:ph type="sldNum" sz="quarter" idx="12"/>
          </p:nvPr>
        </p:nvSpPr>
        <p:spPr/>
        <p:txBody>
          <a:bodyPr/>
          <a:lstStyle/>
          <a:p>
            <a:fld id="{3CE9CAAD-99B8-4EF3-B30B-50A437912889}" type="slidenum">
              <a:rPr lang="pt-BR" smtClean="0"/>
              <a:t>99</a:t>
            </a:fld>
            <a:endParaRPr lang="pt-BR" dirty="0"/>
          </a:p>
        </p:txBody>
      </p:sp>
      <p:pic>
        <p:nvPicPr>
          <p:cNvPr id="6" name="Imagem 5">
            <a:extLst>
              <a:ext uri="{FF2B5EF4-FFF2-40B4-BE49-F238E27FC236}">
                <a16:creationId xmlns:a16="http://schemas.microsoft.com/office/drawing/2014/main" id="{F789460F-2DC2-4687-9CA7-A63C5376AF6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7136" y="254977"/>
            <a:ext cx="1313595" cy="778607"/>
          </a:xfrm>
          <a:prstGeom prst="rect">
            <a:avLst/>
          </a:prstGeom>
        </p:spPr>
      </p:pic>
    </p:spTree>
    <p:extLst>
      <p:ext uri="{BB962C8B-B14F-4D97-AF65-F5344CB8AC3E}">
        <p14:creationId xmlns:p14="http://schemas.microsoft.com/office/powerpoint/2010/main" val="1607360071"/>
      </p:ext>
    </p:extLst>
  </p:cSld>
  <p:clrMapOvr>
    <a:masterClrMapping/>
  </p:clrMapOvr>
</p:sld>
</file>

<file path=ppt/theme/theme1.xml><?xml version="1.0" encoding="utf-8"?>
<a:theme xmlns:a="http://schemas.openxmlformats.org/drawingml/2006/main" name="Facetado">
  <a:themeElements>
    <a:clrScheme name="Integração">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Facetado">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do">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3195</TotalTime>
  <Words>6556</Words>
  <Application>Microsoft Office PowerPoint</Application>
  <PresentationFormat>Widescreen</PresentationFormat>
  <Paragraphs>1160</Paragraphs>
  <Slides>178</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178</vt:i4>
      </vt:variant>
    </vt:vector>
  </HeadingPairs>
  <TitlesOfParts>
    <vt:vector size="185" baseType="lpstr">
      <vt:lpstr>Arial</vt:lpstr>
      <vt:lpstr>Calibri</vt:lpstr>
      <vt:lpstr>Times New Roman</vt:lpstr>
      <vt:lpstr>Trebuchet MS</vt:lpstr>
      <vt:lpstr>Wingdings</vt:lpstr>
      <vt:lpstr>Wingdings 3</vt:lpstr>
      <vt:lpstr>Facetado</vt:lpstr>
      <vt:lpstr>RELATÓRIO DE FINALIZAÇÃO ADMINISTRATIVA 2024 - SCMSLP</vt:lpstr>
      <vt:lpstr>HISTÓRICO</vt:lpstr>
      <vt:lpstr>INTERVENÇÃO</vt:lpstr>
      <vt:lpstr>INTERVENÇÃO ADMINISTRATIVA ATUAL</vt:lpstr>
      <vt:lpstr>INTERVENÇÃO ADMINISTRATIVA ATUAL</vt:lpstr>
      <vt:lpstr>BENS EXISTENTES </vt:lpstr>
      <vt:lpstr>MELHORIAS REALIZADAS NA INTERVENÇÃO ATUAL (ESPAÇO FÍSICO)</vt:lpstr>
      <vt:lpstr>MELHORIAS REALIZADAS NA INTERVENÇÃO ATUAL (ESPAÇO FÍSICO)</vt:lpstr>
      <vt:lpstr>MELHORIAS REALIZADAS NA INTERVENÇÃO ATUAL (ESPAÇO FISICO)</vt:lpstr>
      <vt:lpstr>MELHORIAS REALIZADAS NA INTERVENÇÃO ATUAL (ESPAÇO FÍSICO)</vt:lpstr>
      <vt:lpstr>MELHORIAS REALIZADAS NA INTERVENÇÃO ATUAL (ESPAÇO FÍSICO)</vt:lpstr>
      <vt:lpstr>MELHORIAS REALIZADAS NA INTERVENÇÃO ATUAL (ESPAÇO FÍSICO)</vt:lpstr>
      <vt:lpstr>MELHORIAS REALIZADAS NA INTERVENÇÃO ATUAL (ESPAÇO FÍSICO)</vt:lpstr>
      <vt:lpstr>MELHORIAS REALIZADAS NA INTERVENÇÃO ATUAL (ESPAÇO FÍSICO)</vt:lpstr>
      <vt:lpstr>MELHORIAS REALIZADAS NA INTERVENÇÃO ATUAL (ESPAÇO FÍSICO)</vt:lpstr>
      <vt:lpstr>MELHORIAS REALIZADAS NA INTERVENÇÃO ATUAL (ESPAÇO FÍSICO)</vt:lpstr>
      <vt:lpstr>MELHORIAS REALIZADAS NA INTERVENÇÃO ATUAL (ESPAÇO FÍSICO)</vt:lpstr>
      <vt:lpstr>MELHORIAS REALIZADAS NA INTERVENÇÃO ATUAL (ESPAÇO FÍSICO)</vt:lpstr>
      <vt:lpstr>MELHORIAS REALIZADAS NA INTERVENÇÃO ATUAL (ESPAÇO FÍSICO)</vt:lpstr>
      <vt:lpstr>MELHORIAS REALIZADAS NA INTERVENÇÃO ATUAL (ESPAÇO FÍSICO)</vt:lpstr>
      <vt:lpstr>MELHORIAS REALIZADAS NA INTERVENÇÃO ATUAL (ESPAÇO FÍSICO) </vt:lpstr>
      <vt:lpstr>MELHORIAS REALIZADAS NA INTERVENÇÃO ATUAL (ESPAÇO FÍSICO)</vt:lpstr>
      <vt:lpstr>MELHORIAS REALIZADAS NA INTERVENÇÃO ATUAL (ESPAÇO FÍSICO)</vt:lpstr>
      <vt:lpstr>MELHORIAS REALIZADAS NA INTERVENÇÃO ATUAL (Materiais) </vt:lpstr>
      <vt:lpstr>MELHORIAS REALIZADAS NA INTERVENÇÃO ATUAL (Documentação)    </vt:lpstr>
      <vt:lpstr>MELHORIAS REALIZADAS NA INTERVENÇÃO ATUAL (Documentação) </vt:lpstr>
      <vt:lpstr>MELHORIAS REALIZADAS NA INTERVENÇÃO ATUAL (Documentação) </vt:lpstr>
      <vt:lpstr>DAS MELHORIAS REALIZADAS NA INTERVENÇÃO ATUAL (Capacitação)     </vt:lpstr>
      <vt:lpstr>INVENTÁRIO FARMÁCIA - Medicamentos </vt:lpstr>
      <vt:lpstr>INVENTÁRIO FARMÁCIA - Medicamentos </vt:lpstr>
      <vt:lpstr>INVENTÁRIO FARMÁCIA - Medicamentos </vt:lpstr>
      <vt:lpstr>INVENTÁRIO FARMÁCIA - Medicamentos </vt:lpstr>
      <vt:lpstr>INVENTÁRIO FARMÁCIA - Medicamentos </vt:lpstr>
      <vt:lpstr>INVENTÁRIO FARMÁCIA – Materiais  </vt:lpstr>
      <vt:lpstr>INVENTÁRIO FARMÁCIA – Materiais </vt:lpstr>
      <vt:lpstr>INVENTÁRIO FARMACIA – Materiais </vt:lpstr>
      <vt:lpstr>INVENTÁRIO FARMÁCIA – Materiais </vt:lpstr>
      <vt:lpstr>INVENTÁRIO FARMÁCIA – Materiais </vt:lpstr>
      <vt:lpstr>INVENTÁRIO LABORATÓRIO - Materiais</vt:lpstr>
      <vt:lpstr>Levantamento Rouparia </vt:lpstr>
      <vt:lpstr>Levantamento Rouparia </vt:lpstr>
      <vt:lpstr>INVENTÁRIO – BENS MOBILIÁRIOS (SALA DE REUNIÃO)</vt:lpstr>
      <vt:lpstr>INVENTÁRIO – BENS MOBILIÁRIOS (NUTRIÇÃO) </vt:lpstr>
      <vt:lpstr>INVENTÁRIO – BENS MOBILIÁRIOS (ADM) </vt:lpstr>
      <vt:lpstr>INVENTÁRIO – BENS MOBILIÁRIOS (ADM) </vt:lpstr>
      <vt:lpstr>INVENTÁRIO – BENS MOBILIÁRIOS (SAME) </vt:lpstr>
      <vt:lpstr>INVENTÁRIO – BENS MOBILIÁRIOS (FARMÁCIA) </vt:lpstr>
      <vt:lpstr>INVENTÁRIO – BENS MOBILIÁRIOS (Dispensário Limpeza) </vt:lpstr>
      <vt:lpstr>INVENTÁRIO – BENS MOBILIÁRIOS (Rouparia) </vt:lpstr>
      <vt:lpstr>INVENTÁRIO – BENS MOBILIÁRIOS (Lavanderia) </vt:lpstr>
      <vt:lpstr>INVENTÁRIO – BENS MOBILIARIOS (Expurgo) </vt:lpstr>
      <vt:lpstr>INVENTÁRIO – BENS MOBILIÁRIOS (Área Laboratório ) </vt:lpstr>
      <vt:lpstr>INVENTÁRIO – BENS MOBILIÁRIOS (Sala de Coleta) </vt:lpstr>
      <vt:lpstr>INVENTÁRIO – BENS MOBILIÁRIOS (Laboratório) </vt:lpstr>
      <vt:lpstr>INVENTÁRIO – BENS MOBILIÁRIOS (Laboratório) </vt:lpstr>
      <vt:lpstr>INVENTÁRIO – BENS MOBILIÁRIOS (Descanso Enfermagem) </vt:lpstr>
      <vt:lpstr>INVENTÁRIO – BENS MOBILIARIOS (Descanso Funcionários) </vt:lpstr>
      <vt:lpstr>INVENTÁRIO – BENS MOBILIÁRIOS (Refeitório) </vt:lpstr>
      <vt:lpstr>INVENTÁRIO – BENS MOBILIÁRIOS (Cozinha) </vt:lpstr>
      <vt:lpstr>INVENTÁRIO – BENS MOBILIÁRIOS (Sala do Santo) </vt:lpstr>
      <vt:lpstr>INVENTÁRIO – BENS MOBILIÁRIOS (Sala Passagem Plantão) </vt:lpstr>
      <vt:lpstr>INVENTÁRIO – BENS MOBILIÁRIOS (Sala Preparo Medicação Internação) </vt:lpstr>
      <vt:lpstr>INVENTÁRIO – BENS MOBILIÁRIOS (Corredor Emergência) </vt:lpstr>
      <vt:lpstr>INVENTÁRIO – BENS MOBILIÁRIOS (Recepção Antiga) </vt:lpstr>
      <vt:lpstr>INVENTÁRIO – BENS MOBILIÁRIOS (Nova) </vt:lpstr>
      <vt:lpstr>INVENTÁRIO – BENS MOBILIÁRIOS (Nova) </vt:lpstr>
      <vt:lpstr>INVENTÁRIO – BENS MOBILIÁRIOS (Raio - X) </vt:lpstr>
      <vt:lpstr>INVENTÁRIO – BENS MOBILIÁRIOS (Sala Medicação) </vt:lpstr>
      <vt:lpstr>INVENTÁRIO – BENS MOBILIÁRIOS (consultório 1) </vt:lpstr>
      <vt:lpstr>INVENTÁRIO – BENS MOBILIÁRIOS (consultório 2) </vt:lpstr>
      <vt:lpstr>CONTRATOS EM VIGÊNCIA  </vt:lpstr>
      <vt:lpstr>CONTRATOS EM VIGÊNCIA – Cilindros Locados IBG</vt:lpstr>
      <vt:lpstr>QUADRO DE FUNCIONÁRIOS E RESPECTIVOS SALÁRIOS </vt:lpstr>
      <vt:lpstr>QUADRO DE FUNCIONÁRIOS E RESPECTIVOS SALÁRIOS</vt:lpstr>
      <vt:lpstr>QUADRO DE FUNCIONÁRIOS E RESPECTIVOS SALÁRIOS</vt:lpstr>
      <vt:lpstr>ATRIBUIÇÕES POR FUNÇÃO  </vt:lpstr>
      <vt:lpstr>ATRIBUIÇÕES POR FUNÇÃO </vt:lpstr>
      <vt:lpstr>Descrição das Atividades Desenvolvidas Téc. De Enfermagem:  </vt:lpstr>
      <vt:lpstr>Descrição das Atividades Desenvolvidas Téc. De Enfermagem:</vt:lpstr>
      <vt:lpstr>Descrição das Atividades Desenvolvidas Téc. De Enfermagem:</vt:lpstr>
      <vt:lpstr>ATRIBUIÇÕES POR FUNÇÃO </vt:lpstr>
      <vt:lpstr>Descrição das Atividades Desenvolvidas Enfermeiro (a):</vt:lpstr>
      <vt:lpstr>Descrição das Atividades Desenvolvidas Enfermeiro (a):</vt:lpstr>
      <vt:lpstr>ATRIBUIÇÕES POR FUNÇÃO </vt:lpstr>
      <vt:lpstr>Descrição das Atividades Desenvolvidas Téc. Radiologia:</vt:lpstr>
      <vt:lpstr>RT – Responsável Técnico RX  Paolla Tatiana Pereira </vt:lpstr>
      <vt:lpstr>ATRIBUIÇÕES POR FUNÇÃO </vt:lpstr>
      <vt:lpstr>Descrição das Atividades Desenvolvidas Atendente (Recepção):</vt:lpstr>
      <vt:lpstr>ATRIBUIÇÕES POR FUNÇÃO </vt:lpstr>
      <vt:lpstr>Descrição das Atividades Desenvolvidas Aux. De Limpeza:</vt:lpstr>
      <vt:lpstr>ATRIBUIÇÕES POR FUNÇÃO </vt:lpstr>
      <vt:lpstr>Descrição das Atividades Desenvolvidas Cozinheira:</vt:lpstr>
      <vt:lpstr>Descrição das Atividades Desenvolvidas Cozinheira:</vt:lpstr>
      <vt:lpstr>ATRIBUIÇÕES POR FUNÇÃO </vt:lpstr>
      <vt:lpstr>Descrição das Atividades Desenvolvidas Nutricionista:</vt:lpstr>
      <vt:lpstr>Descrição das Atividades Desenvolvidas Nutricionista:</vt:lpstr>
      <vt:lpstr>Responsável Técnica Nutrição</vt:lpstr>
      <vt:lpstr>ATRIBUIÇÕES POR FUNÇÃO </vt:lpstr>
      <vt:lpstr>Descrição das Atividades Desenvolvidas Manutenção:</vt:lpstr>
      <vt:lpstr>ATRIBUIÇÕES POR FUNÇÃO </vt:lpstr>
      <vt:lpstr>Descrição das Atividades Desenvolvidas Aux. De Faturamento:</vt:lpstr>
      <vt:lpstr>ATRIBUIÇÕES POR FUNÇÃO </vt:lpstr>
      <vt:lpstr>Descrição das Atividades Desenvolvidas Aux. De Escritório I (Laboratório):</vt:lpstr>
      <vt:lpstr>ATRIBUIÇÕES POR FUNÇÃO </vt:lpstr>
      <vt:lpstr>Descrição das Atividades Desenvolvidas Dispensário:</vt:lpstr>
      <vt:lpstr>ATRIBUIÇÕES POR FUNÇÃO </vt:lpstr>
      <vt:lpstr>Descrição das Atividades Desenvolvidas Coordenação de Enfermagem:</vt:lpstr>
      <vt:lpstr>Descrição das Atividades Desenvolvidas Coordenação de Enfermagem:</vt:lpstr>
      <vt:lpstr>RT ENFERMAGEM </vt:lpstr>
      <vt:lpstr>ATRIBUIÇÕES POR FUNÇÃO </vt:lpstr>
      <vt:lpstr>Descrição das Atividades Desenvolvidas Aux. Administrativo:</vt:lpstr>
      <vt:lpstr>Descrição das Atividades Desenvolvidas Aux. Administrativo:</vt:lpstr>
      <vt:lpstr>ATRIBUIÇÕES POR FUNÇÃO </vt:lpstr>
      <vt:lpstr>Descrição das Atividades Desenvolvidas Administradora Hospitalar:</vt:lpstr>
      <vt:lpstr>PROCESSOS EM ANDAMENTO </vt:lpstr>
      <vt:lpstr>PROCESSOS EM ANDAMENTO Certidão Nº 7183648 </vt:lpstr>
      <vt:lpstr>PROCESSOS EM ANDAMENTO Certidão Nº3521863/2024 </vt:lpstr>
      <vt:lpstr>EMPRESAS LICITADAS PELA PREFEITURA MUNICIPAL</vt:lpstr>
      <vt:lpstr>RT CREMESP </vt:lpstr>
      <vt:lpstr>EMPRESAS LICITADAS PELA PREFEITURA MUNICIPAL</vt:lpstr>
      <vt:lpstr>EMPRESAS LICITADAS PELA PREFEITURA MUNICIPAL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Balancete Anual</vt:lpstr>
      <vt:lpstr>Relatório de Atividades Anual 2023</vt:lpstr>
      <vt:lpstr>Relatório de Atividades Anual </vt:lpstr>
      <vt:lpstr>Relatório de Atividades Anual </vt:lpstr>
      <vt:lpstr>Relatório de Atividades Anual 2024 </vt:lpstr>
      <vt:lpstr>Relatório de Atividades Anual 2024 </vt:lpstr>
      <vt:lpstr>Relatório de Atividades Anual 2024 </vt:lpstr>
      <vt:lpstr>OBRIGAÇÃO ANUAL </vt:lpstr>
      <vt:lpstr>OBRIGAÇÃO ANUAL </vt:lpstr>
      <vt:lpstr>OBRIGAÇÃO ANUAL – CND’s</vt:lpstr>
      <vt:lpstr>OBRIGAÇÃO ANUAL – CND’s</vt:lpstr>
      <vt:lpstr>Comissões ativas </vt:lpstr>
      <vt:lpstr>Comissões ativas </vt:lpstr>
      <vt:lpstr>Comissões ativas </vt:lpstr>
      <vt:lpstr>Comissões ativas </vt:lpstr>
      <vt:lpstr>Agradecimentos Finais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Contato SCMSLP</dc:creator>
  <cp:lastModifiedBy>Contato SCMSLP</cp:lastModifiedBy>
  <cp:revision>343</cp:revision>
  <cp:lastPrinted>2024-12-18T21:06:31Z</cp:lastPrinted>
  <dcterms:created xsi:type="dcterms:W3CDTF">2024-12-09T18:53:55Z</dcterms:created>
  <dcterms:modified xsi:type="dcterms:W3CDTF">2024-12-18T21:07:58Z</dcterms:modified>
</cp:coreProperties>
</file>