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notesMasterIdLst>
    <p:notesMasterId r:id="rId12"/>
  </p:notes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76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A6C6E-077D-4D39-A1E1-01FD32461AF0}" type="datetimeFigureOut">
              <a:rPr lang="pt-BR" smtClean="0"/>
              <a:t>28/04/2026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BAA5A-99D4-41A3-BBD2-4502B57C57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9205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3BAA5A-99D4-41A3-BBD2-4502B57C5716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5035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3BAA5A-99D4-41A3-BBD2-4502B57C5716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609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3BAA5A-99D4-41A3-BBD2-4502B57C5716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2168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3BAA5A-99D4-41A3-BBD2-4502B57C5716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9214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3BAA5A-99D4-41A3-BBD2-4502B57C5716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8034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3BAA5A-99D4-41A3-BBD2-4502B57C5716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8603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3BAA5A-99D4-41A3-BBD2-4502B57C5716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4128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3BAA5A-99D4-41A3-BBD2-4502B57C5716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4176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3BAA5A-99D4-41A3-BBD2-4502B57C5716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2964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3BAA5A-99D4-41A3-BBD2-4502B57C5716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2019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83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75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0739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64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1015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253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98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42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37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6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0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99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23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25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53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51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3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399" y="1795133"/>
            <a:ext cx="6589199" cy="1280890"/>
          </a:xfrm>
        </p:spPr>
        <p:txBody>
          <a:bodyPr/>
          <a:lstStyle/>
          <a:p>
            <a:r>
              <a:rPr dirty="0" err="1"/>
              <a:t>Autismo</a:t>
            </a:r>
            <a:r>
              <a:rPr dirty="0"/>
              <a:t> e </a:t>
            </a:r>
            <a:r>
              <a:rPr dirty="0" err="1"/>
              <a:t>Assistência</a:t>
            </a:r>
            <a:r>
              <a:rPr dirty="0"/>
              <a:t> Social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223" y="1835050"/>
            <a:ext cx="6591985" cy="3777622"/>
          </a:xfrm>
        </p:spPr>
        <p:txBody>
          <a:bodyPr>
            <a:normAutofit fontScale="85000" lnSpcReduction="20000"/>
          </a:bodyPr>
          <a:lstStyle/>
          <a:p>
            <a:pPr algn="ctr"/>
            <a:endParaRPr lang="pt-BR" b="1" dirty="0"/>
          </a:p>
          <a:p>
            <a:pPr algn="ctr"/>
            <a:endParaRPr lang="pt-BR" b="1" dirty="0"/>
          </a:p>
          <a:p>
            <a:pPr algn="ctr"/>
            <a:endParaRPr lang="pt-BR" b="1" dirty="0"/>
          </a:p>
          <a:p>
            <a:pPr algn="ctr"/>
            <a:endParaRPr lang="pt-BR" b="1" dirty="0"/>
          </a:p>
          <a:p>
            <a:pPr algn="ctr"/>
            <a:endParaRPr lang="pt-BR" b="1" dirty="0"/>
          </a:p>
          <a:p>
            <a:pPr algn="ctr"/>
            <a:r>
              <a:rPr sz="2400" b="1" dirty="0" err="1"/>
              <a:t>Garantia</a:t>
            </a:r>
            <a:r>
              <a:rPr sz="2400" b="1" dirty="0"/>
              <a:t> de </a:t>
            </a:r>
            <a:r>
              <a:rPr sz="2400" b="1" dirty="0" err="1"/>
              <a:t>Direitos</a:t>
            </a:r>
            <a:r>
              <a:rPr sz="2400" b="1" dirty="0"/>
              <a:t> e </a:t>
            </a:r>
            <a:r>
              <a:rPr sz="2400" b="1" dirty="0" err="1"/>
              <a:t>Inclusão</a:t>
            </a:r>
            <a:r>
              <a:rPr sz="2400" b="1" dirty="0"/>
              <a:t> </a:t>
            </a:r>
            <a:r>
              <a:rPr sz="2400" b="1" dirty="0" err="1"/>
              <a:t>na</a:t>
            </a:r>
            <a:r>
              <a:rPr sz="2400" b="1" dirty="0"/>
              <a:t> </a:t>
            </a:r>
            <a:r>
              <a:rPr sz="2400" b="1" dirty="0" err="1"/>
              <a:t>Prática</a:t>
            </a:r>
            <a:endParaRPr lang="pt-BR" sz="2400" b="1" dirty="0"/>
          </a:p>
          <a:p>
            <a:pPr algn="ctr"/>
            <a:endParaRPr lang="pt-BR" b="1" dirty="0"/>
          </a:p>
          <a:p>
            <a:pPr algn="ctr"/>
            <a:endParaRPr lang="pt-BR" b="1" dirty="0"/>
          </a:p>
          <a:p>
            <a:pPr algn="ctr"/>
            <a:endParaRPr lang="pt-BR" b="1" dirty="0"/>
          </a:p>
          <a:p>
            <a:pPr marL="0" indent="0" algn="ctr">
              <a:buNone/>
            </a:pPr>
            <a:r>
              <a:rPr lang="pt-BR" b="1" dirty="0">
                <a:solidFill>
                  <a:schemeClr val="accent3">
                    <a:lumMod val="75000"/>
                  </a:schemeClr>
                </a:solidFill>
              </a:rPr>
              <a:t>“O autismo não é uma doença, é uma forma diferente de desenvolvimento. E, junto com a pessoa, toda a família também enfrenta desafios, principalmente no acesso a serviços, no cuidado diário e na inclusão social.”</a:t>
            </a:r>
            <a:endParaRPr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b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FD695D-0E84-4C34-7E83-ADA5B8ED0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1761" y="-68801"/>
            <a:ext cx="1710894" cy="120953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808A514-41B1-E072-ABC2-7AD9DA6FCB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81" y="248459"/>
            <a:ext cx="1595466" cy="6983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A29CD61-35F4-0F44-0E8D-1DB1E2D24794}"/>
              </a:ext>
            </a:extLst>
          </p:cNvPr>
          <p:cNvSpPr txBox="1"/>
          <p:nvPr/>
        </p:nvSpPr>
        <p:spPr>
          <a:xfrm>
            <a:off x="3503691" y="248459"/>
            <a:ext cx="3404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Secretaria Municipal de Assistência Social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6613" y="2758289"/>
            <a:ext cx="6591985" cy="3777622"/>
          </a:xfrm>
        </p:spPr>
        <p:txBody>
          <a:bodyPr/>
          <a:lstStyle/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marL="0" indent="0">
              <a:buNone/>
            </a:pPr>
            <a:endParaRPr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FD695D-0E84-4C34-7E83-ADA5B8ED0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1761" y="-68801"/>
            <a:ext cx="1710894" cy="120953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808A514-41B1-E072-ABC2-7AD9DA6FCB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81" y="248459"/>
            <a:ext cx="1595466" cy="6983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A29CD61-35F4-0F44-0E8D-1DB1E2D24794}"/>
              </a:ext>
            </a:extLst>
          </p:cNvPr>
          <p:cNvSpPr txBox="1"/>
          <p:nvPr/>
        </p:nvSpPr>
        <p:spPr>
          <a:xfrm>
            <a:off x="3503691" y="248459"/>
            <a:ext cx="3404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Secretaria Municipal de Assistência Social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809399" y="1795133"/>
            <a:ext cx="6589199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D2E32AC7-1E34-9B4E-9F0C-DDE828B6E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031" y="1648497"/>
            <a:ext cx="8455937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2800" b="1" dirty="0">
                <a:solidFill>
                  <a:schemeClr val="tx1"/>
                </a:solidFill>
                <a:latin typeface="Arial" panose="020B0604020202020204" pitchFamily="34" charset="0"/>
              </a:rPr>
              <a:t>Sabemos</a:t>
            </a:r>
            <a:r>
              <a:rPr lang="pt-BR" altLang="pt-BR" sz="2800" dirty="0">
                <a:solidFill>
                  <a:schemeClr val="tx1"/>
                </a:solidFill>
                <a:latin typeface="Arial" panose="020B0604020202020204" pitchFamily="34" charset="0"/>
              </a:rPr>
              <a:t> que ainda há muito a avançar,</a:t>
            </a:r>
          </a:p>
          <a:p>
            <a:pPr mar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2800" dirty="0">
                <a:solidFill>
                  <a:schemeClr val="tx1"/>
                </a:solidFill>
                <a:latin typeface="Arial" panose="020B0604020202020204" pitchFamily="34" charset="0"/>
              </a:rPr>
              <a:t> mas seguimos </a:t>
            </a:r>
            <a:r>
              <a:rPr lang="pt-BR" altLang="pt-BR" sz="2800" b="1" dirty="0">
                <a:solidFill>
                  <a:schemeClr val="tx1"/>
                </a:solidFill>
                <a:latin typeface="Arial" panose="020B0604020202020204" pitchFamily="34" charset="0"/>
              </a:rPr>
              <a:t>comprometidos</a:t>
            </a:r>
            <a:r>
              <a:rPr lang="pt-BR" altLang="pt-BR" sz="2800" dirty="0">
                <a:solidFill>
                  <a:schemeClr val="tx1"/>
                </a:solidFill>
                <a:latin typeface="Arial" panose="020B0604020202020204" pitchFamily="34" charset="0"/>
              </a:rPr>
              <a:t> em acolher, </a:t>
            </a:r>
          </a:p>
          <a:p>
            <a:pPr mar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2800" dirty="0">
                <a:solidFill>
                  <a:schemeClr val="tx1"/>
                </a:solidFill>
                <a:latin typeface="Arial" panose="020B0604020202020204" pitchFamily="34" charset="0"/>
              </a:rPr>
              <a:t>ouvir e aprimorar o </a:t>
            </a:r>
            <a:r>
              <a:rPr lang="pt-BR" altLang="pt-BR" sz="2800" b="1" dirty="0">
                <a:solidFill>
                  <a:schemeClr val="tx1"/>
                </a:solidFill>
                <a:latin typeface="Arial" panose="020B0604020202020204" pitchFamily="34" charset="0"/>
              </a:rPr>
              <a:t>atendimento</a:t>
            </a:r>
            <a:r>
              <a:rPr lang="pt-BR" altLang="pt-BR" sz="2800" dirty="0">
                <a:solidFill>
                  <a:schemeClr val="tx1"/>
                </a:solidFill>
                <a:latin typeface="Arial" panose="020B0604020202020204" pitchFamily="34" charset="0"/>
              </a:rPr>
              <a:t>, porque cada </a:t>
            </a:r>
            <a:r>
              <a:rPr lang="pt-BR" altLang="pt-BR" sz="2800" b="1" dirty="0">
                <a:solidFill>
                  <a:schemeClr val="tx1"/>
                </a:solidFill>
                <a:latin typeface="Arial" panose="020B0604020202020204" pitchFamily="34" charset="0"/>
              </a:rPr>
              <a:t>família importa</a:t>
            </a:r>
          </a:p>
          <a:p>
            <a:pPr mar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2800" dirty="0">
                <a:solidFill>
                  <a:schemeClr val="tx1"/>
                </a:solidFill>
                <a:latin typeface="Arial" panose="020B0604020202020204" pitchFamily="34" charset="0"/>
              </a:rPr>
              <a:t> e cada</a:t>
            </a:r>
            <a:r>
              <a:rPr lang="pt-BR" altLang="pt-BR" sz="2800" b="1" dirty="0">
                <a:solidFill>
                  <a:schemeClr val="tx1"/>
                </a:solidFill>
                <a:latin typeface="Arial" panose="020B0604020202020204" pitchFamily="34" charset="0"/>
              </a:rPr>
              <a:t> direito </a:t>
            </a:r>
            <a:r>
              <a:rPr lang="pt-BR" altLang="pt-BR" sz="2800" dirty="0">
                <a:solidFill>
                  <a:schemeClr val="tx1"/>
                </a:solidFill>
                <a:latin typeface="Arial" panose="020B0604020202020204" pitchFamily="34" charset="0"/>
              </a:rPr>
              <a:t>precisa</a:t>
            </a:r>
            <a:r>
              <a:rPr lang="pt-BR" altLang="pt-BR" sz="28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altLang="pt-BR" sz="2800" dirty="0">
                <a:solidFill>
                  <a:schemeClr val="tx1"/>
                </a:solidFill>
                <a:latin typeface="Arial" panose="020B0604020202020204" pitchFamily="34" charset="0"/>
              </a:rPr>
              <a:t>ser</a:t>
            </a:r>
            <a:r>
              <a:rPr lang="pt-BR" altLang="pt-BR" sz="2800" b="1" dirty="0">
                <a:solidFill>
                  <a:schemeClr val="tx1"/>
                </a:solidFill>
                <a:latin typeface="Arial" panose="020B0604020202020204" pitchFamily="34" charset="0"/>
              </a:rPr>
              <a:t> garantido</a:t>
            </a:r>
            <a:r>
              <a:rPr lang="pt-BR" altLang="pt-BR" sz="280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  <a:p>
            <a:pPr mar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pt-BR" altLang="pt-BR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pt-BR" altLang="pt-BR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 algn="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pt-BR" altLang="pt-BR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 algn="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pt-BR" altLang="pt-BR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 algn="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pt-BR" altLang="pt-BR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 algn="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pt-BR" altLang="pt-BR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 algn="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Obrigada pela presença de todos.</a:t>
            </a:r>
          </a:p>
        </p:txBody>
      </p:sp>
    </p:spTree>
    <p:extLst>
      <p:ext uri="{BB962C8B-B14F-4D97-AF65-F5344CB8AC3E}">
        <p14:creationId xmlns:p14="http://schemas.microsoft.com/office/powerpoint/2010/main" val="657896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6613" y="2758289"/>
            <a:ext cx="6591985" cy="3777622"/>
          </a:xfrm>
        </p:spPr>
        <p:txBody>
          <a:bodyPr/>
          <a:lstStyle/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marL="0" indent="0">
              <a:buNone/>
            </a:pPr>
            <a:endParaRPr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FD695D-0E84-4C34-7E83-ADA5B8ED0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1761" y="-68801"/>
            <a:ext cx="1710894" cy="120953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808A514-41B1-E072-ABC2-7AD9DA6FCB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81" y="248459"/>
            <a:ext cx="1595466" cy="6983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A29CD61-35F4-0F44-0E8D-1DB1E2D24794}"/>
              </a:ext>
            </a:extLst>
          </p:cNvPr>
          <p:cNvSpPr txBox="1"/>
          <p:nvPr/>
        </p:nvSpPr>
        <p:spPr>
          <a:xfrm>
            <a:off x="3503691" y="248459"/>
            <a:ext cx="3404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Secretaria Municipal de Assistência Social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41335D0-0E4D-B07A-D2EE-1B5ACF828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7641" y="1477177"/>
            <a:ext cx="6588125" cy="1281112"/>
          </a:xfrm>
        </p:spPr>
        <p:txBody>
          <a:bodyPr/>
          <a:lstStyle/>
          <a:p>
            <a:r>
              <a:rPr b="1" dirty="0"/>
              <a:t>O que é o </a:t>
            </a:r>
            <a:r>
              <a:rPr b="1" dirty="0" err="1"/>
              <a:t>Autismo</a:t>
            </a:r>
            <a:r>
              <a:rPr b="1" dirty="0"/>
              <a:t> (TEA)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45EF8DA-E6EF-7CCC-CF30-0BDAD6D08139}"/>
              </a:ext>
            </a:extLst>
          </p:cNvPr>
          <p:cNvSpPr txBox="1">
            <a:spLocks/>
          </p:cNvSpPr>
          <p:nvPr/>
        </p:nvSpPr>
        <p:spPr>
          <a:xfrm>
            <a:off x="1663781" y="2564330"/>
            <a:ext cx="6591985" cy="377762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/>
              <a:t>Transtorno</a:t>
            </a:r>
            <a:r>
              <a:rPr lang="pt-BR" dirty="0"/>
              <a:t> do </a:t>
            </a:r>
            <a:r>
              <a:rPr lang="pt-BR" b="1" dirty="0"/>
              <a:t>neurodesenvolvimento</a:t>
            </a:r>
            <a:r>
              <a:rPr lang="pt-BR" dirty="0"/>
              <a:t>, que podem apresentar: </a:t>
            </a:r>
          </a:p>
          <a:p>
            <a:r>
              <a:rPr lang="pt-BR" dirty="0"/>
              <a:t>Dificuldades na comunicação</a:t>
            </a:r>
          </a:p>
          <a:p>
            <a:r>
              <a:rPr lang="pt-BR" dirty="0"/>
              <a:t>Interação social</a:t>
            </a:r>
          </a:p>
          <a:p>
            <a:r>
              <a:rPr lang="pt-BR" dirty="0"/>
              <a:t>Comportamentos repetitivos </a:t>
            </a:r>
          </a:p>
          <a:p>
            <a:r>
              <a:rPr lang="pt-BR" dirty="0"/>
              <a:t>Manifesta-se de forma única em cada pessoa 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b="1" dirty="0"/>
              <a:t>Base Legal: </a:t>
            </a:r>
          </a:p>
          <a:p>
            <a:r>
              <a:rPr lang="pt-BR" dirty="0"/>
              <a:t>Lei 12.764/2012 (Lei Berenice Piana)</a:t>
            </a:r>
          </a:p>
          <a:p>
            <a:r>
              <a:rPr lang="pt-BR" dirty="0"/>
              <a:t>Lei 13.146/2015 (LBI)</a:t>
            </a:r>
          </a:p>
          <a:p>
            <a:r>
              <a:rPr lang="pt-BR" dirty="0"/>
              <a:t>Pessoa com TEA é considerada </a:t>
            </a:r>
            <a:r>
              <a:rPr lang="pt-BR" b="1" dirty="0" err="1"/>
              <a:t>PcD</a:t>
            </a:r>
            <a:endParaRPr lang="pt-BR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1926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4835" y="2706301"/>
            <a:ext cx="6591985" cy="3777622"/>
          </a:xfrm>
        </p:spPr>
        <p:txBody>
          <a:bodyPr/>
          <a:lstStyle/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marL="0" indent="0">
              <a:buNone/>
            </a:pPr>
            <a:endParaRPr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FD695D-0E84-4C34-7E83-ADA5B8ED0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1761" y="-68801"/>
            <a:ext cx="1710894" cy="120953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808A514-41B1-E072-ABC2-7AD9DA6FCB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81" y="248459"/>
            <a:ext cx="1595466" cy="6983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A29CD61-35F4-0F44-0E8D-1DB1E2D24794}"/>
              </a:ext>
            </a:extLst>
          </p:cNvPr>
          <p:cNvSpPr txBox="1"/>
          <p:nvPr/>
        </p:nvSpPr>
        <p:spPr>
          <a:xfrm>
            <a:off x="3503691" y="248459"/>
            <a:ext cx="3404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Secretaria Municipal de Assistência Social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FB701B-08BD-065B-80DE-7839D0B32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0" y="1795463"/>
            <a:ext cx="6588125" cy="1281112"/>
          </a:xfrm>
        </p:spPr>
        <p:txBody>
          <a:bodyPr/>
          <a:lstStyle/>
          <a:p>
            <a:r>
              <a:rPr b="1" dirty="0" err="1"/>
              <a:t>Papel</a:t>
            </a:r>
            <a:r>
              <a:rPr b="1" dirty="0"/>
              <a:t> da </a:t>
            </a:r>
            <a:r>
              <a:rPr b="1" dirty="0" err="1"/>
              <a:t>Assistência</a:t>
            </a:r>
            <a:r>
              <a:rPr b="1" dirty="0"/>
              <a:t> Social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D8CC139-05AC-A330-B5D2-52476E9BA4D0}"/>
              </a:ext>
            </a:extLst>
          </p:cNvPr>
          <p:cNvSpPr txBox="1">
            <a:spLocks/>
          </p:cNvSpPr>
          <p:nvPr/>
        </p:nvSpPr>
        <p:spPr>
          <a:xfrm>
            <a:off x="1663781" y="2512342"/>
            <a:ext cx="6591985" cy="377762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  <a:p>
            <a:endParaRPr lang="pt-BR" dirty="0"/>
          </a:p>
          <a:p>
            <a:r>
              <a:rPr lang="pt-BR" sz="2000" dirty="0"/>
              <a:t>Proteção Social </a:t>
            </a:r>
            <a:r>
              <a:rPr lang="pt-BR" sz="2000" b="1" dirty="0"/>
              <a:t>Básica</a:t>
            </a:r>
            <a:r>
              <a:rPr lang="pt-BR" sz="2000" dirty="0"/>
              <a:t> e </a:t>
            </a:r>
            <a:r>
              <a:rPr lang="pt-BR" sz="2000" b="1" dirty="0"/>
              <a:t>Especia</a:t>
            </a:r>
            <a:r>
              <a:rPr lang="pt-BR" sz="2000" dirty="0"/>
              <a:t>l de </a:t>
            </a:r>
            <a:r>
              <a:rPr lang="pt-BR" sz="2000" b="1" dirty="0"/>
              <a:t>Média</a:t>
            </a:r>
            <a:r>
              <a:rPr lang="pt-BR" sz="2000" dirty="0"/>
              <a:t> e </a:t>
            </a:r>
            <a:r>
              <a:rPr lang="pt-BR" sz="2000" b="1" dirty="0"/>
              <a:t>Alta</a:t>
            </a:r>
            <a:r>
              <a:rPr lang="pt-BR" sz="2000" dirty="0"/>
              <a:t> Complexidade</a:t>
            </a:r>
          </a:p>
          <a:p>
            <a:r>
              <a:rPr lang="pt-BR" sz="2000" dirty="0"/>
              <a:t>Apoio às famílias</a:t>
            </a:r>
          </a:p>
          <a:p>
            <a:r>
              <a:rPr lang="pt-BR" sz="2000" dirty="0"/>
              <a:t>Fortalecimento de vínculos</a:t>
            </a:r>
          </a:p>
          <a:p>
            <a:r>
              <a:rPr lang="pt-BR" sz="2000" dirty="0"/>
              <a:t>Garantia de direitos</a:t>
            </a:r>
          </a:p>
          <a:p>
            <a:endParaRPr lang="pt-BR" sz="2000" dirty="0"/>
          </a:p>
          <a:p>
            <a:endParaRPr lang="pt-BR" sz="2000" dirty="0"/>
          </a:p>
          <a:p>
            <a:pPr marL="0" indent="0" algn="ctr">
              <a:buFont typeface="Wingdings 3" charset="2"/>
              <a:buNone/>
            </a:pP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O nosso olhar não é para o diagnóstico, mas para as</a:t>
            </a:r>
          </a:p>
          <a:p>
            <a:pPr marL="0" indent="0" algn="ctr">
              <a:buFont typeface="Wingdings 3" charset="2"/>
              <a:buNone/>
            </a:pP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 condições sociais em que essa pessoa e </a:t>
            </a:r>
          </a:p>
          <a:p>
            <a:pPr marL="0" indent="0" algn="ctr">
              <a:buFont typeface="Wingdings 3" charset="2"/>
              <a:buNone/>
            </a:pP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sua família estão inseridas.”</a:t>
            </a:r>
          </a:p>
        </p:txBody>
      </p:sp>
    </p:spTree>
    <p:extLst>
      <p:ext uri="{BB962C8B-B14F-4D97-AF65-F5344CB8AC3E}">
        <p14:creationId xmlns:p14="http://schemas.microsoft.com/office/powerpoint/2010/main" val="2955635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6613" y="2758289"/>
            <a:ext cx="6591985" cy="3777622"/>
          </a:xfrm>
        </p:spPr>
        <p:txBody>
          <a:bodyPr/>
          <a:lstStyle/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marL="0" indent="0">
              <a:buNone/>
            </a:pPr>
            <a:endParaRPr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FD695D-0E84-4C34-7E83-ADA5B8ED0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1761" y="-68801"/>
            <a:ext cx="1710894" cy="120953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808A514-41B1-E072-ABC2-7AD9DA6FCB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81" y="248459"/>
            <a:ext cx="1595466" cy="6983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A29CD61-35F4-0F44-0E8D-1DB1E2D24794}"/>
              </a:ext>
            </a:extLst>
          </p:cNvPr>
          <p:cNvSpPr txBox="1"/>
          <p:nvPr/>
        </p:nvSpPr>
        <p:spPr>
          <a:xfrm>
            <a:off x="3503691" y="248459"/>
            <a:ext cx="3404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Secretaria Municipal de Assistência Social 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A1B4CB8-7BF0-8382-5C9C-E37BEFB23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0" y="1795463"/>
            <a:ext cx="6588125" cy="1281112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O Papel da Assistência Social</a:t>
            </a:r>
            <a:br>
              <a:rPr lang="pt-BR" dirty="0"/>
            </a:br>
            <a:endParaRPr lang="pt-BR" dirty="0"/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0726920E-B516-1373-F8D6-02A600F85394}"/>
              </a:ext>
            </a:extLst>
          </p:cNvPr>
          <p:cNvSpPr txBox="1">
            <a:spLocks/>
          </p:cNvSpPr>
          <p:nvPr/>
        </p:nvSpPr>
        <p:spPr>
          <a:xfrm>
            <a:off x="1663781" y="2664737"/>
            <a:ext cx="6591985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A Assistência Social </a:t>
            </a:r>
            <a:r>
              <a:rPr lang="pt-BR" b="1" dirty="0"/>
              <a:t>não realiza tratamento da pessoa com autismo</a:t>
            </a:r>
            <a:r>
              <a:rPr lang="pt-BR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Atua na </a:t>
            </a:r>
            <a:r>
              <a:rPr lang="pt-BR" b="1" dirty="0"/>
              <a:t>garantia de direitos socioassistenciais</a:t>
            </a:r>
            <a:r>
              <a:rPr lang="pt-BR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Atendimento voltado à </a:t>
            </a:r>
            <a:r>
              <a:rPr lang="pt-BR" b="1" dirty="0"/>
              <a:t>vulnerabilidade e risco social</a:t>
            </a:r>
            <a:r>
              <a:rPr lang="pt-BR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Foco nas </a:t>
            </a:r>
            <a:r>
              <a:rPr lang="pt-BR" b="1" dirty="0"/>
              <a:t>situações de violação de direitos</a:t>
            </a:r>
            <a:r>
              <a:rPr lang="pt-BR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Atuação complementar às políticas de Saúde e Educação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8603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2169" y="2332776"/>
            <a:ext cx="6591985" cy="3777622"/>
          </a:xfrm>
        </p:spPr>
        <p:txBody>
          <a:bodyPr/>
          <a:lstStyle/>
          <a:p>
            <a:pPr algn="ctr"/>
            <a:endParaRPr lang="pt-BR" dirty="0"/>
          </a:p>
          <a:p>
            <a:pPr algn="ctr"/>
            <a:endParaRPr lang="pt-BR" dirty="0"/>
          </a:p>
          <a:p>
            <a:r>
              <a:rPr lang="pt-BR" b="1" dirty="0"/>
              <a:t>CRAS</a:t>
            </a:r>
            <a:r>
              <a:rPr lang="pt-BR" dirty="0"/>
              <a:t> – </a:t>
            </a:r>
            <a:r>
              <a:rPr lang="pt-BR" sz="1600" dirty="0"/>
              <a:t>Centro de Referência da Assistência Social </a:t>
            </a:r>
          </a:p>
          <a:p>
            <a:r>
              <a:rPr lang="pt-BR" b="1" dirty="0"/>
              <a:t>CREAS</a:t>
            </a:r>
            <a:r>
              <a:rPr lang="pt-BR" dirty="0"/>
              <a:t> – </a:t>
            </a:r>
            <a:r>
              <a:rPr lang="pt-BR" sz="1600" dirty="0"/>
              <a:t>Centro de Referência Especializado da Assistência Social </a:t>
            </a:r>
          </a:p>
          <a:p>
            <a:r>
              <a:rPr lang="pt-BR" b="1" dirty="0"/>
              <a:t>SCFV</a:t>
            </a:r>
            <a:r>
              <a:rPr lang="pt-BR" dirty="0"/>
              <a:t> - </a:t>
            </a:r>
            <a:r>
              <a:rPr lang="pt-BR" sz="1600" dirty="0"/>
              <a:t>Serviço de Convivência e Fortalecimento de Vínculo </a:t>
            </a:r>
          </a:p>
          <a:p>
            <a:r>
              <a:rPr lang="pt-BR" b="1" dirty="0"/>
              <a:t>Cadastro Único</a:t>
            </a:r>
          </a:p>
          <a:p>
            <a:r>
              <a:rPr lang="pt-BR" b="1" dirty="0"/>
              <a:t>Benefícios eventuais</a:t>
            </a:r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marL="0" indent="0">
              <a:buNone/>
            </a:pPr>
            <a:endParaRPr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FD695D-0E84-4C34-7E83-ADA5B8ED0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1761" y="-68801"/>
            <a:ext cx="1710894" cy="120953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808A514-41B1-E072-ABC2-7AD9DA6FCB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81" y="248459"/>
            <a:ext cx="1595466" cy="6983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A29CD61-35F4-0F44-0E8D-1DB1E2D24794}"/>
              </a:ext>
            </a:extLst>
          </p:cNvPr>
          <p:cNvSpPr txBox="1"/>
          <p:nvPr/>
        </p:nvSpPr>
        <p:spPr>
          <a:xfrm>
            <a:off x="3503691" y="248459"/>
            <a:ext cx="3404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Secretaria Municipal de Assistência Social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18990C-F763-1FCC-383B-27D174041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0" y="1795463"/>
            <a:ext cx="6588125" cy="1281112"/>
          </a:xfrm>
        </p:spPr>
        <p:txBody>
          <a:bodyPr/>
          <a:lstStyle/>
          <a:p>
            <a:r>
              <a:rPr b="1" dirty="0" err="1"/>
              <a:t>Serviços</a:t>
            </a:r>
            <a:r>
              <a:rPr b="1" dirty="0"/>
              <a:t> </a:t>
            </a:r>
            <a:r>
              <a:rPr b="1" dirty="0" err="1"/>
              <a:t>Ofertados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93249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6613" y="2758289"/>
            <a:ext cx="6591985" cy="3777622"/>
          </a:xfrm>
        </p:spPr>
        <p:txBody>
          <a:bodyPr/>
          <a:lstStyle/>
          <a:p>
            <a:pPr algn="ctr"/>
            <a:endParaRPr lang="pt-BR" dirty="0"/>
          </a:p>
          <a:p>
            <a:r>
              <a:rPr lang="pt-BR" b="1" dirty="0"/>
              <a:t>BPC</a:t>
            </a:r>
            <a:r>
              <a:rPr lang="pt-BR" dirty="0"/>
              <a:t> – Beneficio de Prestação Continuada</a:t>
            </a:r>
          </a:p>
          <a:p>
            <a:r>
              <a:rPr lang="pt-BR" b="1" dirty="0"/>
              <a:t>Passe Livre </a:t>
            </a:r>
            <a:r>
              <a:rPr lang="pt-BR" dirty="0"/>
              <a:t>: intermunicipal, interestadual (via online), municipal solicitado nos CRAS. </a:t>
            </a:r>
          </a:p>
          <a:p>
            <a:r>
              <a:rPr lang="pt-BR" b="1" dirty="0"/>
              <a:t>Benefícios eventuais</a:t>
            </a:r>
            <a:r>
              <a:rPr lang="pt-BR" dirty="0"/>
              <a:t>: </a:t>
            </a:r>
          </a:p>
          <a:p>
            <a:pPr marL="0" indent="0">
              <a:buNone/>
            </a:pPr>
            <a:r>
              <a:rPr lang="pt-BR" dirty="0"/>
              <a:t> * Auxilio alimentação, segunda via de certidão de nascimento, casamento ou óbito;</a:t>
            </a:r>
          </a:p>
          <a:p>
            <a:pPr marL="0" indent="0">
              <a:buNone/>
            </a:pPr>
            <a:r>
              <a:rPr lang="pt-BR" dirty="0"/>
              <a:t>* Kit natalidade, auxilio funeral. </a:t>
            </a:r>
          </a:p>
          <a:p>
            <a:r>
              <a:rPr lang="pt-BR" b="1" dirty="0"/>
              <a:t>CIPTEA</a:t>
            </a:r>
            <a:r>
              <a:rPr lang="pt-BR" dirty="0"/>
              <a:t>: Carteira de Identificação da Pessoa com Transtorno do Espectro Autista </a:t>
            </a:r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marL="0" indent="0">
              <a:buNone/>
            </a:pPr>
            <a:endParaRPr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FD695D-0E84-4C34-7E83-ADA5B8ED0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1761" y="-68801"/>
            <a:ext cx="1710894" cy="120953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808A514-41B1-E072-ABC2-7AD9DA6FCB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81" y="248459"/>
            <a:ext cx="1595466" cy="6983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A29CD61-35F4-0F44-0E8D-1DB1E2D24794}"/>
              </a:ext>
            </a:extLst>
          </p:cNvPr>
          <p:cNvSpPr txBox="1"/>
          <p:nvPr/>
        </p:nvSpPr>
        <p:spPr>
          <a:xfrm>
            <a:off x="3503691" y="248459"/>
            <a:ext cx="3404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Secretaria Municipal de Assistência Social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52E554-FC1A-4B03-C9EB-978C6D43D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0" y="1795463"/>
            <a:ext cx="6588125" cy="1281112"/>
          </a:xfrm>
        </p:spPr>
        <p:txBody>
          <a:bodyPr/>
          <a:lstStyle/>
          <a:p>
            <a:r>
              <a:rPr b="1" dirty="0" err="1"/>
              <a:t>Benefícios</a:t>
            </a:r>
            <a:r>
              <a:rPr b="1" dirty="0"/>
              <a:t> </a:t>
            </a:r>
            <a:r>
              <a:rPr lang="pt-BR" b="1" dirty="0"/>
              <a:t>Sociais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79602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6613" y="2758289"/>
            <a:ext cx="6591985" cy="3777622"/>
          </a:xfrm>
        </p:spPr>
        <p:txBody>
          <a:bodyPr/>
          <a:lstStyle/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marL="0" indent="0">
              <a:buNone/>
            </a:pPr>
            <a:endParaRPr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FD695D-0E84-4C34-7E83-ADA5B8ED0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1761" y="-68801"/>
            <a:ext cx="1710894" cy="120953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808A514-41B1-E072-ABC2-7AD9DA6FCB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81" y="248459"/>
            <a:ext cx="1595466" cy="6983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A29CD61-35F4-0F44-0E8D-1DB1E2D24794}"/>
              </a:ext>
            </a:extLst>
          </p:cNvPr>
          <p:cNvSpPr txBox="1"/>
          <p:nvPr/>
        </p:nvSpPr>
        <p:spPr>
          <a:xfrm>
            <a:off x="3503691" y="248459"/>
            <a:ext cx="3404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Secretaria Municipal de Assistência Social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BB309E-18CB-ED5F-C565-0314D61F1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582" y="1477177"/>
            <a:ext cx="6588125" cy="1281112"/>
          </a:xfrm>
        </p:spPr>
        <p:txBody>
          <a:bodyPr/>
          <a:lstStyle/>
          <a:p>
            <a:r>
              <a:rPr b="1" dirty="0" err="1"/>
              <a:t>Princ</a:t>
            </a:r>
            <a:r>
              <a:rPr lang="pt-BR" b="1" dirty="0"/>
              <a:t>i</a:t>
            </a:r>
            <a:r>
              <a:rPr b="1" dirty="0" err="1"/>
              <a:t>pais</a:t>
            </a:r>
            <a:r>
              <a:rPr b="1" dirty="0"/>
              <a:t> </a:t>
            </a:r>
            <a:r>
              <a:rPr b="1" dirty="0" err="1"/>
              <a:t>Demandas</a:t>
            </a:r>
            <a:endParaRPr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300CA53-5921-8050-7282-B003107AAB44}"/>
              </a:ext>
            </a:extLst>
          </p:cNvPr>
          <p:cNvSpPr txBox="1">
            <a:spLocks/>
          </p:cNvSpPr>
          <p:nvPr/>
        </p:nvSpPr>
        <p:spPr>
          <a:xfrm>
            <a:off x="2069164" y="2878200"/>
            <a:ext cx="6591985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pt-BR" b="1" dirty="0"/>
              <a:t>Diagnóstico tardio</a:t>
            </a:r>
            <a:r>
              <a:rPr lang="pt-BR" dirty="0"/>
              <a:t>: 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d</a:t>
            </a: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emora na identificação do TEA, atraso no acesso a intervenções e apoios, impacto no desenvolvimento e na autonomia </a:t>
            </a:r>
          </a:p>
          <a:p>
            <a:endParaRPr lang="pt-BR" dirty="0"/>
          </a:p>
          <a:p>
            <a:r>
              <a:rPr lang="pt-BR" b="1" dirty="0"/>
              <a:t>Sobrecarga familiar</a:t>
            </a:r>
            <a:r>
              <a:rPr lang="pt-BR" dirty="0"/>
              <a:t>: </a:t>
            </a:r>
            <a:r>
              <a:rPr lang="pt-BR" sz="1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exigência de cuidados contínuos, desgaste emocional e físico e impacto na renda e na rotina familiar</a:t>
            </a:r>
            <a:endParaRPr lang="pt-BR" sz="1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/>
              <a:t>Dificuldade de acesso aos serviços: </a:t>
            </a:r>
            <a:r>
              <a:rPr lang="pt-BR" sz="1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filas e demora no atendimento, falta de serviços especializados e deslocamento e barreiras no acesso as famílias.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4F24D9-113B-499F-F26E-16421430A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199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6613" y="2758289"/>
            <a:ext cx="6591985" cy="3777622"/>
          </a:xfrm>
        </p:spPr>
        <p:txBody>
          <a:bodyPr/>
          <a:lstStyle/>
          <a:p>
            <a:pPr algn="ctr"/>
            <a:endParaRPr lang="pt-BR" dirty="0"/>
          </a:p>
          <a:p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marL="0" indent="0">
              <a:buNone/>
            </a:pPr>
            <a:endParaRPr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FD695D-0E84-4C34-7E83-ADA5B8ED0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1761" y="-68801"/>
            <a:ext cx="1710894" cy="120953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808A514-41B1-E072-ABC2-7AD9DA6FCB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81" y="248459"/>
            <a:ext cx="1595466" cy="6983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A29CD61-35F4-0F44-0E8D-1DB1E2D24794}"/>
              </a:ext>
            </a:extLst>
          </p:cNvPr>
          <p:cNvSpPr txBox="1"/>
          <p:nvPr/>
        </p:nvSpPr>
        <p:spPr>
          <a:xfrm>
            <a:off x="3503691" y="248459"/>
            <a:ext cx="3404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Secretaria Municipal de Assistência Social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BD3E273-1F05-2287-E246-FB6EB71B9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0" y="1795463"/>
            <a:ext cx="6588125" cy="1281112"/>
          </a:xfrm>
        </p:spPr>
        <p:txBody>
          <a:bodyPr/>
          <a:lstStyle/>
          <a:p>
            <a:r>
              <a:rPr b="1" dirty="0" err="1"/>
              <a:t>Desafios</a:t>
            </a:r>
            <a:endParaRPr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993D3DA-4270-0CBB-4EBC-A9CFB5388203}"/>
              </a:ext>
            </a:extLst>
          </p:cNvPr>
          <p:cNvSpPr txBox="1">
            <a:spLocks/>
          </p:cNvSpPr>
          <p:nvPr/>
        </p:nvSpPr>
        <p:spPr>
          <a:xfrm>
            <a:off x="1909749" y="2512342"/>
            <a:ext cx="6591985" cy="37776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Falta de profissionais no mercado</a:t>
            </a:r>
          </a:p>
          <a:p>
            <a:r>
              <a:rPr lang="pt-BR" dirty="0"/>
              <a:t>Integração entre políticas públicas</a:t>
            </a:r>
          </a:p>
          <a:p>
            <a:r>
              <a:rPr lang="pt-BR" dirty="0"/>
              <a:t>Recursos limitados</a:t>
            </a:r>
          </a:p>
          <a:p>
            <a:r>
              <a:rPr lang="pt-BR" b="1" dirty="0"/>
              <a:t>Desafios na Identificação da Demanda</a:t>
            </a: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Ausência de sistemas que identifiquem usuários por tipo de deficiência ou transtorno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Dados baseados em </a:t>
            </a:r>
            <a:r>
              <a:rPr lang="pt-BR" b="1" dirty="0"/>
              <a:t>atendimentos e demandas espontâneas</a:t>
            </a:r>
            <a:r>
              <a:rPr lang="pt-BR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Dificuldade na </a:t>
            </a:r>
            <a:r>
              <a:rPr lang="pt-BR" b="1" dirty="0"/>
              <a:t>mensuração quantitativa específica (TEA)</a:t>
            </a:r>
            <a:r>
              <a:rPr lang="pt-BR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Necessidade de </a:t>
            </a:r>
            <a:r>
              <a:rPr lang="pt-BR" b="1" dirty="0"/>
              <a:t>integração de dados entre políticas públicas</a:t>
            </a:r>
            <a:r>
              <a:rPr lang="pt-BR" dirty="0"/>
              <a:t>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0653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5FD695D-0E84-4C34-7E83-ADA5B8ED0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1761" y="-68801"/>
            <a:ext cx="1710894" cy="120953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808A514-41B1-E072-ABC2-7AD9DA6FCB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81" y="248459"/>
            <a:ext cx="1595466" cy="6983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A29CD61-35F4-0F44-0E8D-1DB1E2D24794}"/>
              </a:ext>
            </a:extLst>
          </p:cNvPr>
          <p:cNvSpPr txBox="1"/>
          <p:nvPr/>
        </p:nvSpPr>
        <p:spPr>
          <a:xfrm>
            <a:off x="3503691" y="248459"/>
            <a:ext cx="3404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Secretaria Municipal de Assistência Social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189D661-7551-407D-D2BD-EE0E75957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0" y="1795463"/>
            <a:ext cx="6588125" cy="1281112"/>
          </a:xfrm>
        </p:spPr>
        <p:txBody>
          <a:bodyPr/>
          <a:lstStyle/>
          <a:p>
            <a:r>
              <a:rPr b="1" dirty="0" err="1"/>
              <a:t>Propostas</a:t>
            </a:r>
            <a:endParaRPr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9C8382-15CB-2B1C-FC83-310BD7CA6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6575" y="2759075"/>
            <a:ext cx="6591300" cy="3776663"/>
          </a:xfrm>
        </p:spPr>
        <p:txBody>
          <a:bodyPr/>
          <a:lstStyle/>
          <a:p>
            <a:r>
              <a:rPr b="1" dirty="0" err="1"/>
              <a:t>Fortalecer</a:t>
            </a:r>
            <a:r>
              <a:rPr b="1" dirty="0"/>
              <a:t> rede </a:t>
            </a:r>
            <a:r>
              <a:rPr b="1" dirty="0" err="1"/>
              <a:t>intersetorial</a:t>
            </a:r>
            <a:r>
              <a:rPr lang="pt-BR" b="1" dirty="0"/>
              <a:t>: </a:t>
            </a:r>
            <a:r>
              <a:rPr lang="pt-BR" sz="1600" dirty="0"/>
              <a:t>comunicação mais eficiente entre serviços</a:t>
            </a:r>
            <a:endParaRPr sz="1600" dirty="0"/>
          </a:p>
          <a:p>
            <a:r>
              <a:rPr b="1" dirty="0" err="1"/>
              <a:t>Capacitação</a:t>
            </a:r>
            <a:r>
              <a:rPr b="1" dirty="0"/>
              <a:t> das equipes</a:t>
            </a:r>
            <a:r>
              <a:rPr lang="pt-BR" b="1" dirty="0"/>
              <a:t>: </a:t>
            </a:r>
            <a:r>
              <a:rPr lang="pt-BR" sz="1600" dirty="0"/>
              <a:t>sensibilização para atendimento humanizado</a:t>
            </a:r>
            <a:endParaRPr sz="1600" dirty="0"/>
          </a:p>
          <a:p>
            <a:r>
              <a:rPr b="1" dirty="0" err="1"/>
              <a:t>Ampliação</a:t>
            </a:r>
            <a:r>
              <a:rPr b="1" dirty="0"/>
              <a:t> de </a:t>
            </a:r>
            <a:r>
              <a:rPr b="1" dirty="0" err="1"/>
              <a:t>serviços</a:t>
            </a:r>
            <a:r>
              <a:rPr lang="pt-BR" b="1" dirty="0"/>
              <a:t>: </a:t>
            </a:r>
            <a:r>
              <a:rPr lang="pt-BR" sz="1600" dirty="0"/>
              <a:t>expansão da oferta conforme demanda</a:t>
            </a:r>
            <a:endParaRPr sz="1600" dirty="0"/>
          </a:p>
          <a:p>
            <a:r>
              <a:rPr b="1" dirty="0" err="1"/>
              <a:t>Melhoria</a:t>
            </a:r>
            <a:r>
              <a:rPr b="1" dirty="0"/>
              <a:t> dos </a:t>
            </a:r>
            <a:r>
              <a:rPr b="1" dirty="0" err="1"/>
              <a:t>fluxos</a:t>
            </a:r>
            <a:r>
              <a:rPr lang="pt-BR" b="1" dirty="0"/>
              <a:t>: </a:t>
            </a:r>
            <a:r>
              <a:rPr lang="pt-BR" sz="1600" dirty="0"/>
              <a:t>mais agilidade no atendimento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3770758693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158</TotalTime>
  <Words>549</Words>
  <Application>Microsoft Office PowerPoint</Application>
  <PresentationFormat>Apresentação na tela (4:3)</PresentationFormat>
  <Paragraphs>137</Paragraphs>
  <Slides>10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Aptos</vt:lpstr>
      <vt:lpstr>Arial</vt:lpstr>
      <vt:lpstr>Century Gothic</vt:lpstr>
      <vt:lpstr>Wingdings 3</vt:lpstr>
      <vt:lpstr>Cacho</vt:lpstr>
      <vt:lpstr>Autismo e Assistência Social</vt:lpstr>
      <vt:lpstr>O que é o Autismo (TEA)</vt:lpstr>
      <vt:lpstr>Papel da Assistência Social</vt:lpstr>
      <vt:lpstr>O Papel da Assistência Social </vt:lpstr>
      <vt:lpstr>Serviços Ofertados</vt:lpstr>
      <vt:lpstr>Benefícios Sociais</vt:lpstr>
      <vt:lpstr>Principais Demandas</vt:lpstr>
      <vt:lpstr>Desafios</vt:lpstr>
      <vt:lpstr>Propostas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Daiane Caroline Queiroz Ramoz Mateus</dc:creator>
  <cp:keywords/>
  <dc:description>generated using python-pptx</dc:description>
  <cp:lastModifiedBy>Daiane Caroline Queiroz Ramoz Mateus</cp:lastModifiedBy>
  <cp:revision>8</cp:revision>
  <cp:lastPrinted>2026-04-27T16:05:16Z</cp:lastPrinted>
  <dcterms:created xsi:type="dcterms:W3CDTF">2013-01-27T09:14:16Z</dcterms:created>
  <dcterms:modified xsi:type="dcterms:W3CDTF">2026-04-28T12:18:17Z</dcterms:modified>
  <cp:category/>
</cp:coreProperties>
</file>