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62" r:id="rId20"/>
    <p:sldId id="257" r:id="rId21"/>
    <p:sldId id="258" r:id="rId22"/>
    <p:sldId id="259" r:id="rId23"/>
    <p:sldId id="260" r:id="rId24"/>
    <p:sldId id="281" r:id="rId25"/>
    <p:sldId id="284" r:id="rId26"/>
    <p:sldId id="283" r:id="rId27"/>
    <p:sldId id="282" r:id="rId2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7A833-F042-4CF7-3145-F48C1F044FB2}"/>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74E4931A-AABE-0D1F-C804-369A6CDA9F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E3FAFB17-EECC-6E8F-0C19-080061FC2E9A}"/>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5" name="Espaço Reservado para Rodapé 4">
            <a:extLst>
              <a:ext uri="{FF2B5EF4-FFF2-40B4-BE49-F238E27FC236}">
                <a16:creationId xmlns:a16="http://schemas.microsoft.com/office/drawing/2014/main" id="{20CB57B4-98B4-0B54-7B98-0736C835C96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F3770A7-8443-F0A8-B08E-940409929DC6}"/>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574104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58BC3D-55B5-34E9-56DC-E9E3FBF98DE0}"/>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91A22A2-3E48-436D-74E1-2B6EB1BACE9E}"/>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0E43B41-4F58-AE9B-1CA2-B78D565D7845}"/>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5" name="Espaço Reservado para Rodapé 4">
            <a:extLst>
              <a:ext uri="{FF2B5EF4-FFF2-40B4-BE49-F238E27FC236}">
                <a16:creationId xmlns:a16="http://schemas.microsoft.com/office/drawing/2014/main" id="{A2D5C4E8-ED5E-2724-28DC-092AAC149FD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C739F83-FFA3-C22E-5433-3C318184934C}"/>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3574417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D24B27C-59C7-5F04-8DA8-EC0DDCA1C4E0}"/>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B87C5556-A7F0-4E2A-1613-93BE416C71B3}"/>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CCDFF61-5857-B65C-B25D-B70C7E1B8ACF}"/>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5" name="Espaço Reservado para Rodapé 4">
            <a:extLst>
              <a:ext uri="{FF2B5EF4-FFF2-40B4-BE49-F238E27FC236}">
                <a16:creationId xmlns:a16="http://schemas.microsoft.com/office/drawing/2014/main" id="{2689CE35-F8FD-A0AB-582B-048F55B3F60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2034C76-38D2-FB0D-D63A-49D132530A53}"/>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2534052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951F76-3528-7994-47AB-0D4CA74BD7E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AB09865-A5F2-1A77-23AB-02F5DFBADE7D}"/>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106B7AE-AD2A-F226-4C25-422FA0DD978B}"/>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5" name="Espaço Reservado para Rodapé 4">
            <a:extLst>
              <a:ext uri="{FF2B5EF4-FFF2-40B4-BE49-F238E27FC236}">
                <a16:creationId xmlns:a16="http://schemas.microsoft.com/office/drawing/2014/main" id="{47ABEAFB-1A35-5DBC-2B08-A20435D9CEC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8940AD0-6213-A44A-B41C-993C39A1ECC8}"/>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1668682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43F122-2224-3D82-2FE1-669114C2B5D9}"/>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341C5299-89F8-BAD8-6A06-5BFB0DCA40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1AF095D8-7105-5AA0-88FD-804558FB4712}"/>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5" name="Espaço Reservado para Rodapé 4">
            <a:extLst>
              <a:ext uri="{FF2B5EF4-FFF2-40B4-BE49-F238E27FC236}">
                <a16:creationId xmlns:a16="http://schemas.microsoft.com/office/drawing/2014/main" id="{99BF395E-F849-2BD5-1F25-CF6F14455BA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430AB4C-A397-39E4-0EFB-60DEE3935F15}"/>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326581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003F47-45E4-41F3-86F1-3EFE785FD8D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1DFCD11-A167-E97A-5879-60CE2E4190E7}"/>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DF1898F0-73E6-894A-D605-5F1618DCB8FE}"/>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DC88CF5-48E4-461B-295B-B0E233773D6D}"/>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6" name="Espaço Reservado para Rodapé 5">
            <a:extLst>
              <a:ext uri="{FF2B5EF4-FFF2-40B4-BE49-F238E27FC236}">
                <a16:creationId xmlns:a16="http://schemas.microsoft.com/office/drawing/2014/main" id="{A60B7AF0-12B0-1A41-9EB0-3BFCC20EA27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6391C0C-3BAF-44EC-2DAF-3F24217EC335}"/>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3648267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E58EC6-5DAF-AE06-9417-43A034252720}"/>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7CFA4007-9D3D-67A8-3B08-DD9547C1C3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5E1FCBB-51F1-E209-000A-5AFD690E075A}"/>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2CB99DE9-B49E-33A0-E10C-FE5591DFD2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BFB1AC7-25C3-4A15-0762-122C45354AE6}"/>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38C6DEF2-16A3-DFE5-2F86-000B51236E84}"/>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8" name="Espaço Reservado para Rodapé 7">
            <a:extLst>
              <a:ext uri="{FF2B5EF4-FFF2-40B4-BE49-F238E27FC236}">
                <a16:creationId xmlns:a16="http://schemas.microsoft.com/office/drawing/2014/main" id="{AD4E5E54-C26C-23B0-38FF-ACE2269BA3B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9C6AC81C-DD62-BADB-EE9E-752BC84252D1}"/>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196324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78CA06-7B39-BC74-11A9-C906AB397F46}"/>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8664CD96-7B3A-7DAA-97FC-DD3245272768}"/>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4" name="Espaço Reservado para Rodapé 3">
            <a:extLst>
              <a:ext uri="{FF2B5EF4-FFF2-40B4-BE49-F238E27FC236}">
                <a16:creationId xmlns:a16="http://schemas.microsoft.com/office/drawing/2014/main" id="{C353A0D8-57C0-CDE5-B11C-CD0257755F2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08142FC5-C24C-5581-5514-DAD93E92F88A}"/>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3347738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FB077EC-D443-3FFB-053A-B1EEC9FC26C3}"/>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3" name="Espaço Reservado para Rodapé 2">
            <a:extLst>
              <a:ext uri="{FF2B5EF4-FFF2-40B4-BE49-F238E27FC236}">
                <a16:creationId xmlns:a16="http://schemas.microsoft.com/office/drawing/2014/main" id="{85DA7D0A-B360-9A96-9193-9680062798E4}"/>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2F7ABD7-DA2A-695C-89EB-BD07BBFFF2D3}"/>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454978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C931D0-E38B-46AE-5152-A1AF0A24A47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E949759-5E9E-DFC2-77E7-AAF71AC170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4647A20E-2B0E-D648-80C0-BA51D9912D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4F28A2D-321F-0F83-AA0C-6403A6F3E391}"/>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6" name="Espaço Reservado para Rodapé 5">
            <a:extLst>
              <a:ext uri="{FF2B5EF4-FFF2-40B4-BE49-F238E27FC236}">
                <a16:creationId xmlns:a16="http://schemas.microsoft.com/office/drawing/2014/main" id="{4E0F773C-3E36-BBF3-EE7C-9927B90AD0A5}"/>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261EF4D-0E49-4048-5D8D-740EF4E133CA}"/>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3459121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FAF5ED-6FF0-5A2C-C591-CC8BB560B985}"/>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771D706-9334-D5BB-4276-448C9C0D36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C02FE63E-3967-5D11-7AC2-4279DDE021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FDC50EFA-35AE-C1E7-2F58-342E91F98D2A}"/>
              </a:ext>
            </a:extLst>
          </p:cNvPr>
          <p:cNvSpPr>
            <a:spLocks noGrp="1"/>
          </p:cNvSpPr>
          <p:nvPr>
            <p:ph type="dt" sz="half" idx="10"/>
          </p:nvPr>
        </p:nvSpPr>
        <p:spPr/>
        <p:txBody>
          <a:bodyPr/>
          <a:lstStyle/>
          <a:p>
            <a:fld id="{B8C448CA-C095-4BBC-8054-83E576DF0856}" type="datetimeFigureOut">
              <a:rPr lang="pt-BR" smtClean="0"/>
              <a:t>11/03/2025</a:t>
            </a:fld>
            <a:endParaRPr lang="pt-BR"/>
          </a:p>
        </p:txBody>
      </p:sp>
      <p:sp>
        <p:nvSpPr>
          <p:cNvPr id="6" name="Espaço Reservado para Rodapé 5">
            <a:extLst>
              <a:ext uri="{FF2B5EF4-FFF2-40B4-BE49-F238E27FC236}">
                <a16:creationId xmlns:a16="http://schemas.microsoft.com/office/drawing/2014/main" id="{0246C30D-E6B4-503E-761F-DD89A43E9F6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F00B114-D915-D450-E4ED-C264FBF02213}"/>
              </a:ext>
            </a:extLst>
          </p:cNvPr>
          <p:cNvSpPr>
            <a:spLocks noGrp="1"/>
          </p:cNvSpPr>
          <p:nvPr>
            <p:ph type="sldNum" sz="quarter" idx="12"/>
          </p:nvPr>
        </p:nvSpPr>
        <p:spPr/>
        <p:txBody>
          <a:bodyPr/>
          <a:lstStyle/>
          <a:p>
            <a:fld id="{BFD991A5-B7EF-4516-865F-F4FDFC93E478}" type="slidenum">
              <a:rPr lang="pt-BR" smtClean="0"/>
              <a:t>‹nº›</a:t>
            </a:fld>
            <a:endParaRPr lang="pt-BR"/>
          </a:p>
        </p:txBody>
      </p:sp>
    </p:spTree>
    <p:extLst>
      <p:ext uri="{BB962C8B-B14F-4D97-AF65-F5344CB8AC3E}">
        <p14:creationId xmlns:p14="http://schemas.microsoft.com/office/powerpoint/2010/main" val="2597698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F50EF61A-0E8A-6AAF-7E8F-BD27E82BE2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D98E193B-B8AC-548B-2D36-49B0664588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C3EAB40-529D-833D-705C-0240DAEE6F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C448CA-C095-4BBC-8054-83E576DF0856}" type="datetimeFigureOut">
              <a:rPr lang="pt-BR" smtClean="0"/>
              <a:t>11/03/2025</a:t>
            </a:fld>
            <a:endParaRPr lang="pt-BR"/>
          </a:p>
        </p:txBody>
      </p:sp>
      <p:sp>
        <p:nvSpPr>
          <p:cNvPr id="5" name="Espaço Reservado para Rodapé 4">
            <a:extLst>
              <a:ext uri="{FF2B5EF4-FFF2-40B4-BE49-F238E27FC236}">
                <a16:creationId xmlns:a16="http://schemas.microsoft.com/office/drawing/2014/main" id="{354C17F2-E4EC-3C87-5667-A4E35AA6DF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B0CEFCB4-759D-F87B-2BFC-9BC192F278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D991A5-B7EF-4516-865F-F4FDFC93E478}" type="slidenum">
              <a:rPr lang="pt-BR" smtClean="0"/>
              <a:t>‹nº›</a:t>
            </a:fld>
            <a:endParaRPr lang="pt-BR"/>
          </a:p>
        </p:txBody>
      </p:sp>
    </p:spTree>
    <p:extLst>
      <p:ext uri="{BB962C8B-B14F-4D97-AF65-F5344CB8AC3E}">
        <p14:creationId xmlns:p14="http://schemas.microsoft.com/office/powerpoint/2010/main" val="853118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123ecos.com.br/docs/energia-renovavel/" TargetMode="External"/><Relationship Id="rId2" Type="http://schemas.openxmlformats.org/officeDocument/2006/relationships/hyperlink" Target="https://123ecos.com.br/docs/preservacao-ambiental/" TargetMode="External"/><Relationship Id="rId1" Type="http://schemas.openxmlformats.org/officeDocument/2006/relationships/slideLayout" Target="../slideLayouts/slideLayout1.xml"/><Relationship Id="rId6" Type="http://schemas.openxmlformats.org/officeDocument/2006/relationships/hyperlink" Target="https://123ecos.com.br/docs/dioxido-de-carbono-co2/" TargetMode="External"/><Relationship Id="rId5" Type="http://schemas.openxmlformats.org/officeDocument/2006/relationships/hyperlink" Target="https://123ecos.com.br/docs/planejamento-urbano/" TargetMode="External"/><Relationship Id="rId4" Type="http://schemas.openxmlformats.org/officeDocument/2006/relationships/hyperlink" Target="https://123ecos.com.br/docs/pegada-ecologica/"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123ecos.com.br/docs/o-que-e-inclusao-social/" TargetMode="External"/><Relationship Id="rId2" Type="http://schemas.openxmlformats.org/officeDocument/2006/relationships/hyperlink" Target="https://123ecos.com.br/docs/deficit-habitaciona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go.vlex.com/vid/38915377?fbt=webapp_preview&amp;addon_version=6.9"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123ecos.com.br/docs/ods-6/" TargetMode="External"/><Relationship Id="rId2" Type="http://schemas.openxmlformats.org/officeDocument/2006/relationships/hyperlink" Target="https://123ecos.com.br/docs/o-que-e-desenvolvimento-sustentavel/" TargetMode="External"/><Relationship Id="rId1" Type="http://schemas.openxmlformats.org/officeDocument/2006/relationships/slideLayout" Target="../slideLayouts/slideLayout1.xml"/><Relationship Id="rId4" Type="http://schemas.openxmlformats.org/officeDocument/2006/relationships/hyperlink" Target="https://123ecos.com.br/docs/mobilidade-urbana/"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123ecos.com.br/docs/igualdade-equidade-e-justica-social/" TargetMode="External"/><Relationship Id="rId2" Type="http://schemas.openxmlformats.org/officeDocument/2006/relationships/hyperlink" Target="https://123ecos.com.br/docs/desafios-grandes-cidades-sustentabilidade/"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123ecos.com.br/docs/violencia-e-seguranca-publica-no-brasil/" TargetMode="External"/><Relationship Id="rId2" Type="http://schemas.openxmlformats.org/officeDocument/2006/relationships/hyperlink" Target="https://123ecos.com.br/docs/oportunidades-de-emprego-desigualdade-social/"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D76E78-CE2F-DF78-3A3D-503A27B019A3}"/>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1C0782BB-E416-A8C7-FDBF-E1968FF3FC53}"/>
              </a:ext>
            </a:extLst>
          </p:cNvPr>
          <p:cNvSpPr>
            <a:spLocks noGrp="1"/>
          </p:cNvSpPr>
          <p:nvPr>
            <p:ph type="subTitle" idx="1"/>
          </p:nvPr>
        </p:nvSpPr>
        <p:spPr>
          <a:xfrm>
            <a:off x="397164" y="1271015"/>
            <a:ext cx="11316300" cy="5303519"/>
          </a:xfrm>
        </p:spPr>
        <p:txBody>
          <a:bodyPr>
            <a:normAutofit/>
          </a:bodyPr>
          <a:lstStyle/>
          <a:p>
            <a:pPr algn="just" eaLnBrk="1" hangingPunct="1">
              <a:buSzPts val="1000"/>
              <a:tabLst>
                <a:tab pos="228600" algn="l"/>
              </a:tabLst>
              <a:defRPr/>
            </a:pPr>
            <a:r>
              <a:rPr lang="pt-BR" sz="4800" b="0" i="0" dirty="0">
                <a:solidFill>
                  <a:srgbClr val="1F1F1F"/>
                </a:solidFill>
                <a:effectLst/>
                <a:latin typeface="Google Sans"/>
              </a:rPr>
              <a:t>A </a:t>
            </a:r>
            <a:r>
              <a:rPr lang="pt-BR" sz="4800" b="0" i="0" dirty="0">
                <a:solidFill>
                  <a:srgbClr val="040C28"/>
                </a:solidFill>
                <a:effectLst/>
                <a:latin typeface="Google Sans"/>
              </a:rPr>
              <a:t>cidade inclusiva</a:t>
            </a:r>
            <a:r>
              <a:rPr lang="pt-BR" sz="4800" b="0" i="0" dirty="0">
                <a:solidFill>
                  <a:srgbClr val="1F1F1F"/>
                </a:solidFill>
                <a:effectLst/>
                <a:latin typeface="Google Sans"/>
              </a:rPr>
              <a:t> é o lugar onde todos, independentemente dos seus meios econômicos, de gênero, raça, etnia ou religião, está habilitado e capacitado para participar plenamente nas oportunidades sociais, econômicas e políticas que a cidade têm para oferecer.</a:t>
            </a:r>
            <a:endParaRPr lang="pt-BR" sz="4800" b="1" dirty="0">
              <a:latin typeface="Times New Roman" panose="02020603050405020304" pitchFamily="18" charset="0"/>
            </a:endParaRP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1195006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77F0DFD3-DE3E-D6DD-7DAD-27F126E32BB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FF9DFEE-B1E3-A30A-E8AF-A0983068D224}"/>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1ED52331-D3BF-CACA-9F24-223AD094A39F}"/>
              </a:ext>
            </a:extLst>
          </p:cNvPr>
          <p:cNvSpPr>
            <a:spLocks noGrp="1"/>
          </p:cNvSpPr>
          <p:nvPr>
            <p:ph type="subTitle" idx="1"/>
          </p:nvPr>
        </p:nvSpPr>
        <p:spPr>
          <a:xfrm>
            <a:off x="397164" y="1271015"/>
            <a:ext cx="11316300" cy="5416112"/>
          </a:xfrm>
        </p:spPr>
        <p:txBody>
          <a:bodyPr>
            <a:normAutofit fontScale="77500" lnSpcReduction="20000"/>
          </a:bodyPr>
          <a:lstStyle/>
          <a:p>
            <a:pPr algn="l">
              <a:lnSpc>
                <a:spcPts val="2700"/>
              </a:lnSpc>
              <a:buNone/>
            </a:pPr>
            <a:endParaRPr lang="pt-BR" sz="4900" dirty="0">
              <a:solidFill>
                <a:srgbClr val="474747"/>
              </a:solidFill>
              <a:latin typeface="Google Sans"/>
            </a:endParaRPr>
          </a:p>
          <a:p>
            <a:pPr algn="l">
              <a:lnSpc>
                <a:spcPts val="2700"/>
              </a:lnSpc>
              <a:buNone/>
            </a:pPr>
            <a:r>
              <a:rPr lang="pt-BR" sz="4400" b="1" i="0" dirty="0">
                <a:solidFill>
                  <a:srgbClr val="087237"/>
                </a:solidFill>
                <a:effectLst/>
                <a:latin typeface="-apple-system"/>
              </a:rPr>
              <a:t>1. Integração Social</a:t>
            </a:r>
          </a:p>
          <a:p>
            <a:pPr algn="just">
              <a:spcAft>
                <a:spcPts val="2925"/>
              </a:spcAft>
            </a:pPr>
            <a:r>
              <a:rPr lang="pt-BR" sz="4400" b="0" i="0" dirty="0">
                <a:solidFill>
                  <a:srgbClr val="303030"/>
                </a:solidFill>
                <a:effectLst/>
                <a:latin typeface="-apple-system"/>
              </a:rPr>
              <a:t>A urbanização inclusiva promove a </a:t>
            </a:r>
            <a:r>
              <a:rPr lang="pt-BR" sz="4400" b="1" i="0" dirty="0">
                <a:solidFill>
                  <a:srgbClr val="303030"/>
                </a:solidFill>
                <a:effectLst/>
                <a:latin typeface="-apple-system"/>
              </a:rPr>
              <a:t>integração social</a:t>
            </a:r>
            <a:r>
              <a:rPr lang="pt-BR" sz="4400" b="0" i="0" dirty="0">
                <a:solidFill>
                  <a:srgbClr val="303030"/>
                </a:solidFill>
                <a:effectLst/>
                <a:latin typeface="-apple-system"/>
              </a:rPr>
              <a:t> ao criar espaços onde pessoas de diferentes classes sociais, etnias e idades possam conviver de forma harmoniosa. A criação de espaços públicos acessíveis, como praças e parques, ajuda a reduzir as barreiras entre os diferentes grupos sociais, fortalecendo assim o senso de comunidade e cidadania.</a:t>
            </a:r>
          </a:p>
          <a:p>
            <a:pPr algn="just">
              <a:spcAft>
                <a:spcPts val="2925"/>
              </a:spcAft>
            </a:pPr>
            <a:r>
              <a:rPr lang="pt-BR" sz="3600" b="1" i="0" dirty="0">
                <a:solidFill>
                  <a:srgbClr val="303030"/>
                </a:solidFill>
                <a:effectLst/>
                <a:latin typeface="-apple-system"/>
              </a:rPr>
              <a:t>Curiosidade:</a:t>
            </a:r>
            <a:r>
              <a:rPr lang="pt-BR" sz="3600" b="0" i="0" dirty="0">
                <a:solidFill>
                  <a:srgbClr val="303030"/>
                </a:solidFill>
                <a:effectLst/>
                <a:latin typeface="-apple-system"/>
              </a:rPr>
              <a:t> Pesquisas mostram que cidades com mais áreas públicas acessíveis tendem a apresentar maiores índices de bem-estar e integração social.</a:t>
            </a:r>
            <a:endParaRPr lang="pt-BR" sz="4400" b="0" i="0" dirty="0">
              <a:solidFill>
                <a:srgbClr val="303030"/>
              </a:solidFill>
              <a:effectLst/>
              <a:latin typeface="-apple-system"/>
            </a:endParaRPr>
          </a:p>
          <a:p>
            <a:pPr algn="l"/>
            <a:endParaRPr lang="pt-BR" sz="4400" b="0" i="0" dirty="0">
              <a:solidFill>
                <a:srgbClr val="303030"/>
              </a:solidFill>
              <a:effectLst/>
              <a:latin typeface="-apple-system"/>
            </a:endParaRPr>
          </a:p>
          <a:p>
            <a:pPr algn="just">
              <a:spcAft>
                <a:spcPts val="2925"/>
              </a:spcAft>
            </a:pPr>
            <a:endParaRPr lang="pt-BR" sz="4400" dirty="0">
              <a:solidFill>
                <a:srgbClr val="303030"/>
              </a:solidFill>
              <a:latin typeface="-apple-system"/>
            </a:endParaRPr>
          </a:p>
        </p:txBody>
      </p:sp>
    </p:spTree>
    <p:extLst>
      <p:ext uri="{BB962C8B-B14F-4D97-AF65-F5344CB8AC3E}">
        <p14:creationId xmlns:p14="http://schemas.microsoft.com/office/powerpoint/2010/main" val="144357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21BC54A-F96F-4427-ACE5-773C50A715B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9AA8D88-ACAC-5777-4310-44C2FD0EED2A}"/>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6977433D-12E1-99E9-64B6-E50C57EF07B1}"/>
              </a:ext>
            </a:extLst>
          </p:cNvPr>
          <p:cNvSpPr>
            <a:spLocks noGrp="1"/>
          </p:cNvSpPr>
          <p:nvPr>
            <p:ph type="subTitle" idx="1"/>
          </p:nvPr>
        </p:nvSpPr>
        <p:spPr>
          <a:xfrm>
            <a:off x="397164" y="1271015"/>
            <a:ext cx="11316300" cy="5416112"/>
          </a:xfrm>
        </p:spPr>
        <p:txBody>
          <a:bodyPr>
            <a:normAutofit lnSpcReduction="10000"/>
          </a:bodyPr>
          <a:lstStyle/>
          <a:p>
            <a:pPr algn="l">
              <a:lnSpc>
                <a:spcPts val="2700"/>
              </a:lnSpc>
              <a:buNone/>
            </a:pPr>
            <a:endParaRPr lang="pt-BR" sz="4900" dirty="0">
              <a:solidFill>
                <a:srgbClr val="474747"/>
              </a:solidFill>
              <a:latin typeface="Google Sans"/>
            </a:endParaRPr>
          </a:p>
          <a:p>
            <a:pPr algn="l">
              <a:lnSpc>
                <a:spcPts val="2700"/>
              </a:lnSpc>
              <a:buNone/>
            </a:pPr>
            <a:r>
              <a:rPr lang="pt-BR" sz="3600" b="1" i="0" dirty="0">
                <a:solidFill>
                  <a:srgbClr val="087237"/>
                </a:solidFill>
                <a:effectLst/>
                <a:latin typeface="-apple-system"/>
              </a:rPr>
              <a:t>2. Redução da Criminalidade</a:t>
            </a:r>
          </a:p>
          <a:p>
            <a:pPr algn="just">
              <a:spcAft>
                <a:spcPts val="2925"/>
              </a:spcAft>
            </a:pPr>
            <a:r>
              <a:rPr lang="pt-BR" sz="3600" b="0" i="0" dirty="0">
                <a:solidFill>
                  <a:srgbClr val="303030"/>
                </a:solidFill>
                <a:effectLst/>
                <a:latin typeface="-apple-system"/>
              </a:rPr>
              <a:t>De fato, áreas que carecem de infraestrutura e serviços públicos adequados, como as favelas e bairros periféricos, muitas vezes enfrentam </a:t>
            </a:r>
            <a:r>
              <a:rPr lang="pt-BR" sz="3600" b="1" i="0" dirty="0">
                <a:solidFill>
                  <a:srgbClr val="303030"/>
                </a:solidFill>
                <a:effectLst/>
                <a:latin typeface="-apple-system"/>
              </a:rPr>
              <a:t>altos índices de criminalidade</a:t>
            </a:r>
            <a:r>
              <a:rPr lang="pt-BR" sz="3600" b="0" i="0" dirty="0">
                <a:solidFill>
                  <a:srgbClr val="303030"/>
                </a:solidFill>
                <a:effectLst/>
                <a:latin typeface="-apple-system"/>
              </a:rPr>
              <a:t>. Então, a urbanização inclusiva pode ajudar a combater esse problema, ao levar investimentos em segurança, iluminação pública e projetos sociais para essas regiões. Quando os moradores sentem que suas áreas estão sendo valorizadas, o ambiente urbano se torna mais seguro e a violência diminui.</a:t>
            </a:r>
          </a:p>
          <a:p>
            <a:pPr algn="l"/>
            <a:endParaRPr lang="pt-BR" sz="4400" b="0" i="0" dirty="0">
              <a:solidFill>
                <a:srgbClr val="303030"/>
              </a:solidFill>
              <a:effectLst/>
              <a:latin typeface="-apple-system"/>
            </a:endParaRPr>
          </a:p>
          <a:p>
            <a:pPr algn="just">
              <a:spcAft>
                <a:spcPts val="2925"/>
              </a:spcAft>
            </a:pPr>
            <a:endParaRPr lang="pt-BR" sz="4400" dirty="0">
              <a:solidFill>
                <a:srgbClr val="303030"/>
              </a:solidFill>
              <a:latin typeface="-apple-system"/>
            </a:endParaRPr>
          </a:p>
        </p:txBody>
      </p:sp>
    </p:spTree>
    <p:extLst>
      <p:ext uri="{BB962C8B-B14F-4D97-AF65-F5344CB8AC3E}">
        <p14:creationId xmlns:p14="http://schemas.microsoft.com/office/powerpoint/2010/main" val="1810577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5735C311-11BB-D6DD-1C82-2984C74E463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0711FF0-3934-FD54-FDF8-820BDF110963}"/>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D02EA3EE-420E-5E5A-559A-87FD17CFBEF0}"/>
              </a:ext>
            </a:extLst>
          </p:cNvPr>
          <p:cNvSpPr>
            <a:spLocks noGrp="1"/>
          </p:cNvSpPr>
          <p:nvPr>
            <p:ph type="subTitle" idx="1"/>
          </p:nvPr>
        </p:nvSpPr>
        <p:spPr>
          <a:xfrm>
            <a:off x="397164" y="1271015"/>
            <a:ext cx="11316300" cy="5416112"/>
          </a:xfrm>
        </p:spPr>
        <p:txBody>
          <a:bodyPr>
            <a:normAutofit/>
          </a:bodyPr>
          <a:lstStyle/>
          <a:p>
            <a:pPr algn="l">
              <a:lnSpc>
                <a:spcPts val="2700"/>
              </a:lnSpc>
              <a:buNone/>
            </a:pPr>
            <a:endParaRPr lang="pt-BR" sz="4900" dirty="0">
              <a:solidFill>
                <a:srgbClr val="474747"/>
              </a:solidFill>
              <a:latin typeface="Google Sans"/>
            </a:endParaRPr>
          </a:p>
          <a:p>
            <a:pPr algn="l">
              <a:lnSpc>
                <a:spcPts val="2700"/>
              </a:lnSpc>
              <a:buNone/>
            </a:pPr>
            <a:r>
              <a:rPr lang="pt-BR" sz="2800" b="1" i="0" dirty="0">
                <a:solidFill>
                  <a:srgbClr val="087237"/>
                </a:solidFill>
                <a:effectLst/>
                <a:latin typeface="-apple-system"/>
              </a:rPr>
              <a:t>3. Desenvolvimento Econômico Local</a:t>
            </a:r>
          </a:p>
          <a:p>
            <a:pPr algn="l">
              <a:spcAft>
                <a:spcPts val="2925"/>
              </a:spcAft>
              <a:buNone/>
            </a:pPr>
            <a:r>
              <a:rPr lang="pt-BR" sz="2800" b="0" i="0" dirty="0">
                <a:solidFill>
                  <a:srgbClr val="303030"/>
                </a:solidFill>
                <a:effectLst/>
                <a:latin typeface="-apple-system"/>
              </a:rPr>
              <a:t>Outro benefício importante da urbanização inclusiva é o </a:t>
            </a:r>
            <a:r>
              <a:rPr lang="pt-BR" sz="2800" b="1" i="0" dirty="0">
                <a:solidFill>
                  <a:srgbClr val="303030"/>
                </a:solidFill>
                <a:effectLst/>
                <a:latin typeface="-apple-system"/>
              </a:rPr>
              <a:t>desenvolvimento econômico local</a:t>
            </a:r>
            <a:r>
              <a:rPr lang="pt-BR" sz="2800" b="0" i="0" dirty="0">
                <a:solidFill>
                  <a:srgbClr val="303030"/>
                </a:solidFill>
                <a:effectLst/>
                <a:latin typeface="-apple-system"/>
              </a:rPr>
              <a:t>. Afinal, quando as regiões periféricas recebem infraestrutura adequada e oportunidades de emprego, o comércio local cresce, gerando empregos e renda para os moradores. Isso não apenas melhora a qualidade de vida, mas também contribui para a economia da cidade como um todo.</a:t>
            </a:r>
          </a:p>
          <a:p>
            <a:pPr algn="l">
              <a:spcAft>
                <a:spcPts val="2925"/>
              </a:spcAft>
            </a:pPr>
            <a:r>
              <a:rPr lang="pt-BR" sz="2800" b="1" i="0" dirty="0">
                <a:solidFill>
                  <a:srgbClr val="303030"/>
                </a:solidFill>
                <a:effectLst/>
                <a:latin typeface="-apple-system"/>
              </a:rPr>
              <a:t>Curiosidade:</a:t>
            </a:r>
            <a:r>
              <a:rPr lang="pt-BR" sz="2800" b="0" i="0" dirty="0">
                <a:solidFill>
                  <a:srgbClr val="303030"/>
                </a:solidFill>
                <a:effectLst/>
                <a:latin typeface="-apple-system"/>
              </a:rPr>
              <a:t> Um estudo do Banco Mundial mostrou que investir em infraestrutura urbana inclusiva em áreas pobres pode gerar retornos econômicos de até 15 vezes o valor investido.</a:t>
            </a:r>
            <a:endParaRPr lang="pt-BR" sz="4400" b="0" i="0" dirty="0">
              <a:solidFill>
                <a:srgbClr val="303030"/>
              </a:solidFill>
              <a:effectLst/>
              <a:latin typeface="-apple-system"/>
            </a:endParaRPr>
          </a:p>
          <a:p>
            <a:pPr algn="just">
              <a:spcAft>
                <a:spcPts val="2925"/>
              </a:spcAft>
            </a:pPr>
            <a:endParaRPr lang="pt-BR" sz="4400" dirty="0">
              <a:solidFill>
                <a:srgbClr val="303030"/>
              </a:solidFill>
              <a:latin typeface="-apple-system"/>
            </a:endParaRPr>
          </a:p>
        </p:txBody>
      </p:sp>
    </p:spTree>
    <p:extLst>
      <p:ext uri="{BB962C8B-B14F-4D97-AF65-F5344CB8AC3E}">
        <p14:creationId xmlns:p14="http://schemas.microsoft.com/office/powerpoint/2010/main" val="2049030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D88F911A-EC1A-B906-D0DB-06D8E83C458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7EEEC99-234A-9112-623E-CFDE5F5314A8}"/>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73FD7C38-4B97-7B53-FB0A-641E24061349}"/>
              </a:ext>
            </a:extLst>
          </p:cNvPr>
          <p:cNvSpPr>
            <a:spLocks noGrp="1"/>
          </p:cNvSpPr>
          <p:nvPr>
            <p:ph type="subTitle" idx="1"/>
          </p:nvPr>
        </p:nvSpPr>
        <p:spPr>
          <a:xfrm>
            <a:off x="397164" y="1271015"/>
            <a:ext cx="11316300" cy="5416112"/>
          </a:xfrm>
        </p:spPr>
        <p:txBody>
          <a:bodyPr>
            <a:normAutofit/>
          </a:bodyPr>
          <a:lstStyle/>
          <a:p>
            <a:pPr algn="l">
              <a:lnSpc>
                <a:spcPts val="2700"/>
              </a:lnSpc>
              <a:buNone/>
            </a:pPr>
            <a:r>
              <a:rPr lang="pt-BR" sz="2800" b="1" i="0" dirty="0">
                <a:solidFill>
                  <a:srgbClr val="087237"/>
                </a:solidFill>
                <a:effectLst/>
                <a:latin typeface="-apple-system"/>
              </a:rPr>
              <a:t>4. Sustentabilidade Ambiental</a:t>
            </a:r>
          </a:p>
          <a:p>
            <a:pPr algn="just">
              <a:spcAft>
                <a:spcPts val="2925"/>
              </a:spcAft>
              <a:buNone/>
            </a:pPr>
            <a:r>
              <a:rPr lang="pt-BR" sz="2800" b="0" i="0" dirty="0">
                <a:solidFill>
                  <a:srgbClr val="303030"/>
                </a:solidFill>
                <a:effectLst/>
                <a:latin typeface="-apple-system"/>
              </a:rPr>
              <a:t>A urbanização inclusiva também é de extrema importância para promover a </a:t>
            </a:r>
            <a:r>
              <a:rPr lang="pt-BR" sz="2800" b="1" i="0" dirty="0">
                <a:solidFill>
                  <a:srgbClr val="303030"/>
                </a:solidFill>
                <a:effectLst/>
                <a:latin typeface="-apple-system"/>
              </a:rPr>
              <a:t>sustentabilidade ambiental</a:t>
            </a:r>
            <a:r>
              <a:rPr lang="pt-BR" sz="2800" b="0" i="0" dirty="0">
                <a:solidFill>
                  <a:srgbClr val="303030"/>
                </a:solidFill>
                <a:effectLst/>
                <a:latin typeface="-apple-system"/>
              </a:rPr>
              <a:t> nas cidades. Afinal, quando o desenvolvimento urbano é planejado de forma integrada, evita-se a ocupação desordenada de áreas de risco e de </a:t>
            </a:r>
            <a:r>
              <a:rPr lang="pt-BR" sz="2800" b="0" i="0" u="none" strike="noStrike" dirty="0">
                <a:solidFill>
                  <a:srgbClr val="03738F"/>
                </a:solidFill>
                <a:effectLst/>
                <a:latin typeface="-apple-system"/>
                <a:hlinkClick r:id="rId2"/>
              </a:rPr>
              <a:t>preservação ambiental</a:t>
            </a:r>
            <a:r>
              <a:rPr lang="pt-BR" sz="2800" b="0" i="0" dirty="0">
                <a:solidFill>
                  <a:srgbClr val="303030"/>
                </a:solidFill>
                <a:effectLst/>
                <a:latin typeface="-apple-system"/>
              </a:rPr>
              <a:t>. Além disso, o incentivo ao transporte público e o uso de </a:t>
            </a:r>
            <a:r>
              <a:rPr lang="pt-BR" sz="2800" b="0" i="0" u="none" strike="noStrike" dirty="0">
                <a:solidFill>
                  <a:srgbClr val="03738F"/>
                </a:solidFill>
                <a:effectLst/>
                <a:latin typeface="-apple-system"/>
                <a:hlinkClick r:id="rId3"/>
              </a:rPr>
              <a:t>energias renováveis</a:t>
            </a:r>
            <a:r>
              <a:rPr lang="pt-BR" sz="2800" b="0" i="0" dirty="0">
                <a:solidFill>
                  <a:srgbClr val="303030"/>
                </a:solidFill>
                <a:effectLst/>
                <a:latin typeface="-apple-system"/>
              </a:rPr>
              <a:t> ajudam a reduzir a </a:t>
            </a:r>
            <a:r>
              <a:rPr lang="pt-BR" sz="2800" b="0" i="0" u="none" strike="noStrike" dirty="0">
                <a:solidFill>
                  <a:srgbClr val="03738F"/>
                </a:solidFill>
                <a:effectLst/>
                <a:latin typeface="-apple-system"/>
                <a:hlinkClick r:id="rId4"/>
              </a:rPr>
              <a:t>pegada ecológica</a:t>
            </a:r>
            <a:r>
              <a:rPr lang="pt-BR" sz="2800" b="0" i="0" dirty="0">
                <a:solidFill>
                  <a:srgbClr val="303030"/>
                </a:solidFill>
                <a:effectLst/>
                <a:latin typeface="-apple-system"/>
              </a:rPr>
              <a:t> da cidade, tornando o ambiente urbano mais sustentável.</a:t>
            </a:r>
          </a:p>
          <a:p>
            <a:pPr algn="just">
              <a:spcAft>
                <a:spcPts val="2925"/>
              </a:spcAft>
            </a:pPr>
            <a:r>
              <a:rPr lang="pt-BR" sz="2800" b="1" i="0" dirty="0">
                <a:solidFill>
                  <a:srgbClr val="303030"/>
                </a:solidFill>
                <a:effectLst/>
                <a:latin typeface="-apple-system"/>
              </a:rPr>
              <a:t>Curiosidade:</a:t>
            </a:r>
            <a:r>
              <a:rPr lang="pt-BR" sz="2800" b="0" i="0" dirty="0">
                <a:solidFill>
                  <a:srgbClr val="303030"/>
                </a:solidFill>
                <a:effectLst/>
                <a:latin typeface="-apple-system"/>
              </a:rPr>
              <a:t> Cidades que investem em </a:t>
            </a:r>
            <a:r>
              <a:rPr lang="pt-BR" sz="2800" b="0" i="0" u="none" strike="noStrike" dirty="0">
                <a:solidFill>
                  <a:srgbClr val="03738F"/>
                </a:solidFill>
                <a:effectLst/>
                <a:latin typeface="-apple-system"/>
                <a:hlinkClick r:id="rId5"/>
              </a:rPr>
              <a:t>planejamento urbano</a:t>
            </a:r>
            <a:r>
              <a:rPr lang="pt-BR" sz="2800" b="0" i="0" dirty="0">
                <a:solidFill>
                  <a:srgbClr val="303030"/>
                </a:solidFill>
                <a:effectLst/>
                <a:latin typeface="-apple-system"/>
              </a:rPr>
              <a:t> inclusivo, como Curitiba, no Brasil, conseguem reduzir significativamente suas emissões de </a:t>
            </a:r>
            <a:r>
              <a:rPr lang="pt-BR" sz="2800" b="0" i="0" u="none" strike="noStrike" dirty="0">
                <a:solidFill>
                  <a:srgbClr val="03738F"/>
                </a:solidFill>
                <a:effectLst/>
                <a:latin typeface="-apple-system"/>
                <a:hlinkClick r:id="rId6"/>
              </a:rPr>
              <a:t>CO₂</a:t>
            </a:r>
            <a:r>
              <a:rPr lang="pt-BR" sz="2800" b="0" i="0" dirty="0">
                <a:solidFill>
                  <a:srgbClr val="303030"/>
                </a:solidFill>
                <a:effectLst/>
                <a:latin typeface="-apple-system"/>
              </a:rPr>
              <a:t> ao promover o uso de transporte público eficiente.</a:t>
            </a:r>
            <a:endParaRPr lang="pt-BR" sz="2800" dirty="0">
              <a:solidFill>
                <a:srgbClr val="303030"/>
              </a:solidFill>
              <a:latin typeface="-apple-system"/>
            </a:endParaRPr>
          </a:p>
        </p:txBody>
      </p:sp>
    </p:spTree>
    <p:extLst>
      <p:ext uri="{BB962C8B-B14F-4D97-AF65-F5344CB8AC3E}">
        <p14:creationId xmlns:p14="http://schemas.microsoft.com/office/powerpoint/2010/main" val="1090635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BE45FAC4-9C44-1CA9-4407-BC827AE6365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DFAF86A-EEC8-EC51-B53B-1AC512B6B1A5}"/>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313629B8-F057-2B53-9656-F2CC1FC9861B}"/>
              </a:ext>
            </a:extLst>
          </p:cNvPr>
          <p:cNvSpPr>
            <a:spLocks noGrp="1"/>
          </p:cNvSpPr>
          <p:nvPr>
            <p:ph type="subTitle" idx="1"/>
          </p:nvPr>
        </p:nvSpPr>
        <p:spPr>
          <a:xfrm>
            <a:off x="397164" y="1271015"/>
            <a:ext cx="11316300" cy="5416112"/>
          </a:xfrm>
        </p:spPr>
        <p:txBody>
          <a:bodyPr>
            <a:normAutofit/>
          </a:bodyPr>
          <a:lstStyle/>
          <a:p>
            <a:pPr algn="l">
              <a:lnSpc>
                <a:spcPts val="2625"/>
              </a:lnSpc>
              <a:buNone/>
            </a:pPr>
            <a:r>
              <a:rPr lang="pt-BR" sz="4000" b="1" i="0" dirty="0">
                <a:solidFill>
                  <a:srgbClr val="0C646D"/>
                </a:solidFill>
                <a:effectLst/>
                <a:latin typeface="-apple-system"/>
              </a:rPr>
              <a:t>Como Implementar a Urbanização Inclusiva</a:t>
            </a:r>
          </a:p>
          <a:p>
            <a:pPr algn="l">
              <a:lnSpc>
                <a:spcPts val="2625"/>
              </a:lnSpc>
              <a:buNone/>
            </a:pPr>
            <a:endParaRPr lang="pt-BR" sz="2000" b="1" i="0" dirty="0">
              <a:solidFill>
                <a:srgbClr val="0C646D"/>
              </a:solidFill>
              <a:effectLst/>
              <a:latin typeface="-apple-system"/>
            </a:endParaRPr>
          </a:p>
          <a:p>
            <a:pPr algn="just">
              <a:spcAft>
                <a:spcPts val="2925"/>
              </a:spcAft>
              <a:buNone/>
            </a:pPr>
            <a:r>
              <a:rPr lang="pt-BR" sz="3600" b="0" i="0" dirty="0">
                <a:solidFill>
                  <a:srgbClr val="303030"/>
                </a:solidFill>
                <a:effectLst/>
                <a:latin typeface="-apple-system"/>
              </a:rPr>
              <a:t>A implementação da </a:t>
            </a:r>
            <a:r>
              <a:rPr lang="pt-BR" sz="3600" b="1" i="0" dirty="0">
                <a:solidFill>
                  <a:srgbClr val="303030"/>
                </a:solidFill>
                <a:effectLst/>
                <a:latin typeface="-apple-system"/>
              </a:rPr>
              <a:t>urbanização inclusiva</a:t>
            </a:r>
            <a:r>
              <a:rPr lang="pt-BR" sz="3600" b="0" i="0" dirty="0">
                <a:solidFill>
                  <a:srgbClr val="303030"/>
                </a:solidFill>
                <a:effectLst/>
                <a:latin typeface="-apple-system"/>
              </a:rPr>
              <a:t> exige esforços coordenados de governos, sociedade civil e iniciativa privada. Por exemplo:</a:t>
            </a:r>
          </a:p>
          <a:p>
            <a:pPr algn="just">
              <a:buFont typeface="Arial" panose="020B0604020202020204" pitchFamily="34" charset="0"/>
              <a:buChar char="•"/>
            </a:pPr>
            <a:r>
              <a:rPr lang="pt-BR" sz="3600" b="0" i="0" dirty="0">
                <a:solidFill>
                  <a:srgbClr val="303030"/>
                </a:solidFill>
                <a:effectLst/>
                <a:latin typeface="-apple-system"/>
              </a:rPr>
              <a:t>Investimentos em Infraestrutura</a:t>
            </a:r>
          </a:p>
          <a:p>
            <a:pPr algn="just">
              <a:buFont typeface="Arial" panose="020B0604020202020204" pitchFamily="34" charset="0"/>
              <a:buChar char="•"/>
            </a:pPr>
            <a:r>
              <a:rPr lang="pt-BR" sz="3600" b="0" i="0" dirty="0">
                <a:solidFill>
                  <a:srgbClr val="303030"/>
                </a:solidFill>
                <a:effectLst/>
                <a:latin typeface="-apple-system"/>
              </a:rPr>
              <a:t>Políticas Públicas de Habitação</a:t>
            </a:r>
          </a:p>
          <a:p>
            <a:pPr algn="just">
              <a:buFont typeface="Arial" panose="020B0604020202020204" pitchFamily="34" charset="0"/>
              <a:buChar char="•"/>
            </a:pPr>
            <a:r>
              <a:rPr lang="pt-BR" sz="3600" b="0" i="0" dirty="0">
                <a:solidFill>
                  <a:srgbClr val="303030"/>
                </a:solidFill>
                <a:effectLst/>
                <a:latin typeface="-apple-system"/>
              </a:rPr>
              <a:t>Participação Comunitária</a:t>
            </a:r>
          </a:p>
          <a:p>
            <a:pPr algn="just">
              <a:buFont typeface="Arial" panose="020B0604020202020204" pitchFamily="34" charset="0"/>
              <a:buChar char="•"/>
            </a:pPr>
            <a:r>
              <a:rPr lang="pt-BR" sz="3600" b="0" i="0" dirty="0">
                <a:solidFill>
                  <a:srgbClr val="303030"/>
                </a:solidFill>
                <a:effectLst/>
                <a:latin typeface="-apple-system"/>
              </a:rPr>
              <a:t>Incentivo ao Desenvolvimento Econômico Local</a:t>
            </a:r>
          </a:p>
          <a:p>
            <a:pPr algn="l">
              <a:lnSpc>
                <a:spcPts val="2700"/>
              </a:lnSpc>
              <a:buNone/>
            </a:pPr>
            <a:endParaRPr lang="pt-BR" sz="2800" dirty="0">
              <a:solidFill>
                <a:srgbClr val="303030"/>
              </a:solidFill>
              <a:latin typeface="-apple-system"/>
            </a:endParaRPr>
          </a:p>
        </p:txBody>
      </p:sp>
    </p:spTree>
    <p:extLst>
      <p:ext uri="{BB962C8B-B14F-4D97-AF65-F5344CB8AC3E}">
        <p14:creationId xmlns:p14="http://schemas.microsoft.com/office/powerpoint/2010/main" val="2841787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429278F7-966A-151E-8047-8E7D5FCAA99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3034B5A-74C0-6D7A-56C0-5B6E7E9CA4E0}"/>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1DC18753-9D93-EAAE-435F-E31AE250CB2E}"/>
              </a:ext>
            </a:extLst>
          </p:cNvPr>
          <p:cNvSpPr>
            <a:spLocks noGrp="1"/>
          </p:cNvSpPr>
          <p:nvPr>
            <p:ph type="subTitle" idx="1"/>
          </p:nvPr>
        </p:nvSpPr>
        <p:spPr>
          <a:xfrm>
            <a:off x="397164" y="1271015"/>
            <a:ext cx="11316300" cy="5416112"/>
          </a:xfrm>
        </p:spPr>
        <p:txBody>
          <a:bodyPr>
            <a:normAutofit lnSpcReduction="10000"/>
          </a:bodyPr>
          <a:lstStyle/>
          <a:p>
            <a:pPr marL="514350" indent="-514350" algn="l">
              <a:lnSpc>
                <a:spcPts val="2700"/>
              </a:lnSpc>
              <a:buAutoNum type="arabicPeriod"/>
            </a:pPr>
            <a:r>
              <a:rPr lang="pt-BR" sz="4000" b="1" i="0" dirty="0">
                <a:solidFill>
                  <a:srgbClr val="087237"/>
                </a:solidFill>
                <a:effectLst/>
                <a:latin typeface="-apple-system"/>
              </a:rPr>
              <a:t>Investimentos em Infraestrutura</a:t>
            </a:r>
          </a:p>
          <a:p>
            <a:pPr algn="l">
              <a:lnSpc>
                <a:spcPts val="2700"/>
              </a:lnSpc>
            </a:pPr>
            <a:endParaRPr lang="pt-BR" sz="4000" b="1" i="0" dirty="0">
              <a:solidFill>
                <a:srgbClr val="087237"/>
              </a:solidFill>
              <a:effectLst/>
              <a:latin typeface="-apple-system"/>
            </a:endParaRPr>
          </a:p>
          <a:p>
            <a:pPr algn="just">
              <a:spcAft>
                <a:spcPts val="2925"/>
              </a:spcAft>
            </a:pPr>
            <a:r>
              <a:rPr lang="pt-BR" sz="4000" b="0" i="0" dirty="0">
                <a:solidFill>
                  <a:srgbClr val="303030"/>
                </a:solidFill>
                <a:effectLst/>
                <a:latin typeface="-apple-system"/>
              </a:rPr>
              <a:t>O primeiro passo para garantir uma </a:t>
            </a:r>
            <a:r>
              <a:rPr lang="pt-BR" sz="4000" b="1" i="0" dirty="0">
                <a:solidFill>
                  <a:srgbClr val="303030"/>
                </a:solidFill>
                <a:effectLst/>
                <a:latin typeface="-apple-system"/>
              </a:rPr>
              <a:t>urbanização inclusiva</a:t>
            </a:r>
            <a:r>
              <a:rPr lang="pt-BR" sz="4000" b="0" i="0" dirty="0">
                <a:solidFill>
                  <a:srgbClr val="303030"/>
                </a:solidFill>
                <a:effectLst/>
                <a:latin typeface="-apple-system"/>
              </a:rPr>
              <a:t> é realizar </a:t>
            </a:r>
            <a:r>
              <a:rPr lang="pt-BR" sz="4000" b="1" i="0" dirty="0">
                <a:solidFill>
                  <a:srgbClr val="303030"/>
                </a:solidFill>
                <a:effectLst/>
                <a:latin typeface="-apple-system"/>
              </a:rPr>
              <a:t>investimentos em infraestrutura</a:t>
            </a:r>
            <a:r>
              <a:rPr lang="pt-BR" sz="4000" b="0" i="0" dirty="0">
                <a:solidFill>
                  <a:srgbClr val="303030"/>
                </a:solidFill>
                <a:effectLst/>
                <a:latin typeface="-apple-system"/>
              </a:rPr>
              <a:t> nas áreas mais necessitadas. Isso inclui melhorar o transporte público, garantir acesso a saneamento básico, construir escolas e hospitais em bairros periféricos. </a:t>
            </a:r>
            <a:r>
              <a:rPr lang="pt-BR" sz="4000" b="1" i="0" dirty="0">
                <a:solidFill>
                  <a:srgbClr val="303030"/>
                </a:solidFill>
                <a:effectLst/>
                <a:latin typeface="-apple-system"/>
              </a:rPr>
              <a:t>Infraestrutura de qualidade</a:t>
            </a:r>
            <a:r>
              <a:rPr lang="pt-BR" sz="4000" b="0" i="0" dirty="0">
                <a:solidFill>
                  <a:srgbClr val="303030"/>
                </a:solidFill>
                <a:effectLst/>
                <a:latin typeface="-apple-system"/>
              </a:rPr>
              <a:t> é a base para que todas as regiões da cidade se desenvolvam de forma equilibrada.</a:t>
            </a:r>
          </a:p>
          <a:p>
            <a:pPr algn="l">
              <a:lnSpc>
                <a:spcPts val="2700"/>
              </a:lnSpc>
              <a:buNone/>
            </a:pPr>
            <a:endParaRPr lang="pt-BR" sz="2800" dirty="0">
              <a:solidFill>
                <a:srgbClr val="303030"/>
              </a:solidFill>
              <a:latin typeface="-apple-system"/>
            </a:endParaRPr>
          </a:p>
        </p:txBody>
      </p:sp>
    </p:spTree>
    <p:extLst>
      <p:ext uri="{BB962C8B-B14F-4D97-AF65-F5344CB8AC3E}">
        <p14:creationId xmlns:p14="http://schemas.microsoft.com/office/powerpoint/2010/main" val="2793663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521D4574-167F-435E-5C36-68C42A1FA46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DD7A20E-2836-94C0-FA1C-A011ADAB10C3}"/>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C25E5591-C237-FDD8-DE50-8CC1C59ACF70}"/>
              </a:ext>
            </a:extLst>
          </p:cNvPr>
          <p:cNvSpPr>
            <a:spLocks noGrp="1"/>
          </p:cNvSpPr>
          <p:nvPr>
            <p:ph type="subTitle" idx="1"/>
          </p:nvPr>
        </p:nvSpPr>
        <p:spPr>
          <a:xfrm>
            <a:off x="397164" y="1271015"/>
            <a:ext cx="11316300" cy="5416112"/>
          </a:xfrm>
        </p:spPr>
        <p:txBody>
          <a:bodyPr>
            <a:normAutofit fontScale="92500" lnSpcReduction="20000"/>
          </a:bodyPr>
          <a:lstStyle/>
          <a:p>
            <a:pPr algn="l">
              <a:lnSpc>
                <a:spcPts val="2700"/>
              </a:lnSpc>
              <a:buNone/>
            </a:pPr>
            <a:r>
              <a:rPr lang="pt-BR" sz="3200" b="1" i="0" dirty="0">
                <a:solidFill>
                  <a:srgbClr val="087237"/>
                </a:solidFill>
                <a:effectLst/>
                <a:latin typeface="-apple-system"/>
              </a:rPr>
              <a:t>2. Políticas Públicas de Habitação</a:t>
            </a:r>
          </a:p>
          <a:p>
            <a:pPr algn="l">
              <a:lnSpc>
                <a:spcPts val="2700"/>
              </a:lnSpc>
              <a:buNone/>
            </a:pPr>
            <a:endParaRPr lang="pt-BR" sz="3200" b="1" i="0" dirty="0">
              <a:solidFill>
                <a:srgbClr val="087237"/>
              </a:solidFill>
              <a:effectLst/>
              <a:latin typeface="-apple-system"/>
            </a:endParaRPr>
          </a:p>
          <a:p>
            <a:pPr algn="just">
              <a:spcAft>
                <a:spcPts val="2925"/>
              </a:spcAft>
              <a:buNone/>
            </a:pPr>
            <a:r>
              <a:rPr lang="pt-BR" sz="3200" b="0" i="0" dirty="0">
                <a:solidFill>
                  <a:srgbClr val="303030"/>
                </a:solidFill>
                <a:effectLst/>
                <a:latin typeface="-apple-system"/>
              </a:rPr>
              <a:t>A falta de moradia digna é um dos maiores problemas enfrentados pelas cidades. Para implementar a urbanização inclusiva, os governos devem investir em </a:t>
            </a:r>
            <a:r>
              <a:rPr lang="pt-BR" sz="3200" b="1" i="0" dirty="0">
                <a:solidFill>
                  <a:srgbClr val="303030"/>
                </a:solidFill>
                <a:effectLst/>
                <a:latin typeface="-apple-system"/>
              </a:rPr>
              <a:t>políticas públicas de habitação</a:t>
            </a:r>
            <a:r>
              <a:rPr lang="pt-BR" sz="3200" b="0" i="0" dirty="0">
                <a:solidFill>
                  <a:srgbClr val="303030"/>
                </a:solidFill>
                <a:effectLst/>
                <a:latin typeface="-apple-system"/>
              </a:rPr>
              <a:t> que garantam moradias acessíveis e de qualidade para a população de baixa renda. Programas como o “Minha Casa, Minha Vida”, no Brasil, são exemplos de iniciativas que visam reduzir o </a:t>
            </a:r>
            <a:r>
              <a:rPr lang="pt-BR" sz="3200" b="0" i="0" u="none" strike="noStrike" dirty="0">
                <a:solidFill>
                  <a:srgbClr val="03738F"/>
                </a:solidFill>
                <a:effectLst/>
                <a:latin typeface="-apple-system"/>
                <a:hlinkClick r:id="rId2"/>
              </a:rPr>
              <a:t>déficit habitacional</a:t>
            </a:r>
            <a:r>
              <a:rPr lang="pt-BR" sz="3200" b="0" i="0" dirty="0">
                <a:solidFill>
                  <a:srgbClr val="303030"/>
                </a:solidFill>
                <a:effectLst/>
                <a:latin typeface="-apple-system"/>
              </a:rPr>
              <a:t> e promover a </a:t>
            </a:r>
            <a:r>
              <a:rPr lang="pt-BR" sz="3200" b="0" i="0" u="none" strike="noStrike" dirty="0">
                <a:solidFill>
                  <a:srgbClr val="03738F"/>
                </a:solidFill>
                <a:effectLst/>
                <a:latin typeface="-apple-system"/>
                <a:hlinkClick r:id="rId3"/>
              </a:rPr>
              <a:t>inclusão social</a:t>
            </a:r>
            <a:r>
              <a:rPr lang="pt-BR" sz="3200" b="0" i="0" dirty="0">
                <a:solidFill>
                  <a:srgbClr val="303030"/>
                </a:solidFill>
                <a:effectLst/>
                <a:latin typeface="-apple-system"/>
              </a:rPr>
              <a:t> nas cidades.</a:t>
            </a:r>
          </a:p>
          <a:p>
            <a:pPr algn="just">
              <a:spcAft>
                <a:spcPts val="2925"/>
              </a:spcAft>
            </a:pPr>
            <a:r>
              <a:rPr lang="pt-BR" sz="3200" b="1" i="0" dirty="0">
                <a:solidFill>
                  <a:srgbClr val="303030"/>
                </a:solidFill>
                <a:effectLst/>
                <a:latin typeface="-apple-system"/>
              </a:rPr>
              <a:t>Curiosidade:</a:t>
            </a:r>
            <a:r>
              <a:rPr lang="pt-BR" sz="3200" b="0" i="0" dirty="0">
                <a:solidFill>
                  <a:srgbClr val="303030"/>
                </a:solidFill>
                <a:effectLst/>
                <a:latin typeface="-apple-system"/>
              </a:rPr>
              <a:t> Segundo o IBGE, o Brasil tem um déficit habitacional de cerca de 5,8 milhões de moradias, sendo a maioria concentrada em áreas urbanas.</a:t>
            </a:r>
          </a:p>
          <a:p>
            <a:pPr algn="l">
              <a:lnSpc>
                <a:spcPts val="2700"/>
              </a:lnSpc>
            </a:pPr>
            <a:endParaRPr lang="pt-BR" sz="4000" b="1" i="0" dirty="0">
              <a:solidFill>
                <a:srgbClr val="087237"/>
              </a:solidFill>
              <a:effectLst/>
              <a:latin typeface="-apple-system"/>
            </a:endParaRPr>
          </a:p>
        </p:txBody>
      </p:sp>
    </p:spTree>
    <p:extLst>
      <p:ext uri="{BB962C8B-B14F-4D97-AF65-F5344CB8AC3E}">
        <p14:creationId xmlns:p14="http://schemas.microsoft.com/office/powerpoint/2010/main" val="3665580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CE8DD95E-D0F1-951F-B134-2EBB8E1F575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BE1E377-966F-6C70-7490-2EB9C9132787}"/>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A5674023-B350-E9D1-B072-800A885D3130}"/>
              </a:ext>
            </a:extLst>
          </p:cNvPr>
          <p:cNvSpPr>
            <a:spLocks noGrp="1"/>
          </p:cNvSpPr>
          <p:nvPr>
            <p:ph type="subTitle" idx="1"/>
          </p:nvPr>
        </p:nvSpPr>
        <p:spPr>
          <a:xfrm>
            <a:off x="397164" y="1271015"/>
            <a:ext cx="11316300" cy="5416112"/>
          </a:xfrm>
        </p:spPr>
        <p:txBody>
          <a:bodyPr>
            <a:normAutofit lnSpcReduction="10000"/>
          </a:bodyPr>
          <a:lstStyle/>
          <a:p>
            <a:pPr algn="l">
              <a:lnSpc>
                <a:spcPts val="2700"/>
              </a:lnSpc>
              <a:buNone/>
            </a:pPr>
            <a:r>
              <a:rPr lang="pt-BR" sz="3200" b="1" i="0" dirty="0">
                <a:solidFill>
                  <a:srgbClr val="087237"/>
                </a:solidFill>
                <a:effectLst/>
                <a:latin typeface="-apple-system"/>
              </a:rPr>
              <a:t>3. Participação Comunitária</a:t>
            </a:r>
          </a:p>
          <a:p>
            <a:pPr algn="just">
              <a:spcAft>
                <a:spcPts val="2925"/>
              </a:spcAft>
              <a:buNone/>
            </a:pPr>
            <a:r>
              <a:rPr lang="pt-BR" sz="3200" b="0" i="0" dirty="0">
                <a:solidFill>
                  <a:srgbClr val="303030"/>
                </a:solidFill>
                <a:effectLst/>
                <a:latin typeface="-apple-system"/>
              </a:rPr>
              <a:t>Outro aspecto fundamental da </a:t>
            </a:r>
            <a:r>
              <a:rPr lang="pt-BR" sz="3200" b="1" i="0" dirty="0">
                <a:solidFill>
                  <a:srgbClr val="303030"/>
                </a:solidFill>
                <a:effectLst/>
                <a:latin typeface="-apple-system"/>
              </a:rPr>
              <a:t>urbanização inclusiva</a:t>
            </a:r>
            <a:r>
              <a:rPr lang="pt-BR" sz="3200" b="0" i="0" dirty="0">
                <a:solidFill>
                  <a:srgbClr val="303030"/>
                </a:solidFill>
                <a:effectLst/>
                <a:latin typeface="-apple-system"/>
              </a:rPr>
              <a:t> é a </a:t>
            </a:r>
            <a:r>
              <a:rPr lang="pt-BR" sz="3200" b="1" i="0" dirty="0">
                <a:solidFill>
                  <a:srgbClr val="303030"/>
                </a:solidFill>
                <a:effectLst/>
                <a:latin typeface="-apple-system"/>
              </a:rPr>
              <a:t>participação comunitária</a:t>
            </a:r>
            <a:r>
              <a:rPr lang="pt-BR" sz="3200" b="0" i="0" dirty="0">
                <a:solidFill>
                  <a:srgbClr val="303030"/>
                </a:solidFill>
                <a:effectLst/>
                <a:latin typeface="-apple-system"/>
              </a:rPr>
              <a:t>. Os moradores das áreas mais afetadas pela exclusão urbana precisam ter voz nas decisões que impactam seu ambiente. Projetos de urbanização devem ser construídos em conjunto com a comunidade, para que reflitam suas necessidades reais e promovam a inclusão de todos.</a:t>
            </a:r>
          </a:p>
          <a:p>
            <a:pPr algn="just">
              <a:spcAft>
                <a:spcPts val="2925"/>
              </a:spcAft>
            </a:pPr>
            <a:r>
              <a:rPr lang="pt-BR" sz="3200" b="1" i="0" dirty="0">
                <a:solidFill>
                  <a:srgbClr val="303030"/>
                </a:solidFill>
                <a:effectLst/>
                <a:latin typeface="-apple-system"/>
              </a:rPr>
              <a:t>Curiosidade:</a:t>
            </a:r>
            <a:r>
              <a:rPr lang="pt-BR" sz="3200" b="0" i="0" dirty="0">
                <a:solidFill>
                  <a:srgbClr val="303030"/>
                </a:solidFill>
                <a:effectLst/>
                <a:latin typeface="-apple-system"/>
              </a:rPr>
              <a:t> Cidades como Barcelona utilizam plataformas digitais para envolver os cidadãos no planejamento urbano, permitindo que eles participem ativamente das decisões sobre o desenvolvimento de suas regiões.</a:t>
            </a:r>
          </a:p>
          <a:p>
            <a:pPr algn="l">
              <a:lnSpc>
                <a:spcPts val="2700"/>
              </a:lnSpc>
            </a:pPr>
            <a:endParaRPr lang="pt-BR" sz="4000" b="1" i="0" dirty="0">
              <a:solidFill>
                <a:srgbClr val="087237"/>
              </a:solidFill>
              <a:effectLst/>
              <a:latin typeface="-apple-system"/>
            </a:endParaRPr>
          </a:p>
        </p:txBody>
      </p:sp>
    </p:spTree>
    <p:extLst>
      <p:ext uri="{BB962C8B-B14F-4D97-AF65-F5344CB8AC3E}">
        <p14:creationId xmlns:p14="http://schemas.microsoft.com/office/powerpoint/2010/main" val="505789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A0DD4550-6912-FD4D-8628-ECFCE0928ED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FFFE2E8-4167-72E8-4438-0C5AD9D4C06D}"/>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CCBA4364-D492-5187-D996-4E93249B2F10}"/>
              </a:ext>
            </a:extLst>
          </p:cNvPr>
          <p:cNvSpPr>
            <a:spLocks noGrp="1"/>
          </p:cNvSpPr>
          <p:nvPr>
            <p:ph type="subTitle" idx="1"/>
          </p:nvPr>
        </p:nvSpPr>
        <p:spPr>
          <a:xfrm>
            <a:off x="397164" y="1271015"/>
            <a:ext cx="11316300" cy="5416112"/>
          </a:xfrm>
        </p:spPr>
        <p:txBody>
          <a:bodyPr>
            <a:normAutofit lnSpcReduction="10000"/>
          </a:bodyPr>
          <a:lstStyle/>
          <a:p>
            <a:pPr algn="l">
              <a:lnSpc>
                <a:spcPts val="2700"/>
              </a:lnSpc>
              <a:buNone/>
            </a:pPr>
            <a:r>
              <a:rPr lang="pt-BR" sz="2400" b="1" i="0" dirty="0">
                <a:solidFill>
                  <a:srgbClr val="087237"/>
                </a:solidFill>
                <a:effectLst/>
                <a:latin typeface="-apple-system"/>
              </a:rPr>
              <a:t>4. Incentivo ao Desenvolvimento Econômico Local</a:t>
            </a:r>
          </a:p>
          <a:p>
            <a:pPr algn="l">
              <a:spcAft>
                <a:spcPts val="2925"/>
              </a:spcAft>
              <a:buNone/>
            </a:pPr>
            <a:r>
              <a:rPr lang="pt-BR" sz="2400" b="0" i="0" dirty="0">
                <a:solidFill>
                  <a:srgbClr val="303030"/>
                </a:solidFill>
                <a:effectLst/>
                <a:latin typeface="-apple-system"/>
              </a:rPr>
              <a:t>A urbanização inclusiva deve também promover o </a:t>
            </a:r>
            <a:r>
              <a:rPr lang="pt-BR" sz="2400" b="1" i="0" dirty="0">
                <a:solidFill>
                  <a:srgbClr val="303030"/>
                </a:solidFill>
                <a:effectLst/>
                <a:latin typeface="-apple-system"/>
              </a:rPr>
              <a:t>desenvolvimento econômico local</a:t>
            </a:r>
            <a:r>
              <a:rPr lang="pt-BR" sz="2400" b="0" i="0" dirty="0">
                <a:solidFill>
                  <a:srgbClr val="303030"/>
                </a:solidFill>
                <a:effectLst/>
                <a:latin typeface="-apple-system"/>
              </a:rPr>
              <a:t>. Isso pode ser feito incentivando o comércio local, investindo em capacitação profissional e criando oportunidades de emprego nas próprias comunidades. A geração de renda dentro dos bairros periféricos reduz a dependência das áreas centrais e melhora a economia local.</a:t>
            </a:r>
          </a:p>
          <a:p>
            <a:pPr algn="l">
              <a:spcAft>
                <a:spcPts val="2925"/>
              </a:spcAft>
            </a:pPr>
            <a:r>
              <a:rPr lang="pt-BR" sz="2400" b="1" i="0" dirty="0">
                <a:solidFill>
                  <a:srgbClr val="303030"/>
                </a:solidFill>
                <a:effectLst/>
                <a:latin typeface="-apple-system"/>
              </a:rPr>
              <a:t>Curiosidade:</a:t>
            </a:r>
            <a:r>
              <a:rPr lang="pt-BR" sz="2400" b="0" i="0" dirty="0">
                <a:solidFill>
                  <a:srgbClr val="303030"/>
                </a:solidFill>
                <a:effectLst/>
                <a:latin typeface="-apple-system"/>
              </a:rPr>
              <a:t> Na cidade de Medellín, a criação de bibliotecas, escolas e parques em áreas marginalizadas ajudou a revitalizar o comércio local, gerando novos empregos e oportunidades.</a:t>
            </a:r>
          </a:p>
          <a:p>
            <a:pPr algn="l">
              <a:lnSpc>
                <a:spcPts val="2700"/>
              </a:lnSpc>
            </a:pPr>
            <a:r>
              <a:rPr lang="pt-BR" sz="1800" b="1" i="0" dirty="0">
                <a:solidFill>
                  <a:srgbClr val="087237"/>
                </a:solidFill>
                <a:effectLst/>
                <a:latin typeface="-apple-system"/>
              </a:rPr>
              <a:t>Artigo disponível em: </a:t>
            </a:r>
            <a:r>
              <a:rPr lang="pt-BR" sz="2800" b="1" i="0" dirty="0">
                <a:solidFill>
                  <a:srgbClr val="087237"/>
                </a:solidFill>
                <a:effectLst/>
                <a:latin typeface="-apple-system"/>
              </a:rPr>
              <a:t>https://123ecos.com.br/</a:t>
            </a:r>
            <a:r>
              <a:rPr lang="pt-BR" sz="2800" b="1" i="0" dirty="0" err="1">
                <a:solidFill>
                  <a:srgbClr val="087237"/>
                </a:solidFill>
                <a:effectLst/>
                <a:latin typeface="-apple-system"/>
              </a:rPr>
              <a:t>docs</a:t>
            </a:r>
            <a:r>
              <a:rPr lang="pt-BR" sz="2800" b="1" i="0" dirty="0">
                <a:solidFill>
                  <a:srgbClr val="087237"/>
                </a:solidFill>
                <a:effectLst/>
                <a:latin typeface="-apple-system"/>
              </a:rPr>
              <a:t>/</a:t>
            </a:r>
            <a:r>
              <a:rPr lang="pt-BR" sz="2800" b="1" i="0" dirty="0" err="1">
                <a:solidFill>
                  <a:srgbClr val="087237"/>
                </a:solidFill>
                <a:effectLst/>
                <a:latin typeface="-apple-system"/>
              </a:rPr>
              <a:t>urbanizacao</a:t>
            </a:r>
            <a:r>
              <a:rPr lang="pt-BR" sz="2800" b="1" i="0" dirty="0">
                <a:solidFill>
                  <a:srgbClr val="087237"/>
                </a:solidFill>
                <a:effectLst/>
                <a:latin typeface="-apple-system"/>
              </a:rPr>
              <a:t>-inclusiva/#:~:text=sobre%20Urbaniza%C3%A7%C3%A3o%20Inclusiva-,O%20que%20%C3%A9%20urbaniza%C3%A7%C3%A3o%20inclusiva%3F,todas%20as%20regi%C3%B5es%20da%20cidade.</a:t>
            </a:r>
          </a:p>
        </p:txBody>
      </p:sp>
    </p:spTree>
    <p:extLst>
      <p:ext uri="{BB962C8B-B14F-4D97-AF65-F5344CB8AC3E}">
        <p14:creationId xmlns:p14="http://schemas.microsoft.com/office/powerpoint/2010/main" val="3509357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856B53C3-879B-940C-A509-3757BA20FBB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34F50B1-CA3F-AA0D-A510-3B2792A5BAE2}"/>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6627C0A6-385B-8582-854F-1E86A8502AF8}"/>
              </a:ext>
            </a:extLst>
          </p:cNvPr>
          <p:cNvSpPr>
            <a:spLocks noGrp="1"/>
          </p:cNvSpPr>
          <p:nvPr>
            <p:ph type="subTitle" idx="1"/>
          </p:nvPr>
        </p:nvSpPr>
        <p:spPr>
          <a:xfrm>
            <a:off x="397164" y="1271015"/>
            <a:ext cx="11316300" cy="5303519"/>
          </a:xfrm>
        </p:spPr>
        <p:txBody>
          <a:bodyPr>
            <a:normAutofit fontScale="92500"/>
          </a:bodyPr>
          <a:lstStyle/>
          <a:p>
            <a:pPr algn="just" eaLnBrk="1" hangingPunct="1">
              <a:buSzPts val="1000"/>
              <a:tabLst>
                <a:tab pos="228600" algn="l"/>
              </a:tabLst>
              <a:defRPr/>
            </a:pPr>
            <a:r>
              <a:rPr lang="pt-BR" sz="2400" b="1" dirty="0">
                <a:latin typeface="Times New Roman" panose="02020603050405020304" pitchFamily="18" charset="0"/>
              </a:rPr>
              <a:t>Objetivo geral e diretrizes gerais da </a:t>
            </a:r>
            <a:r>
              <a:rPr lang="pt-BR" b="1" dirty="0">
                <a:latin typeface="Times New Roman" panose="02020603050405020304" pitchFamily="18" charset="0"/>
              </a:rPr>
              <a:t>Política Nacional de Desenvolvimento Urbano</a:t>
            </a:r>
          </a:p>
          <a:p>
            <a:pPr algn="just">
              <a:buNone/>
            </a:pPr>
            <a:r>
              <a:rPr lang="pt-BR" sz="2200" dirty="0">
                <a:latin typeface="Times New Roman" panose="02020603050405020304" pitchFamily="18" charset="0"/>
                <a:ea typeface="Times New Roman" panose="02020603050405020304" pitchFamily="18" charset="0"/>
              </a:rPr>
              <a:t>	</a:t>
            </a:r>
            <a:r>
              <a:rPr lang="pt-BR" sz="2200" dirty="0">
                <a:effectLst/>
                <a:latin typeface="Times New Roman" panose="02020603050405020304" pitchFamily="18" charset="0"/>
                <a:ea typeface="Times New Roman" panose="02020603050405020304" pitchFamily="18" charset="0"/>
              </a:rPr>
              <a:t>A Política Nacional de Desenvolvimento Urbano (PNDU), instituída pela Constituição Federal de 1988, em seus artigos 182 e 183, visa reduzir as desigualdades geradas pelo processo de desenvolvimento urbano brasileiro, caracterizado pela progressiva segregação urbana socioterritorial e promover a inclusão e o acesso de todos os segmentos da população às diversas funções que desempenham as cidades contemporâneas.</a:t>
            </a:r>
          </a:p>
          <a:p>
            <a:pPr algn="just">
              <a:buNone/>
            </a:pPr>
            <a:r>
              <a:rPr lang="pt-BR" sz="2200" dirty="0">
                <a:effectLst/>
                <a:latin typeface="Times New Roman" panose="02020603050405020304" pitchFamily="18" charset="0"/>
                <a:ea typeface="Times New Roman" panose="02020603050405020304" pitchFamily="18" charset="0"/>
              </a:rPr>
              <a:t> 	A PNDU propõe ações de política urbana com o envolvimento das competências federativas nos três níveis de governo em sintonia com os agentes da sociedade civil. Busca a eficiência dos investimentos públicos em sinergia com a alocação dos recursos privados na produção das cidades.</a:t>
            </a:r>
          </a:p>
          <a:p>
            <a:pPr algn="just">
              <a:buNone/>
            </a:pPr>
            <a:r>
              <a:rPr lang="pt-BR" sz="2200" dirty="0">
                <a:effectLst/>
                <a:latin typeface="Times New Roman" panose="02020603050405020304" pitchFamily="18" charset="0"/>
                <a:ea typeface="Times New Roman" panose="02020603050405020304" pitchFamily="18" charset="0"/>
              </a:rPr>
              <a:t>	Valoriza a integração das políticas setoriais, com foco nas infraestruturas, equipamentos e serviços públicos, moradia, transportes, mobilidade, saneamento ambiental, áreas verdes e espaços públicos e focaliza seus objetivos na promoção de programas, projetos e ações inovadoras que apontam para a sustentabilidade econômica e socioambiental.</a:t>
            </a:r>
          </a:p>
          <a:p>
            <a:pPr algn="just">
              <a:buNone/>
            </a:pPr>
            <a:r>
              <a:rPr lang="pt-BR" sz="2200" dirty="0">
                <a:effectLst/>
                <a:latin typeface="Times New Roman" panose="02020603050405020304" pitchFamily="18" charset="0"/>
                <a:ea typeface="Times New Roman" panose="02020603050405020304" pitchFamily="18" charset="0"/>
              </a:rPr>
              <a:t> 	Dessa forma, a formulação de uma PNDU afinada com novas competências da ação interfederativa, enfatiza a necessidade de um processo de planejamento urbano participativo e integrado, que poderá legitimar os objetivos propostos para a política urbana brasileira, adequando-os à diversidade dos estados, regiões e municípios.</a:t>
            </a:r>
          </a:p>
          <a:p>
            <a:pPr algn="just" eaLnBrk="1" hangingPunct="1">
              <a:buSzPts val="1000"/>
              <a:tabLst>
                <a:tab pos="228600" algn="l"/>
              </a:tabLst>
              <a:defRPr/>
            </a:pPr>
            <a:endParaRPr lang="pt-BR" sz="2400" b="1" dirty="0">
              <a:latin typeface="Times New Roman" panose="02020603050405020304" pitchFamily="18" charset="0"/>
            </a:endParaRP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339205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F675EE46-402E-7D5A-6656-B1FA8D5577C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F49B041-24A5-6A93-C78B-1280ADC84ADA}"/>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A3CFA0CE-3160-1D31-653D-4A260A494957}"/>
              </a:ext>
            </a:extLst>
          </p:cNvPr>
          <p:cNvSpPr>
            <a:spLocks noGrp="1"/>
          </p:cNvSpPr>
          <p:nvPr>
            <p:ph type="subTitle" idx="1"/>
          </p:nvPr>
        </p:nvSpPr>
        <p:spPr>
          <a:xfrm>
            <a:off x="397164" y="1271015"/>
            <a:ext cx="11316300" cy="5303519"/>
          </a:xfrm>
        </p:spPr>
        <p:txBody>
          <a:bodyPr>
            <a:normAutofit fontScale="92500"/>
          </a:bodyPr>
          <a:lstStyle/>
          <a:p>
            <a:pPr marL="0" indent="0" algn="just" eaLnBrk="1" hangingPunct="1">
              <a:buSzPts val="1000"/>
              <a:buFont typeface="Wingdings" panose="05000000000000000000" pitchFamily="2" charset="2"/>
              <a:buNone/>
              <a:tabLst>
                <a:tab pos="228600" algn="l"/>
              </a:tabLst>
              <a:defRPr/>
            </a:pPr>
            <a:r>
              <a:rPr lang="pt-BR" sz="4800" b="0" i="0" dirty="0">
                <a:solidFill>
                  <a:srgbClr val="474747"/>
                </a:solidFill>
                <a:effectLst/>
                <a:latin typeface="Google Sans"/>
              </a:rPr>
              <a:t>A oferta de serviços e infraestrutura de uma </a:t>
            </a:r>
            <a:r>
              <a:rPr lang="pt-BR" sz="4800" b="0" i="0" dirty="0">
                <a:solidFill>
                  <a:srgbClr val="040C28"/>
                </a:solidFill>
                <a:effectLst/>
                <a:latin typeface="Google Sans"/>
              </a:rPr>
              <a:t>cidade inclusiva</a:t>
            </a:r>
            <a:r>
              <a:rPr lang="pt-BR" sz="4800" b="0" i="0" dirty="0">
                <a:solidFill>
                  <a:srgbClr val="474747"/>
                </a:solidFill>
                <a:effectLst/>
                <a:latin typeface="Google Sans"/>
              </a:rPr>
              <a:t> atende a diversidade de necessidades de sua população. Consequentemente, tende a reduzir a exclusão social de todas pessoas, especialmente as com algum tipo de deficiência, bem como a promover sua plena participação e o exercício de seus direitos humanos.</a:t>
            </a:r>
            <a:endParaRPr lang="pt-BR" sz="48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1117981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BFCFE3B2-F11B-7BA2-957D-96DCA4499DF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3F8FE42-B879-E4E8-33AD-57F57829AFF7}"/>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AF7DE700-846A-EAD5-F828-77CBAFFE03EC}"/>
              </a:ext>
            </a:extLst>
          </p:cNvPr>
          <p:cNvSpPr>
            <a:spLocks noGrp="1"/>
          </p:cNvSpPr>
          <p:nvPr>
            <p:ph type="subTitle" idx="1"/>
          </p:nvPr>
        </p:nvSpPr>
        <p:spPr>
          <a:xfrm>
            <a:off x="397164" y="1271015"/>
            <a:ext cx="11316300" cy="5303519"/>
          </a:xfrm>
        </p:spPr>
        <p:txBody>
          <a:bodyPr>
            <a:normAutofit fontScale="85000" lnSpcReduction="20000"/>
          </a:bodyPr>
          <a:lstStyle/>
          <a:p>
            <a:pPr algn="just">
              <a:buNone/>
            </a:pPr>
            <a:r>
              <a:rPr lang="pt-BR" sz="1800" dirty="0">
                <a:effectLst/>
                <a:latin typeface="Times New Roman" panose="02020603050405020304" pitchFamily="18" charset="0"/>
                <a:ea typeface="Times New Roman" panose="02020603050405020304" pitchFamily="18" charset="0"/>
              </a:rPr>
              <a:t>CONSTITUIÇÃO</a:t>
            </a:r>
          </a:p>
          <a:p>
            <a:pPr algn="just">
              <a:buNone/>
            </a:pPr>
            <a:r>
              <a:rPr lang="pt-BR" sz="1800" dirty="0">
                <a:effectLst/>
                <a:latin typeface="Times New Roman" panose="02020603050405020304" pitchFamily="18" charset="0"/>
                <a:ea typeface="Times New Roman" panose="02020603050405020304" pitchFamily="18" charset="0"/>
              </a:rPr>
              <a:t>CAPÍTULO II DA POLÍTICA URBANA </a:t>
            </a:r>
          </a:p>
          <a:p>
            <a:pPr algn="just">
              <a:buNone/>
            </a:pPr>
            <a:r>
              <a:rPr lang="pt-BR" sz="1800" dirty="0">
                <a:effectLst/>
                <a:latin typeface="Times New Roman" panose="02020603050405020304" pitchFamily="18" charset="0"/>
                <a:ea typeface="Times New Roman" panose="02020603050405020304" pitchFamily="18" charset="0"/>
              </a:rPr>
              <a:t>Art. 182. A política de desenvolvimento urbano, executada pelo poder público municipal, conforme diretrizes gerais fixadas em lei, tem por objetivo ordenar o pleno desenvolvimento das funções sociais da cidade e garantir o bem-estar de seus habitantes.</a:t>
            </a:r>
          </a:p>
          <a:p>
            <a:pPr algn="just">
              <a:buNone/>
            </a:pPr>
            <a:r>
              <a:rPr lang="pt-BR" sz="1800" dirty="0">
                <a:effectLst/>
                <a:latin typeface="Times New Roman" panose="02020603050405020304" pitchFamily="18" charset="0"/>
                <a:ea typeface="Times New Roman" panose="02020603050405020304" pitchFamily="18" charset="0"/>
              </a:rPr>
              <a:t>§ 1º O plano diretor, aprovado pela Câmara Municipal, obrigatório para cidades com mais de vinte mil habitantes, é o instrumento básico da política de desenvolvimento e de expansão urbana.</a:t>
            </a:r>
          </a:p>
          <a:p>
            <a:pPr algn="just">
              <a:buNone/>
            </a:pPr>
            <a:r>
              <a:rPr lang="pt-BR" sz="1800" dirty="0">
                <a:effectLst/>
                <a:latin typeface="Times New Roman" panose="02020603050405020304" pitchFamily="18" charset="0"/>
                <a:ea typeface="Times New Roman" panose="02020603050405020304" pitchFamily="18" charset="0"/>
              </a:rPr>
              <a:t>§ 2º A propriedade urbana cumpre sua função social quando atende às exigências fundamentais de ordenação da cidade expressas no plano diretor.</a:t>
            </a:r>
          </a:p>
          <a:p>
            <a:pPr algn="just">
              <a:buNone/>
            </a:pPr>
            <a:r>
              <a:rPr lang="pt-BR" sz="1800" dirty="0">
                <a:effectLst/>
                <a:latin typeface="Times New Roman" panose="02020603050405020304" pitchFamily="18" charset="0"/>
                <a:ea typeface="Times New Roman" panose="02020603050405020304" pitchFamily="18" charset="0"/>
              </a:rPr>
              <a:t>§ 3º As desapropriações de imóveis urbanos serão feitas com prévia e justa indenização em dinheiro.</a:t>
            </a:r>
          </a:p>
          <a:p>
            <a:pPr algn="just">
              <a:buNone/>
            </a:pPr>
            <a:r>
              <a:rPr lang="pt-BR" sz="1800" dirty="0">
                <a:effectLst/>
                <a:latin typeface="Times New Roman" panose="02020603050405020304" pitchFamily="18" charset="0"/>
                <a:ea typeface="Times New Roman" panose="02020603050405020304" pitchFamily="18" charset="0"/>
              </a:rPr>
              <a:t>§ 4º É facultado ao poder público municipal, mediante lei específica para área incluída no plano diretor, exigir, nos termos da lei federal, do proprietário do solo urbano não edificado, subutilizado ou não utilizado que promova seu adequado aproveitamento, sob pena, sucessivamente, de:</a:t>
            </a:r>
          </a:p>
          <a:p>
            <a:pPr algn="just">
              <a:buNone/>
            </a:pPr>
            <a:r>
              <a:rPr lang="pt-BR" sz="1800" dirty="0">
                <a:effectLst/>
                <a:latin typeface="Times New Roman" panose="02020603050405020304" pitchFamily="18" charset="0"/>
                <a:ea typeface="Times New Roman" panose="02020603050405020304" pitchFamily="18" charset="0"/>
              </a:rPr>
              <a:t>I - parcelamento ou edificação compulsórios;</a:t>
            </a:r>
          </a:p>
          <a:p>
            <a:pPr algn="just">
              <a:buNone/>
            </a:pPr>
            <a:r>
              <a:rPr lang="pt-BR" sz="1800" dirty="0">
                <a:effectLst/>
                <a:latin typeface="Times New Roman" panose="02020603050405020304" pitchFamily="18" charset="0"/>
                <a:ea typeface="Times New Roman" panose="02020603050405020304" pitchFamily="18" charset="0"/>
              </a:rPr>
              <a:t>II - imposto sobre a propriedade predial e territorial urbana progressivo no tempo;</a:t>
            </a:r>
          </a:p>
          <a:p>
            <a:pPr algn="just">
              <a:buNone/>
            </a:pPr>
            <a:r>
              <a:rPr lang="pt-BR" sz="1800" dirty="0">
                <a:effectLst/>
                <a:latin typeface="Times New Roman" panose="02020603050405020304" pitchFamily="18" charset="0"/>
                <a:ea typeface="Times New Roman" panose="02020603050405020304" pitchFamily="18" charset="0"/>
              </a:rPr>
              <a:t>III - desapropriação com pagamento mediante títulos da dívida pública de emissão previamente aprovada pelo Senado Federal, com prazo de resgate de até dez anos, em parcelas anuais, iguais e sucessivas, assegurados o valor real da indenização e os juros legais. </a:t>
            </a:r>
          </a:p>
          <a:p>
            <a:pPr algn="just">
              <a:buNone/>
            </a:pPr>
            <a:r>
              <a:rPr lang="pt-BR" sz="1800" dirty="0">
                <a:effectLst/>
                <a:latin typeface="Times New Roman" panose="02020603050405020304" pitchFamily="18" charset="0"/>
                <a:ea typeface="Times New Roman" panose="02020603050405020304" pitchFamily="18" charset="0"/>
              </a:rPr>
              <a:t>Art. 183. Aquele que possuir como sua área urbana de até duzentos e </a:t>
            </a:r>
            <a:r>
              <a:rPr lang="pt-BR" sz="1800" dirty="0" err="1">
                <a:effectLst/>
                <a:latin typeface="Times New Roman" panose="02020603050405020304" pitchFamily="18" charset="0"/>
                <a:ea typeface="Times New Roman" panose="02020603050405020304" pitchFamily="18" charset="0"/>
              </a:rPr>
              <a:t>cinqüenta</a:t>
            </a:r>
            <a:r>
              <a:rPr lang="pt-BR" sz="1800" dirty="0">
                <a:effectLst/>
                <a:latin typeface="Times New Roman" panose="02020603050405020304" pitchFamily="18" charset="0"/>
                <a:ea typeface="Times New Roman" panose="02020603050405020304" pitchFamily="18" charset="0"/>
              </a:rPr>
              <a:t> metros quadrados, por cinco anos, ininterruptamente e sem oposição, utilizando-a para sua moradia ou de sua família, adquirir-lhe-á o domínio, desde que não seja proprietário de outro imóvel urbano ou rural.</a:t>
            </a:r>
          </a:p>
          <a:p>
            <a:pPr algn="just">
              <a:buNone/>
            </a:pPr>
            <a:r>
              <a:rPr lang="pt-BR" sz="1800" dirty="0">
                <a:effectLst/>
                <a:latin typeface="Times New Roman" panose="02020603050405020304" pitchFamily="18" charset="0"/>
                <a:ea typeface="Times New Roman" panose="02020603050405020304" pitchFamily="18" charset="0"/>
              </a:rPr>
              <a:t>§ 1º O título de domínio e a concessão de uso serão conferidos ao homem ou à mulher, ou a ambos, independentemente do estado civil.</a:t>
            </a:r>
          </a:p>
          <a:p>
            <a:pPr algn="just">
              <a:buNone/>
            </a:pPr>
            <a:r>
              <a:rPr lang="pt-BR" sz="1800" dirty="0">
                <a:effectLst/>
                <a:latin typeface="Times New Roman" panose="02020603050405020304" pitchFamily="18" charset="0"/>
                <a:ea typeface="Times New Roman" panose="02020603050405020304" pitchFamily="18" charset="0"/>
              </a:rPr>
              <a:t>§ 2º Esse direito não será reconhecido ao mesmo possuidor mais de uma vez.</a:t>
            </a:r>
          </a:p>
          <a:p>
            <a:pPr algn="just"/>
            <a:r>
              <a:rPr lang="pt-BR" sz="1800" dirty="0">
                <a:effectLst/>
                <a:latin typeface="Times New Roman" panose="02020603050405020304" pitchFamily="18" charset="0"/>
                <a:ea typeface="Times New Roman" panose="02020603050405020304" pitchFamily="18" charset="0"/>
              </a:rPr>
              <a:t>§ 3º Os imóveis públicos não serão adquiridos por usucapião</a:t>
            </a:r>
          </a:p>
          <a:p>
            <a:pPr algn="just" eaLnBrk="1" hangingPunct="1">
              <a:buSzPts val="1000"/>
              <a:tabLst>
                <a:tab pos="228600" algn="l"/>
              </a:tabLst>
              <a:defRPr/>
            </a:pPr>
            <a:endParaRPr lang="pt-BR" sz="2400" b="1" dirty="0">
              <a:latin typeface="Times New Roman" panose="02020603050405020304" pitchFamily="18" charset="0"/>
            </a:endParaRP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1796918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2FEB3EC5-B4D4-4259-BD29-028C4D7DBC5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4418C5D-E8EB-714B-30D5-8AA7BFB18BEB}"/>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188885EA-F23C-D947-34C7-7F22F1CCE48B}"/>
              </a:ext>
            </a:extLst>
          </p:cNvPr>
          <p:cNvSpPr>
            <a:spLocks noGrp="1"/>
          </p:cNvSpPr>
          <p:nvPr>
            <p:ph type="subTitle" idx="1"/>
          </p:nvPr>
        </p:nvSpPr>
        <p:spPr>
          <a:xfrm>
            <a:off x="397164" y="1271015"/>
            <a:ext cx="11316300" cy="5303519"/>
          </a:xfrm>
        </p:spPr>
        <p:txBody>
          <a:bodyPr>
            <a:normAutofit/>
          </a:bodyPr>
          <a:lstStyle/>
          <a:p>
            <a:pPr>
              <a:buNone/>
            </a:pPr>
            <a:r>
              <a:rPr lang="pt-BR" sz="1800" dirty="0">
                <a:effectLst/>
                <a:latin typeface="Times New Roman" panose="02020603050405020304" pitchFamily="18" charset="0"/>
                <a:ea typeface="Times New Roman" panose="02020603050405020304" pitchFamily="18" charset="0"/>
              </a:rPr>
              <a:t>Objetivos da Política Nacional de Desenvolvimento Urbano (PNDU)</a:t>
            </a:r>
          </a:p>
          <a:p>
            <a:pPr>
              <a:buNone/>
            </a:pPr>
            <a:r>
              <a:rPr lang="pt-BR" sz="1800" dirty="0">
                <a:effectLst/>
                <a:latin typeface="Times New Roman" panose="02020603050405020304" pitchFamily="18" charset="0"/>
                <a:ea typeface="Times New Roman" panose="02020603050405020304" pitchFamily="18" charset="0"/>
              </a:rPr>
              <a:t> </a:t>
            </a:r>
          </a:p>
          <a:p>
            <a:pPr>
              <a:buNone/>
            </a:pPr>
            <a:r>
              <a:rPr lang="pt-BR" sz="1800" dirty="0">
                <a:effectLst/>
                <a:latin typeface="Times New Roman" panose="02020603050405020304" pitchFamily="18" charset="0"/>
                <a:ea typeface="Times New Roman" panose="02020603050405020304" pitchFamily="18" charset="0"/>
              </a:rPr>
              <a:t>OBJETIVO GERAL </a:t>
            </a:r>
          </a:p>
          <a:p>
            <a:pPr algn="just">
              <a:buNone/>
            </a:pPr>
            <a:r>
              <a:rPr lang="pt-BR" sz="1800" dirty="0">
                <a:effectLst/>
                <a:latin typeface="Times New Roman" panose="02020603050405020304" pitchFamily="18" charset="0"/>
                <a:ea typeface="Times New Roman" panose="02020603050405020304" pitchFamily="18" charset="0"/>
              </a:rPr>
              <a:t> </a:t>
            </a:r>
          </a:p>
          <a:p>
            <a:pPr algn="just"/>
            <a:r>
              <a:rPr lang="pt-BR" sz="3600" dirty="0">
                <a:effectLst/>
                <a:latin typeface="Times New Roman" panose="02020603050405020304" pitchFamily="18" charset="0"/>
                <a:ea typeface="Times New Roman" panose="02020603050405020304" pitchFamily="18" charset="0"/>
              </a:rPr>
              <a:t>	Reconhecer as dinâmicas e necessidades dos municípios e regiões para orientar políticas e investimentos públicos. Além de realçar e mitigar vulnerabilidades territoriais, visa estabelecer um ambiente proativo de planejamento e gestão do território. Construir cidades seguras, resilientes, inclusivas, prósperas e sustentáveis é o tema do chamamento dessa Conferência.</a:t>
            </a:r>
          </a:p>
          <a:p>
            <a:pPr algn="just" eaLnBrk="1" hangingPunct="1">
              <a:buSzPts val="1000"/>
              <a:tabLst>
                <a:tab pos="228600" algn="l"/>
              </a:tabLst>
              <a:defRPr/>
            </a:pPr>
            <a:endParaRPr lang="pt-BR" sz="2400" b="1" dirty="0">
              <a:latin typeface="Times New Roman" panose="02020603050405020304" pitchFamily="18" charset="0"/>
            </a:endParaRP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335015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A3193946-9F23-F791-350F-112FBE38C79E}"/>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66B88497-8428-6346-F50A-05CCC5663E09}"/>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9EE73053-AAE0-E4E0-E30E-6014DCD9F1BB}"/>
              </a:ext>
            </a:extLst>
          </p:cNvPr>
          <p:cNvSpPr>
            <a:spLocks noGrp="1"/>
          </p:cNvSpPr>
          <p:nvPr>
            <p:ph type="subTitle" idx="1"/>
          </p:nvPr>
        </p:nvSpPr>
        <p:spPr>
          <a:xfrm>
            <a:off x="397164" y="1271015"/>
            <a:ext cx="11316300" cy="5303519"/>
          </a:xfrm>
        </p:spPr>
        <p:txBody>
          <a:bodyPr>
            <a:normAutofit fontScale="55000" lnSpcReduction="20000"/>
          </a:bodyPr>
          <a:lstStyle/>
          <a:p>
            <a:pPr>
              <a:buNone/>
            </a:pPr>
            <a:r>
              <a:rPr lang="pt-BR" sz="4700" dirty="0">
                <a:effectLst/>
                <a:latin typeface="Times New Roman" panose="02020603050405020304" pitchFamily="18" charset="0"/>
                <a:ea typeface="Times New Roman" panose="02020603050405020304" pitchFamily="18" charset="0"/>
              </a:rPr>
              <a:t>OBJETIVOS ESPECIFICOS</a:t>
            </a:r>
          </a:p>
          <a:p>
            <a:pPr algn="just">
              <a:buNone/>
            </a:pPr>
            <a:r>
              <a:rPr lang="pt-BR" sz="2900" dirty="0">
                <a:effectLst/>
                <a:latin typeface="Times New Roman" panose="02020603050405020304" pitchFamily="18" charset="0"/>
                <a:ea typeface="Times New Roman" panose="02020603050405020304" pitchFamily="18" charset="0"/>
              </a:rPr>
              <a:t>• Redução das Desigualdades Socioespaciais: Visa induzir a diminuição das desigualdades dentro das cidades, complementando o Estatuto da Cidade para promover a reforma urbana.</a:t>
            </a:r>
          </a:p>
          <a:p>
            <a:pPr algn="just">
              <a:buNone/>
            </a:pPr>
            <a:r>
              <a:rPr lang="pt-BR" sz="2900" dirty="0">
                <a:effectLst/>
                <a:latin typeface="Times New Roman" panose="02020603050405020304" pitchFamily="18" charset="0"/>
                <a:ea typeface="Times New Roman" panose="02020603050405020304" pitchFamily="18" charset="0"/>
              </a:rPr>
              <a:t>• Promoção de Cidades Justas, Democráticas e Sustentáveis: Busca garantir o bem-estar e atender às necessidades da população através do planejamento, gestão, transformação e preservação de cidades.</a:t>
            </a:r>
          </a:p>
          <a:p>
            <a:pPr algn="just">
              <a:buNone/>
            </a:pPr>
            <a:r>
              <a:rPr lang="pt-BR" sz="2900" dirty="0">
                <a:effectLst/>
                <a:latin typeface="Times New Roman" panose="02020603050405020304" pitchFamily="18" charset="0"/>
                <a:ea typeface="Times New Roman" panose="02020603050405020304" pitchFamily="18" charset="0"/>
              </a:rPr>
              <a:t>• Implementação por Todos os Entes da Federação: Deve ser aplicada em uma perspectiva nacional, integrando ações dos municípios, estados, Distrito Federal e União.</a:t>
            </a:r>
          </a:p>
          <a:p>
            <a:pPr algn="just">
              <a:buNone/>
            </a:pPr>
            <a:r>
              <a:rPr lang="pt-BR" sz="2900" dirty="0">
                <a:effectLst/>
                <a:latin typeface="Times New Roman" panose="02020603050405020304" pitchFamily="18" charset="0"/>
                <a:ea typeface="Times New Roman" panose="02020603050405020304" pitchFamily="18" charset="0"/>
              </a:rPr>
              <a:t>• Articulação com o Plano Plurianual (PPA) 2024-2027): Deve estar alinhada com as definições do PPA, especialmente no que diz respeito ao desenvolvimento urbano integrado, democrático, acessível, inclusivo e sustentável.</a:t>
            </a:r>
          </a:p>
          <a:p>
            <a:pPr algn="just">
              <a:buNone/>
            </a:pPr>
            <a:r>
              <a:rPr lang="pt-BR" sz="2900" dirty="0">
                <a:effectLst/>
                <a:latin typeface="Times New Roman" panose="02020603050405020304" pitchFamily="18" charset="0"/>
                <a:ea typeface="Times New Roman" panose="02020603050405020304" pitchFamily="18" charset="0"/>
              </a:rPr>
              <a:t>• Redução das Desigualdades Regionais e Urbanas: Promover a justiça climática e socioespacial com controle social.</a:t>
            </a:r>
          </a:p>
          <a:p>
            <a:pPr algn="just">
              <a:buNone/>
            </a:pPr>
            <a:r>
              <a:rPr lang="pt-BR" sz="2900" dirty="0">
                <a:effectLst/>
                <a:latin typeface="Times New Roman" panose="02020603050405020304" pitchFamily="18" charset="0"/>
                <a:ea typeface="Times New Roman" panose="02020603050405020304" pitchFamily="18" charset="0"/>
              </a:rPr>
              <a:t>• Promoção da Função Social da Cidade e da Propriedade: Busca combater a apropriação privada dos investimentos públicos e promover a justiça socioterritorial.</a:t>
            </a:r>
          </a:p>
          <a:p>
            <a:pPr algn="just">
              <a:buNone/>
            </a:pPr>
            <a:r>
              <a:rPr lang="pt-BR" sz="2900" dirty="0">
                <a:effectLst/>
                <a:latin typeface="Times New Roman" panose="02020603050405020304" pitchFamily="18" charset="0"/>
                <a:ea typeface="Times New Roman" panose="02020603050405020304" pitchFamily="18" charset="0"/>
              </a:rPr>
              <a:t>• Aprimoramento dos Planos Diretores Participativos: Enfatiza a importância do planejamento urbano participativo e da capacitação de técnicos e gestores locais.</a:t>
            </a:r>
          </a:p>
          <a:p>
            <a:pPr algn="just">
              <a:buNone/>
            </a:pPr>
            <a:r>
              <a:rPr lang="pt-BR" sz="2900" dirty="0">
                <a:effectLst/>
                <a:latin typeface="Times New Roman" panose="02020603050405020304" pitchFamily="18" charset="0"/>
                <a:ea typeface="Times New Roman" panose="02020603050405020304" pitchFamily="18" charset="0"/>
              </a:rPr>
              <a:t>• Adoção de Políticas Específicas: Inclui acesso à terra urbanizada, requalificação das áreas centrais, combate à especulação imobiliária, integração das políticas urbanas, entre outros.</a:t>
            </a:r>
          </a:p>
          <a:p>
            <a:pPr algn="just">
              <a:buNone/>
            </a:pPr>
            <a:r>
              <a:rPr lang="pt-BR" sz="2900" dirty="0">
                <a:effectLst/>
                <a:latin typeface="Times New Roman" panose="02020603050405020304" pitchFamily="18" charset="0"/>
                <a:ea typeface="Times New Roman" panose="02020603050405020304" pitchFamily="18" charset="0"/>
              </a:rPr>
              <a:t>• Integração Intersetorial das Ações de Urbanização: Promove a articulação entre diferentes setores e a participação ampla e controle social na execução de políticas urbanas.</a:t>
            </a:r>
          </a:p>
          <a:p>
            <a:pPr algn="just"/>
            <a:r>
              <a:rPr lang="pt-BR" sz="2900" dirty="0">
                <a:effectLst/>
                <a:latin typeface="Times New Roman" panose="02020603050405020304" pitchFamily="18" charset="0"/>
                <a:ea typeface="Times New Roman" panose="02020603050405020304" pitchFamily="18" charset="0"/>
              </a:rPr>
              <a:t>• Adoção de Diretrizes Gerais: Reconhecimento das dimensões de gênero, raça, etnia e culturas nos territórios; integração intersetorial das ações; promoção de intervenções articuladas no território.</a:t>
            </a:r>
          </a:p>
          <a:p>
            <a:pPr algn="just" eaLnBrk="1" hangingPunct="1">
              <a:buSzPts val="1000"/>
              <a:tabLst>
                <a:tab pos="228600" algn="l"/>
              </a:tabLst>
              <a:defRPr/>
            </a:pPr>
            <a:endParaRPr lang="pt-BR" sz="2400" b="1" dirty="0">
              <a:latin typeface="Times New Roman" panose="02020603050405020304" pitchFamily="18" charset="0"/>
            </a:endParaRP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2875380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5FF05C68-2EB0-323D-037A-5D0427A4C38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3849A5C-7707-D5B5-B515-19E65CF4403A}"/>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A2AEB9E4-0E33-15F7-3BA4-C78D0631239F}"/>
              </a:ext>
            </a:extLst>
          </p:cNvPr>
          <p:cNvSpPr>
            <a:spLocks noGrp="1"/>
          </p:cNvSpPr>
          <p:nvPr>
            <p:ph type="subTitle" idx="1"/>
          </p:nvPr>
        </p:nvSpPr>
        <p:spPr>
          <a:xfrm>
            <a:off x="397164" y="1271015"/>
            <a:ext cx="11316300" cy="5303519"/>
          </a:xfrm>
        </p:spPr>
        <p:txBody>
          <a:bodyPr>
            <a:normAutofit fontScale="85000" lnSpcReduction="20000"/>
          </a:bodyPr>
          <a:lstStyle/>
          <a:p>
            <a:pPr>
              <a:buNone/>
            </a:pPr>
            <a:r>
              <a:rPr lang="pt-BR" sz="4700" dirty="0">
                <a:effectLst/>
                <a:latin typeface="Times New Roman" panose="02020603050405020304" pitchFamily="18" charset="0"/>
                <a:ea typeface="Times New Roman" panose="02020603050405020304" pitchFamily="18" charset="0"/>
              </a:rPr>
              <a:t>Objetivos do PDUH-2040</a:t>
            </a:r>
            <a:r>
              <a:rPr lang="pt-BR" sz="1800" dirty="0">
                <a:effectLst/>
                <a:latin typeface="Times New Roman" panose="02020603050405020304" pitchFamily="18" charset="0"/>
                <a:ea typeface="Times New Roman" panose="02020603050405020304" pitchFamily="18" charset="0"/>
              </a:rPr>
              <a:t> </a:t>
            </a:r>
          </a:p>
          <a:p>
            <a:pPr algn="just">
              <a:buNone/>
            </a:pPr>
            <a:r>
              <a:rPr lang="pt-BR" sz="1800" dirty="0">
                <a:effectLst/>
                <a:latin typeface="Times New Roman" panose="02020603050405020304" pitchFamily="18" charset="0"/>
                <a:ea typeface="Times New Roman" panose="02020603050405020304" pitchFamily="18" charset="0"/>
              </a:rPr>
              <a:t> </a:t>
            </a:r>
          </a:p>
          <a:p>
            <a:pPr algn="just">
              <a:buNone/>
            </a:pPr>
            <a:r>
              <a:rPr lang="pt-BR" sz="1800" dirty="0">
                <a:effectLst/>
                <a:latin typeface="Times New Roman" panose="02020603050405020304" pitchFamily="18" charset="0"/>
                <a:ea typeface="Times New Roman" panose="02020603050405020304" pitchFamily="18" charset="0"/>
              </a:rPr>
              <a:t>• Reconhecimento das Dinâmicas e Necessidades Municipais e Regionais: Busca compreender as características específicas de cada município e região para direcionar políticas públicas e investimentos de forma mais eficaz.</a:t>
            </a:r>
          </a:p>
          <a:p>
            <a:pPr algn="just">
              <a:buNone/>
            </a:pPr>
            <a:r>
              <a:rPr lang="pt-BR" sz="1800" dirty="0">
                <a:effectLst/>
                <a:latin typeface="Times New Roman" panose="02020603050405020304" pitchFamily="18" charset="0"/>
                <a:ea typeface="Times New Roman" panose="02020603050405020304" pitchFamily="18" charset="0"/>
              </a:rPr>
              <a:t>• Orientação de Políticas e Investimentos Públicos: Serve como guia para a distribuição de recursos, garantindo uma alocação eficaz para atender às necessidades identificadas.</a:t>
            </a:r>
          </a:p>
          <a:p>
            <a:pPr algn="just">
              <a:buNone/>
            </a:pPr>
            <a:r>
              <a:rPr lang="pt-BR" sz="1800" dirty="0">
                <a:effectLst/>
                <a:latin typeface="Times New Roman" panose="02020603050405020304" pitchFamily="18" charset="0"/>
                <a:ea typeface="Times New Roman" panose="02020603050405020304" pitchFamily="18" charset="0"/>
              </a:rPr>
              <a:t>• Mitigação de Vulnerabilidades Territoriais: Identifica e trata as vulnerabilidades específicas de diferentes territórios, visando uma distribuição mais equitativa de recursos e oportunidades.</a:t>
            </a:r>
          </a:p>
          <a:p>
            <a:pPr algn="just">
              <a:buNone/>
            </a:pPr>
            <a:r>
              <a:rPr lang="pt-BR" sz="1800" dirty="0">
                <a:effectLst/>
                <a:latin typeface="Times New Roman" panose="02020603050405020304" pitchFamily="18" charset="0"/>
                <a:ea typeface="Times New Roman" panose="02020603050405020304" pitchFamily="18" charset="0"/>
              </a:rPr>
              <a:t>• Promoção de uma Rede Urbana Equilibrada: Almeja promover o desenvolvimento de uma rede urbana equilibrada, articulada e que possibilite o crescimento sustentável das cidades.</a:t>
            </a:r>
          </a:p>
          <a:p>
            <a:pPr algn="just">
              <a:buNone/>
            </a:pPr>
            <a:r>
              <a:rPr lang="pt-BR" sz="1800" dirty="0">
                <a:effectLst/>
                <a:latin typeface="Times New Roman" panose="02020603050405020304" pitchFamily="18" charset="0"/>
                <a:ea typeface="Times New Roman" panose="02020603050405020304" pitchFamily="18" charset="0"/>
              </a:rPr>
              <a:t>• Fomento a Cidades Seguras, Saudáveis, Inteligentes, Resilientes, Inclusivas, Prósperas e Sustentáveis: Propõe a criação de ambientes urbanos seguros, saudáveis, inteligentes e sustentáveis, visando a qualidade de vida dos habitantes.</a:t>
            </a:r>
          </a:p>
          <a:p>
            <a:pPr algn="just">
              <a:buNone/>
            </a:pPr>
            <a:r>
              <a:rPr lang="pt-BR" sz="1800" dirty="0">
                <a:effectLst/>
                <a:latin typeface="Times New Roman" panose="02020603050405020304" pitchFamily="18" charset="0"/>
                <a:ea typeface="Times New Roman" panose="02020603050405020304" pitchFamily="18" charset="0"/>
              </a:rPr>
              <a:t>• Promoção de uma Rede Urbana Equilibrada: Almeja promover o desenvolvimento de uma rede urbana equilibrada, articulada e que possibilite o crescimento sustentável das cidades.</a:t>
            </a:r>
          </a:p>
          <a:p>
            <a:pPr algn="just">
              <a:buNone/>
            </a:pPr>
            <a:r>
              <a:rPr lang="pt-BR" sz="1800" dirty="0">
                <a:effectLst/>
                <a:latin typeface="Times New Roman" panose="02020603050405020304" pitchFamily="18" charset="0"/>
                <a:ea typeface="Times New Roman" panose="02020603050405020304" pitchFamily="18" charset="0"/>
              </a:rPr>
              <a:t>• Fomento a Cidades Seguras, Saudáveis, Inteligentes, Resilientes, Inclusivas, Prósperas e Sustentáveis: Propõe a criação de ambientes urbanos seguros, saudáveis, inteligentes e sustentáveis, visando a qualidade de vida dos habitantes.</a:t>
            </a:r>
          </a:p>
          <a:p>
            <a:pPr algn="just">
              <a:buNone/>
            </a:pPr>
            <a:r>
              <a:rPr lang="pt-BR" sz="1800" dirty="0">
                <a:effectLst/>
                <a:latin typeface="Times New Roman" panose="02020603050405020304" pitchFamily="18" charset="0"/>
                <a:ea typeface="Times New Roman" panose="02020603050405020304" pitchFamily="18" charset="0"/>
              </a:rPr>
              <a:t>• Fortalecimento dos Eixos de Atuação: Busca fortalecer os eixos de atuação para orientar políticas e investimentos públicos de forma mais eficaz.</a:t>
            </a:r>
          </a:p>
          <a:p>
            <a:pPr algn="just">
              <a:buNone/>
            </a:pPr>
            <a:r>
              <a:rPr lang="pt-BR" sz="1800" dirty="0">
                <a:effectLst/>
                <a:latin typeface="Times New Roman" panose="02020603050405020304" pitchFamily="18" charset="0"/>
                <a:ea typeface="Times New Roman" panose="02020603050405020304" pitchFamily="18" charset="0"/>
              </a:rPr>
              <a:t>• Desenvolvimento de um Banco de Dados </a:t>
            </a:r>
            <a:r>
              <a:rPr lang="pt-BR" sz="1800" dirty="0" err="1">
                <a:effectLst/>
                <a:latin typeface="Times New Roman" panose="02020603050405020304" pitchFamily="18" charset="0"/>
                <a:ea typeface="Times New Roman" panose="02020603050405020304" pitchFamily="18" charset="0"/>
              </a:rPr>
              <a:t>Geo-Espacializado</a:t>
            </a:r>
            <a:r>
              <a:rPr lang="pt-BR" sz="1800" dirty="0">
                <a:effectLst/>
                <a:latin typeface="Times New Roman" panose="02020603050405020304" pitchFamily="18" charset="0"/>
                <a:ea typeface="Times New Roman" panose="02020603050405020304" pitchFamily="18" charset="0"/>
              </a:rPr>
              <a:t>: Visa a criação de um banco de dados </a:t>
            </a:r>
            <a:r>
              <a:rPr lang="pt-BR" sz="1800" dirty="0" err="1">
                <a:effectLst/>
                <a:latin typeface="Times New Roman" panose="02020603050405020304" pitchFamily="18" charset="0"/>
                <a:ea typeface="Times New Roman" panose="02020603050405020304" pitchFamily="18" charset="0"/>
              </a:rPr>
              <a:t>geoespacializado</a:t>
            </a:r>
            <a:r>
              <a:rPr lang="pt-BR" sz="1800" dirty="0">
                <a:effectLst/>
                <a:latin typeface="Times New Roman" panose="02020603050405020304" pitchFamily="18" charset="0"/>
                <a:ea typeface="Times New Roman" panose="02020603050405020304" pitchFamily="18" charset="0"/>
              </a:rPr>
              <a:t> para embasar as decisões e ações relacionadas ao desenvolvimento urbano e habitacional.</a:t>
            </a:r>
          </a:p>
          <a:p>
            <a:pPr algn="just"/>
            <a:r>
              <a:rPr lang="pt-BR" sz="1800" dirty="0">
                <a:effectLst/>
                <a:latin typeface="Times New Roman" panose="02020603050405020304" pitchFamily="18" charset="0"/>
                <a:ea typeface="Times New Roman" panose="02020603050405020304" pitchFamily="18" charset="0"/>
              </a:rPr>
              <a:t>• Criação de uma Plataforma Colaborativa: Propõe a criação de uma plataforma colaborativa para promover a participação e engajamento dos diversos atores envolvidos no planejamento urbano.</a:t>
            </a: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820004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E34B2937-E2F6-50E0-AEE0-9A3687D02C0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E246599-D021-29DF-252C-3EB849E7AA06}"/>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631F19D1-76D8-F7ED-3C4A-A639448521B3}"/>
              </a:ext>
            </a:extLst>
          </p:cNvPr>
          <p:cNvSpPr>
            <a:spLocks noGrp="1"/>
          </p:cNvSpPr>
          <p:nvPr>
            <p:ph type="subTitle" idx="1"/>
          </p:nvPr>
        </p:nvSpPr>
        <p:spPr>
          <a:xfrm>
            <a:off x="397164" y="1271015"/>
            <a:ext cx="11316300" cy="5303519"/>
          </a:xfrm>
        </p:spPr>
        <p:txBody>
          <a:bodyPr>
            <a:normAutofit fontScale="47500" lnSpcReduction="20000"/>
          </a:bodyPr>
          <a:lstStyle/>
          <a:p>
            <a:pPr algn="just" eaLnBrk="1" hangingPunct="1">
              <a:buSzPts val="1000"/>
              <a:tabLst>
                <a:tab pos="228600" algn="l"/>
              </a:tabLst>
              <a:defRPr/>
            </a:pPr>
            <a:r>
              <a:rPr lang="pt-BR" sz="4800" b="1" dirty="0">
                <a:latin typeface="Times New Roman" panose="02020603050405020304" pitchFamily="18" charset="0"/>
              </a:rPr>
              <a:t>Sistema Nacional de Desenvolvimento Urbano (SNDU)</a:t>
            </a:r>
          </a:p>
          <a:p>
            <a:pPr algn="just" eaLnBrk="1" hangingPunct="1">
              <a:buSzPts val="1000"/>
              <a:tabLst>
                <a:tab pos="228600" algn="l"/>
              </a:tabLst>
              <a:defRPr/>
            </a:pPr>
            <a:r>
              <a:rPr lang="pt-BR" sz="4000" dirty="0"/>
              <a:t>O Sistema deve organizar a lógica da governança das políticas urbanas, de forma a cristalizar o modelo de participação e do controle social atualmente vigentes, além de buscar novas propostas que contribuam para sua efetivação. </a:t>
            </a:r>
          </a:p>
          <a:p>
            <a:pPr algn="just" eaLnBrk="1" hangingPunct="1">
              <a:buSzPts val="1000"/>
              <a:tabLst>
                <a:tab pos="228600" algn="l"/>
              </a:tabLst>
              <a:defRPr/>
            </a:pPr>
            <a:r>
              <a:rPr lang="pt-BR" sz="4000" dirty="0"/>
              <a:t>O SNDU deve fortalecer o </a:t>
            </a:r>
            <a:r>
              <a:rPr lang="pt-BR" sz="4000" dirty="0" err="1"/>
              <a:t>ConCidades</a:t>
            </a:r>
            <a:r>
              <a:rPr lang="pt-BR" sz="4000" dirty="0"/>
              <a:t> e as instâncias de participação da sociedade, sendo formalizado em lei. Nesse sentido, a própria lei que instituirá a PNDU pode ter o SNDU como um de seus instrumentos. </a:t>
            </a:r>
          </a:p>
          <a:p>
            <a:pPr algn="just" eaLnBrk="1" hangingPunct="1">
              <a:buSzPts val="1000"/>
              <a:tabLst>
                <a:tab pos="228600" algn="l"/>
              </a:tabLst>
              <a:defRPr/>
            </a:pPr>
            <a:r>
              <a:rPr lang="pt-BR" sz="4000" dirty="0"/>
              <a:t>O processo de conferências municipais, estaduais e nacional, as competências do conselho, da União, estados e municípios nesse processo e suas formas de cooperação devem ser assuntos tratados pelo SNDU. As discussões no ciclo de conferências de 2024 devem evoluir no sentido de ratificar e atualizar as disposições do Decreto nº 5.790, de 25 de maio de 2006, trazendo novas propostas para a construção do SNDU. O SNDU deve ser estruturado nas várias esferas da Federação e contar com instâncias de representação do poder público e da sociedade civil. </a:t>
            </a:r>
          </a:p>
          <a:p>
            <a:pPr algn="just" eaLnBrk="1" hangingPunct="1">
              <a:buSzPts val="1000"/>
              <a:tabLst>
                <a:tab pos="228600" algn="l"/>
              </a:tabLst>
              <a:defRPr/>
            </a:pPr>
            <a:r>
              <a:rPr lang="pt-BR" sz="4000" dirty="0"/>
              <a:t>Essas instâncias devem ser descentralizadas, permanentes, consultivas, deliberativas e fiscalizadoras, conforme suas atribuições. O Sistema deve possibilitar a articulação das instâncias de controle social das políticas e ações das áreas setoriais do desenvolvimento urbano, expressas por: </a:t>
            </a:r>
          </a:p>
          <a:p>
            <a:pPr algn="just" eaLnBrk="1" hangingPunct="1">
              <a:buSzPts val="1000"/>
              <a:tabLst>
                <a:tab pos="228600" algn="l"/>
              </a:tabLst>
              <a:defRPr/>
            </a:pPr>
            <a:r>
              <a:rPr lang="pt-BR" sz="4000" dirty="0"/>
              <a:t>▶ Conferência Nacional das Cidades; ▶ Conselho Nacional das Cidades (</a:t>
            </a:r>
            <a:r>
              <a:rPr lang="pt-BR" sz="4000" dirty="0" err="1"/>
              <a:t>ConCidades</a:t>
            </a:r>
            <a:r>
              <a:rPr lang="pt-BR" sz="4000" dirty="0"/>
              <a:t>); ▶ Conferências Estaduais das Cidades e Distrito Federal; ▶ Conselhos Estaduais das Cidades e Distrito Federal; ▶ Conferências Municipais da Cidade; ▶ Conselhos Municipais da Cidade (integrando os Conselhos de Habitação, de Desenvolvimento Urbano, Saneamento, Mobilidade e outros correlatos); ▶ Conferências Regionais das Cidades (facultativo); ▶ Conselhos Regionais das Cidades (facultativo); ▶ Fórum de Integração Setorial, nos três níveis de governo com foco no desenvolvimento Urbano; e ▶ Fóruns Especiais na esfera municipal/regional/ estadual e no Distrito Federal para formulação e implantação dos respectivos Conselhos das Cidades.</a:t>
            </a:r>
            <a:endParaRPr lang="pt-BR" sz="4800" b="1" dirty="0">
              <a:latin typeface="Times New Roman" panose="02020603050405020304" pitchFamily="18" charset="0"/>
            </a:endParaRP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1936159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3AC50C9-05DE-D0D7-3E0F-F87E220029E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D8EF50C-4546-AEF7-AB01-B75C64012A0F}"/>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245DE315-F465-6B6B-7FCC-C3E156B5233E}"/>
              </a:ext>
            </a:extLst>
          </p:cNvPr>
          <p:cNvSpPr>
            <a:spLocks noGrp="1"/>
          </p:cNvSpPr>
          <p:nvPr>
            <p:ph type="subTitle" idx="1"/>
          </p:nvPr>
        </p:nvSpPr>
        <p:spPr>
          <a:xfrm>
            <a:off x="397164" y="1271015"/>
            <a:ext cx="11316300" cy="5303519"/>
          </a:xfrm>
        </p:spPr>
        <p:txBody>
          <a:bodyPr>
            <a:normAutofit fontScale="77500" lnSpcReduction="20000"/>
          </a:bodyPr>
          <a:lstStyle/>
          <a:p>
            <a:pPr algn="just">
              <a:buSzPts val="1000"/>
              <a:tabLst>
                <a:tab pos="228600" algn="l"/>
              </a:tabLst>
              <a:defRPr/>
            </a:pPr>
            <a:r>
              <a:rPr lang="pt-BR" sz="2400" b="1" dirty="0">
                <a:latin typeface="Times New Roman" panose="02020603050405020304" pitchFamily="18" charset="0"/>
              </a:rPr>
              <a:t>Cooperação interfederativa</a:t>
            </a:r>
          </a:p>
          <a:p>
            <a:pPr algn="just">
              <a:buSzPts val="1000"/>
              <a:tabLst>
                <a:tab pos="228600" algn="l"/>
              </a:tabLst>
              <a:defRPr/>
            </a:pPr>
            <a:r>
              <a:rPr lang="pt-BR" dirty="0">
                <a:solidFill>
                  <a:srgbClr val="040C28"/>
                </a:solidFill>
                <a:latin typeface="Google Sans"/>
              </a:rPr>
              <a:t>A cooperação interfederativa poderá se dar, entre outros mecanismos, por meio da contratação de consórcios públicos e da formação de conselhos com a participação de representantes dos estados, do Distrito Federal, dos municípios e da sociedade civil. O Sistema Único de Saúde (SUS) é um valioso exemplo de governança interfederativa.</a:t>
            </a:r>
          </a:p>
          <a:p>
            <a:pPr algn="just">
              <a:buSzPts val="1000"/>
              <a:tabLst>
                <a:tab pos="228600" algn="l"/>
              </a:tabLst>
              <a:defRPr/>
            </a:pPr>
            <a:r>
              <a:rPr lang="pt-BR" sz="2400" b="1" dirty="0">
                <a:latin typeface="Times New Roman" panose="02020603050405020304" pitchFamily="18" charset="0"/>
              </a:rPr>
              <a:t>Consórcios</a:t>
            </a:r>
          </a:p>
          <a:p>
            <a:pPr algn="just">
              <a:buSzPts val="1000"/>
              <a:tabLst>
                <a:tab pos="228600" algn="l"/>
              </a:tabLst>
              <a:defRPr/>
            </a:pPr>
            <a:r>
              <a:rPr lang="pt-BR" b="0" i="0" dirty="0">
                <a:solidFill>
                  <a:srgbClr val="393939"/>
                </a:solidFill>
                <a:effectLst/>
                <a:latin typeface="Noto Sans" panose="020B0502040204020203" pitchFamily="34" charset="0"/>
              </a:rPr>
              <a:t>A governança interfederativa é uma política de desenvolvimento e planejamento regional que os entes da federação envolvidos deverão aplicar na administração dos serviços públicos de interesse comum, contemplando, principalmente, questões que envolvem transporte público, saneamento básico, destinação dos diversos tipos de lixos urbanos, política habitacional de interesse social, saúde e educação. </a:t>
            </a:r>
            <a:endParaRPr lang="pt-BR" sz="2400" b="1" dirty="0">
              <a:latin typeface="Times New Roman" panose="02020603050405020304" pitchFamily="18" charset="0"/>
            </a:endParaRPr>
          </a:p>
          <a:p>
            <a:pPr algn="just">
              <a:buSzPts val="1000"/>
              <a:tabLst>
                <a:tab pos="228600" algn="l"/>
              </a:tabLst>
              <a:defRPr/>
            </a:pPr>
            <a:r>
              <a:rPr lang="pt-BR" sz="2400" b="1" dirty="0">
                <a:latin typeface="Times New Roman" panose="02020603050405020304" pitchFamily="18" charset="0"/>
              </a:rPr>
              <a:t>Gestão das regiões metropolitanas </a:t>
            </a:r>
          </a:p>
          <a:p>
            <a:pPr algn="just">
              <a:buSzPts val="1000"/>
              <a:tabLst>
                <a:tab pos="228600" algn="l"/>
              </a:tabLst>
              <a:defRPr/>
            </a:pPr>
            <a:r>
              <a:rPr lang="pt-BR" b="0" i="0" dirty="0">
                <a:solidFill>
                  <a:srgbClr val="393939"/>
                </a:solidFill>
                <a:effectLst/>
                <a:latin typeface="Noto Sans" panose="020B0502040504020204" pitchFamily="34" charset="0"/>
              </a:rPr>
              <a:t>O instituto da governança interfederativa não é uma ideia nova no ordenamento jurídico brasileiro, nem mesmo nas políticas públicas. A própria </a:t>
            </a:r>
            <a:r>
              <a:rPr lang="pt-BR" b="0" i="0" u="none" strike="noStrike" dirty="0">
                <a:solidFill>
                  <a:srgbClr val="3867CE"/>
                </a:solidFill>
                <a:effectLst/>
                <a:latin typeface="Noto Sans" panose="020B0502040504020204" pitchFamily="34" charset="0"/>
                <a:hlinkClick r:id="rId2"/>
              </a:rPr>
              <a:t>CF/88</a:t>
            </a:r>
            <a:r>
              <a:rPr lang="pt-BR" b="0" i="0" dirty="0">
                <a:solidFill>
                  <a:srgbClr val="393939"/>
                </a:solidFill>
                <a:effectLst/>
                <a:latin typeface="Noto Sans" panose="020B0502040504020204" pitchFamily="34" charset="0"/>
              </a:rPr>
              <a:t>, em seu art. 241, já previu que a União, os Estados, o Distrito Federal e os Municípios devem disciplinar, por meio de lei, os consórcios públicos e os convênios de cooperação entre os entes federados, autorizando a gestão associada de serviços públicos, bem como a transferência total ou parcial de encargos, serviços, pessoal e bens essenciais à continuidade dos serviços transferidos.</a:t>
            </a:r>
            <a:endParaRPr lang="pt-BR" b="1" dirty="0">
              <a:latin typeface="Times New Roman" panose="02020603050405020304" pitchFamily="18" charset="0"/>
            </a:endParaRPr>
          </a:p>
          <a:p>
            <a:pPr algn="just">
              <a:buSzPts val="1000"/>
              <a:tabLst>
                <a:tab pos="228600" algn="l"/>
              </a:tabLst>
              <a:defRPr/>
            </a:pPr>
            <a:r>
              <a:rPr lang="pt-BR" sz="2400" b="1" dirty="0">
                <a:latin typeface="Times New Roman" panose="02020603050405020304" pitchFamily="18" charset="0"/>
              </a:rPr>
              <a:t>Financiamento.</a:t>
            </a:r>
          </a:p>
          <a:p>
            <a:pPr algn="just">
              <a:buSzPts val="1000"/>
              <a:tabLst>
                <a:tab pos="228600" algn="l"/>
              </a:tabLst>
              <a:defRPr/>
            </a:pPr>
            <a:r>
              <a:rPr lang="pt-BR" sz="2500" dirty="0">
                <a:solidFill>
                  <a:srgbClr val="393939"/>
                </a:solidFill>
                <a:latin typeface="Noto Sans" panose="020B0502040504020204" pitchFamily="34" charset="0"/>
              </a:rPr>
              <a:t>A responsabilidade do financiamento é Tripartite, ou seja, das três esferas de governo: federal, estadual e municipal.</a:t>
            </a: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512391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9890823-5AB4-722B-094B-DA97BECC02D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489EB05-E435-6039-39AF-B7470D8970DC}"/>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AE0FA99B-91A1-40A8-F2EC-8244B613F9E4}"/>
              </a:ext>
            </a:extLst>
          </p:cNvPr>
          <p:cNvSpPr>
            <a:spLocks noGrp="1"/>
          </p:cNvSpPr>
          <p:nvPr>
            <p:ph type="subTitle" idx="1"/>
          </p:nvPr>
        </p:nvSpPr>
        <p:spPr>
          <a:xfrm>
            <a:off x="397164" y="1271015"/>
            <a:ext cx="11316300" cy="5303519"/>
          </a:xfrm>
        </p:spPr>
        <p:txBody>
          <a:bodyPr>
            <a:normAutofit fontScale="47500" lnSpcReduction="20000"/>
          </a:bodyPr>
          <a:lstStyle/>
          <a:p>
            <a:pPr algn="just">
              <a:buSzPts val="1000"/>
              <a:tabLst>
                <a:tab pos="228600" algn="l"/>
              </a:tabLst>
              <a:defRPr/>
            </a:pPr>
            <a:r>
              <a:rPr lang="pt-BR" sz="4800" b="1" dirty="0">
                <a:latin typeface="Times New Roman" panose="02020603050405020304" pitchFamily="18" charset="0"/>
              </a:rPr>
              <a:t>Gestão da região metropolitana de Piracicaba.</a:t>
            </a:r>
          </a:p>
          <a:p>
            <a:pPr algn="just">
              <a:buNone/>
            </a:pPr>
            <a:r>
              <a:rPr lang="pt-BR" sz="4000" b="0" i="0" dirty="0">
                <a:solidFill>
                  <a:srgbClr val="51545C"/>
                </a:solidFill>
                <a:effectLst/>
                <a:latin typeface="Montserrat" panose="00000500000000000000" pitchFamily="2" charset="0"/>
              </a:rPr>
              <a:t>A </a:t>
            </a:r>
            <a:r>
              <a:rPr lang="pt-BR" sz="4000" b="1" i="0" dirty="0">
                <a:solidFill>
                  <a:srgbClr val="51545C"/>
                </a:solidFill>
                <a:effectLst/>
                <a:latin typeface="Montserrat" panose="00000500000000000000" pitchFamily="2" charset="0"/>
              </a:rPr>
              <a:t>Região Metropolitana de Piracicaba (RMP)</a:t>
            </a:r>
            <a:r>
              <a:rPr lang="pt-BR" sz="4000" b="0" i="0" dirty="0">
                <a:solidFill>
                  <a:srgbClr val="51545C"/>
                </a:solidFill>
                <a:effectLst/>
                <a:latin typeface="Montserrat" panose="00000500000000000000" pitchFamily="2" charset="0"/>
              </a:rPr>
              <a:t> foi institucionalizada em 24 de agosto de 2021, pela Lei Complementar Estadual nº 1.360.</a:t>
            </a:r>
          </a:p>
          <a:p>
            <a:pPr algn="just">
              <a:buNone/>
            </a:pPr>
            <a:r>
              <a:rPr lang="pt-BR" sz="4000" b="0" i="0" dirty="0">
                <a:solidFill>
                  <a:srgbClr val="51545C"/>
                </a:solidFill>
                <a:effectLst/>
                <a:latin typeface="Montserrat" panose="00000500000000000000" pitchFamily="2" charset="0"/>
              </a:rPr>
              <a:t>É integrada por 24 municípios: Águas de São Pedro, Analândia, Araras, Capivari, Charqueada, Conchal, Cordeirópolis, Corumbataí, Elias Fausto, Ipeúna, Iracemápolis, Leme, Limeira, Mombuca, Piracicaba, Pirassununga, Rafard, Rio Claro, Rio das Pedras, Saltinho, Santa Cruz da Conceição, Santa Gertrudes, Santa Maria da Serra e São Pedro, que reúnem 1.510.144 habitantes, segundo estimativa da Fundação Seade para 2020.</a:t>
            </a:r>
          </a:p>
          <a:p>
            <a:pPr algn="just">
              <a:buNone/>
            </a:pPr>
            <a:r>
              <a:rPr lang="pt-BR" sz="4000" b="0" i="0" dirty="0">
                <a:solidFill>
                  <a:srgbClr val="51545C"/>
                </a:solidFill>
                <a:effectLst/>
                <a:latin typeface="Montserrat" panose="00000500000000000000" pitchFamily="2" charset="0"/>
              </a:rPr>
              <a:t>A RMP tem participação de 3,42% no Produto Interno Bruto (PIB) estadual, e se destaca como importante polo regional de desenvolvimento industrial e agrícola. Está situada no noroeste de uma das regiões mais industrializadas e produtivas do Estado de São Paulo, que inclui, no sentido Capital-Interior, as Regiões Metropolitanas de São Paulo, de Jundiaí e de Campinas.</a:t>
            </a:r>
          </a:p>
          <a:p>
            <a:pPr algn="just">
              <a:buNone/>
            </a:pPr>
            <a:r>
              <a:rPr lang="pt-BR" sz="4000" b="0" i="0" dirty="0">
                <a:solidFill>
                  <a:srgbClr val="51545C"/>
                </a:solidFill>
                <a:effectLst/>
                <a:latin typeface="Montserrat" panose="00000500000000000000" pitchFamily="2" charset="0"/>
              </a:rPr>
              <a:t>Seu diversificado parque industrial concentra empresas nacionais e multinacionais, principalmente dos setores sucroalcooleiro e </a:t>
            </a:r>
            <a:r>
              <a:rPr lang="pt-BR" sz="4000" b="0" i="0" dirty="0" err="1">
                <a:solidFill>
                  <a:srgbClr val="51545C"/>
                </a:solidFill>
                <a:effectLst/>
                <a:latin typeface="Montserrat" panose="00000500000000000000" pitchFamily="2" charset="0"/>
              </a:rPr>
              <a:t>metal-mecânico</a:t>
            </a:r>
            <a:r>
              <a:rPr lang="pt-BR" sz="4000" b="0" i="0" dirty="0">
                <a:solidFill>
                  <a:srgbClr val="51545C"/>
                </a:solidFill>
                <a:effectLst/>
                <a:latin typeface="Montserrat" panose="00000500000000000000" pitchFamily="2" charset="0"/>
              </a:rPr>
              <a:t>, além de indústrias de alimentos, bens de capital, cerâmica, agroindústria e metalurgia.</a:t>
            </a:r>
          </a:p>
          <a:p>
            <a:pPr algn="just"/>
            <a:r>
              <a:rPr lang="pt-BR" sz="4000" b="0" i="0" dirty="0">
                <a:solidFill>
                  <a:srgbClr val="51545C"/>
                </a:solidFill>
                <a:effectLst/>
                <a:latin typeface="Montserrat" panose="00000500000000000000" pitchFamily="2" charset="0"/>
              </a:rPr>
              <a:t>Ocupa posição privilegiada na malha rodoviária estadual, o que favorece o acesso de pessoas e mercadorias ao Porto de Santos e aos aeroportos de Congonhas, Cumbica e Viracopos.</a:t>
            </a:r>
          </a:p>
          <a:p>
            <a:pPr algn="just">
              <a:buSzPts val="1000"/>
              <a:tabLst>
                <a:tab pos="228600" algn="l"/>
              </a:tabLst>
              <a:defRPr/>
            </a:pPr>
            <a:endParaRPr lang="pt-BR" sz="4800" b="1" dirty="0">
              <a:latin typeface="Times New Roman" panose="02020603050405020304" pitchFamily="18" charset="0"/>
            </a:endParaRP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1112894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51B293EB-2896-A644-CAE8-D1EF97B11701}"/>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C72ED9D-0787-E0D2-F9BB-BE4CD80BE5D0}"/>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A73E3C1C-E865-2122-B2ED-C86AD2A0FEB2}"/>
              </a:ext>
            </a:extLst>
          </p:cNvPr>
          <p:cNvSpPr>
            <a:spLocks noGrp="1"/>
          </p:cNvSpPr>
          <p:nvPr>
            <p:ph type="subTitle" idx="1"/>
          </p:nvPr>
        </p:nvSpPr>
        <p:spPr>
          <a:xfrm>
            <a:off x="397164" y="1271015"/>
            <a:ext cx="11316300" cy="5303519"/>
          </a:xfrm>
        </p:spPr>
        <p:txBody>
          <a:bodyPr>
            <a:normAutofit fontScale="92500" lnSpcReduction="10000"/>
          </a:bodyPr>
          <a:lstStyle/>
          <a:p>
            <a:pPr algn="just" eaLnBrk="1" hangingPunct="1">
              <a:buSzPts val="1000"/>
              <a:tabLst>
                <a:tab pos="228600" algn="l"/>
              </a:tabLst>
              <a:defRPr/>
            </a:pPr>
            <a:r>
              <a:rPr lang="pt-BR" sz="4800" b="1" dirty="0">
                <a:latin typeface="Times New Roman" panose="02020603050405020304" pitchFamily="18" charset="0"/>
              </a:rPr>
              <a:t>3. DISCUSSÃO</a:t>
            </a:r>
          </a:p>
          <a:p>
            <a:pPr marL="0" indent="0" algn="just" eaLnBrk="1" hangingPunct="1">
              <a:buFont typeface="Wingdings" panose="05000000000000000000" pitchFamily="2" charset="2"/>
              <a:buNone/>
              <a:tabLst>
                <a:tab pos="228600" algn="l"/>
              </a:tabLst>
              <a:defRPr/>
            </a:pPr>
            <a:r>
              <a:rPr lang="en-US" sz="4800" b="1" dirty="0">
                <a:latin typeface="Times New Roman" panose="02020603050405020304" pitchFamily="18" charset="0"/>
                <a:ea typeface="Times New Roman" panose="02020603050405020304" pitchFamily="18" charset="0"/>
              </a:rPr>
              <a:t>4. </a:t>
            </a:r>
            <a:r>
              <a:rPr lang="en-US" sz="4800" b="1" dirty="0">
                <a:latin typeface="Times New Roman" panose="02020603050405020304" pitchFamily="18" charset="0"/>
              </a:rPr>
              <a:t>RECEBIMENTO</a:t>
            </a:r>
            <a:r>
              <a:rPr lang="en-US" sz="4800" b="1" dirty="0">
                <a:latin typeface="Times New Roman" panose="02020603050405020304" pitchFamily="18" charset="0"/>
                <a:ea typeface="Times New Roman" panose="02020603050405020304" pitchFamily="18" charset="0"/>
              </a:rPr>
              <a:t> DAS PROPOSTAS</a:t>
            </a:r>
            <a:endParaRPr lang="pt-BR" sz="4800" dirty="0">
              <a:latin typeface="Times New Roman" panose="02020603050405020304" pitchFamily="18" charset="0"/>
              <a:ea typeface="Times New Roman" panose="02020603050405020304" pitchFamily="18" charset="0"/>
            </a:endParaRPr>
          </a:p>
          <a:p>
            <a:pPr marL="0" indent="0" algn="just" eaLnBrk="1" hangingPunct="1">
              <a:buFont typeface="Wingdings" panose="05000000000000000000" pitchFamily="2" charset="2"/>
              <a:buNone/>
              <a:tabLst>
                <a:tab pos="228600" algn="l"/>
              </a:tabLst>
              <a:defRPr/>
            </a:pPr>
            <a:r>
              <a:rPr lang="en-US" sz="4800" b="1" dirty="0">
                <a:latin typeface="Times New Roman" panose="02020603050405020304" pitchFamily="18" charset="0"/>
                <a:ea typeface="Times New Roman" panose="02020603050405020304" pitchFamily="18" charset="0"/>
              </a:rPr>
              <a:t>5. VOTAÇÃO DA PROPOSTA A SER ENVIADA A CONFERÊNCIA ESTADUAL</a:t>
            </a:r>
            <a:endParaRPr lang="pt-BR" sz="4800" dirty="0">
              <a:latin typeface="Times New Roman" panose="02020603050405020304" pitchFamily="18" charset="0"/>
              <a:ea typeface="Times New Roman" panose="02020603050405020304" pitchFamily="18" charset="0"/>
            </a:endParaRPr>
          </a:p>
          <a:p>
            <a:pPr marL="0" indent="0" algn="just" eaLnBrk="1" hangingPunct="1">
              <a:buFont typeface="Wingdings" panose="05000000000000000000" pitchFamily="2" charset="2"/>
              <a:buNone/>
              <a:tabLst>
                <a:tab pos="228600" algn="l"/>
              </a:tabLst>
              <a:defRPr/>
            </a:pPr>
            <a:r>
              <a:rPr lang="en-US" sz="4800" b="1" dirty="0">
                <a:latin typeface="Times New Roman" panose="02020603050405020304" pitchFamily="18" charset="0"/>
                <a:ea typeface="Times New Roman" panose="02020603050405020304" pitchFamily="18" charset="0"/>
              </a:rPr>
              <a:t>6. CONVITE PARA A 2ª ETAPA – DIA 18/02 – 15H30 – CAEE -  EIXO CIDADE DEMOCRÁTICA</a:t>
            </a:r>
          </a:p>
          <a:p>
            <a:pPr marL="0" indent="0" algn="just" eaLnBrk="1" hangingPunct="1">
              <a:buFont typeface="Wingdings" panose="05000000000000000000" pitchFamily="2" charset="2"/>
              <a:buNone/>
              <a:tabLst>
                <a:tab pos="228600" algn="l"/>
              </a:tabLst>
              <a:defRPr/>
            </a:pPr>
            <a:r>
              <a:rPr lang="en-US" sz="4800" b="1" dirty="0">
                <a:latin typeface="Times New Roman" panose="02020603050405020304" pitchFamily="18" charset="0"/>
                <a:ea typeface="Times New Roman" panose="02020603050405020304" pitchFamily="18" charset="0"/>
              </a:rPr>
              <a:t>7. ENCERRAMENTO DA 1.ª ETAPA</a:t>
            </a:r>
          </a:p>
          <a:p>
            <a:pPr algn="just" eaLnBrk="1" hangingPunct="1">
              <a:buSzPts val="1000"/>
              <a:buFont typeface="Symbol" panose="05050102010706020507" pitchFamily="18" charset="2"/>
              <a:buChar char=""/>
              <a:tabLst>
                <a:tab pos="228600" algn="l"/>
              </a:tabLst>
              <a:defRPr/>
            </a:pPr>
            <a:endParaRPr lang="pt-BR" sz="4800" b="1" dirty="0">
              <a:latin typeface="Times New Roman" panose="02020603050405020304" pitchFamily="18" charset="0"/>
            </a:endParaRPr>
          </a:p>
          <a:p>
            <a:pPr marL="0" indent="0" algn="just" eaLnBrk="1" hangingPunct="1">
              <a:buSzPts val="1000"/>
              <a:buFont typeface="Wingdings" panose="05000000000000000000" pitchFamily="2" charset="2"/>
              <a:buNone/>
              <a:tabLst>
                <a:tab pos="228600" algn="l"/>
              </a:tabLst>
              <a:defRPr/>
            </a:pPr>
            <a:endParaRPr lang="pt-BR" sz="2400" b="1" dirty="0">
              <a:latin typeface="Times New Roman" panose="02020603050405020304" pitchFamily="18" charset="0"/>
            </a:endParaRPr>
          </a:p>
          <a:p>
            <a:endParaRPr lang="pt-BR" dirty="0"/>
          </a:p>
        </p:txBody>
      </p:sp>
    </p:spTree>
    <p:extLst>
      <p:ext uri="{BB962C8B-B14F-4D97-AF65-F5344CB8AC3E}">
        <p14:creationId xmlns:p14="http://schemas.microsoft.com/office/powerpoint/2010/main" val="1407865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EA36BDC-3991-F22C-4A0F-C4E1E2CF173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228B453-DBA6-4F07-CDF5-56D993BEA3EE}"/>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5A43C526-A532-67B2-C2BF-7CC6D033B7A8}"/>
              </a:ext>
            </a:extLst>
          </p:cNvPr>
          <p:cNvSpPr>
            <a:spLocks noGrp="1"/>
          </p:cNvSpPr>
          <p:nvPr>
            <p:ph type="subTitle" idx="1"/>
          </p:nvPr>
        </p:nvSpPr>
        <p:spPr>
          <a:xfrm>
            <a:off x="397164" y="1271015"/>
            <a:ext cx="11316300" cy="5303519"/>
          </a:xfrm>
        </p:spPr>
        <p:txBody>
          <a:bodyPr>
            <a:normAutofit fontScale="92500"/>
          </a:bodyPr>
          <a:lstStyle/>
          <a:p>
            <a:pPr>
              <a:buNone/>
            </a:pPr>
            <a:r>
              <a:rPr lang="pt-BR" sz="4000" b="0" dirty="0">
                <a:effectLst/>
              </a:rPr>
              <a:t>O que caracteriza uma cidade inclusiva?</a:t>
            </a:r>
          </a:p>
          <a:p>
            <a:pPr>
              <a:buNone/>
            </a:pPr>
            <a:endParaRPr lang="pt-BR" sz="4000" b="0" dirty="0">
              <a:effectLst/>
            </a:endParaRPr>
          </a:p>
          <a:p>
            <a:pPr algn="just"/>
            <a:r>
              <a:rPr lang="pt-BR" sz="3200" b="0" i="0" dirty="0">
                <a:solidFill>
                  <a:srgbClr val="4B5563"/>
                </a:solidFill>
                <a:effectLst/>
                <a:latin typeface="Open Sans" panose="020B0606030504020204" pitchFamily="34" charset="0"/>
              </a:rPr>
              <a:t>Um dos aspectos mais significativos quanto ao reconhecimento de que uma comunidade seja inclusiva é a facilitação do acesso para que haja efetiva interação social. </a:t>
            </a:r>
          </a:p>
          <a:p>
            <a:pPr algn="just"/>
            <a:r>
              <a:rPr lang="pt-BR" sz="3200" b="0" i="0" dirty="0">
                <a:solidFill>
                  <a:srgbClr val="4B5563"/>
                </a:solidFill>
                <a:effectLst/>
                <a:latin typeface="Open Sans" panose="020B0606030504020204" pitchFamily="34" charset="0"/>
              </a:rPr>
              <a:t>Nisso são considerados tanto um ambiente físico favorável a pessoas em qualquer condição de funcionalidade e capacidade cognitiva quanto as convivências possíveis, visto que as histórias de vida determinam velhices heterogêneas em termos de desejos e necessidades.</a:t>
            </a:r>
            <a:endParaRPr lang="pt-BR" dirty="0"/>
          </a:p>
        </p:txBody>
      </p:sp>
    </p:spTree>
    <p:extLst>
      <p:ext uri="{BB962C8B-B14F-4D97-AF65-F5344CB8AC3E}">
        <p14:creationId xmlns:p14="http://schemas.microsoft.com/office/powerpoint/2010/main" val="4003514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2549098-58FC-56FF-9A3C-3586175F489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6EFB8CB-3D9A-FCCF-D89B-04AAFA3C8706}"/>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C283F49A-2A35-EC65-17EA-2650C8B330E5}"/>
              </a:ext>
            </a:extLst>
          </p:cNvPr>
          <p:cNvSpPr>
            <a:spLocks noGrp="1"/>
          </p:cNvSpPr>
          <p:nvPr>
            <p:ph type="subTitle" idx="1"/>
          </p:nvPr>
        </p:nvSpPr>
        <p:spPr>
          <a:xfrm>
            <a:off x="397164" y="1271015"/>
            <a:ext cx="11316300" cy="5303519"/>
          </a:xfrm>
        </p:spPr>
        <p:txBody>
          <a:bodyPr>
            <a:normAutofit fontScale="62500" lnSpcReduction="20000"/>
          </a:bodyPr>
          <a:lstStyle/>
          <a:p>
            <a:pPr>
              <a:buNone/>
            </a:pPr>
            <a:r>
              <a:rPr lang="pt-BR" sz="6400" b="0" i="0" dirty="0">
                <a:solidFill>
                  <a:srgbClr val="474747"/>
                </a:solidFill>
                <a:effectLst/>
                <a:latin typeface="Google Sans"/>
              </a:rPr>
              <a:t>O que é urbanização inclusiva? </a:t>
            </a:r>
          </a:p>
          <a:p>
            <a:pPr>
              <a:buNone/>
            </a:pPr>
            <a:endParaRPr lang="pt-BR" dirty="0">
              <a:solidFill>
                <a:srgbClr val="474747"/>
              </a:solidFill>
              <a:latin typeface="Google Sans"/>
            </a:endParaRPr>
          </a:p>
          <a:p>
            <a:pPr algn="just">
              <a:buNone/>
            </a:pPr>
            <a:r>
              <a:rPr lang="pt-BR" sz="5400" dirty="0">
                <a:solidFill>
                  <a:srgbClr val="474747"/>
                </a:solidFill>
                <a:latin typeface="Google Sans"/>
              </a:rPr>
              <a:t>	A urbanização inclusiva é um conceito que busca integrar todos os habitantes da cidade, garantindo acesso igualitário à infraestrutura, serviços e oportunidades. </a:t>
            </a:r>
          </a:p>
          <a:p>
            <a:pPr algn="just">
              <a:buNone/>
            </a:pPr>
            <a:r>
              <a:rPr lang="pt-BR" sz="5400" dirty="0">
                <a:solidFill>
                  <a:srgbClr val="474747"/>
                </a:solidFill>
                <a:latin typeface="Google Sans"/>
              </a:rPr>
              <a:t>	Além disso, diferente do urbanismo tradicional, que muitas vezes beneficia apenas as áreas centrais e mais ricas, a urbanização inclusiva foca em eliminar desigualdades socioespaciais, promovendo o desenvolvimento de bairros periféricos e comunidades marginalizadas.</a:t>
            </a:r>
          </a:p>
          <a:p>
            <a:pPr algn="just">
              <a:buNone/>
            </a:pPr>
            <a:r>
              <a:rPr lang="pt-BR" sz="5400" dirty="0">
                <a:solidFill>
                  <a:srgbClr val="474747"/>
                </a:solidFill>
                <a:latin typeface="Google Sans"/>
              </a:rPr>
              <a:t>	Por isso, esse modelo visa tornar as cidades mais acessíveis, habitáveis e justas para todos, independentemente de classe social, raça ou localização.</a:t>
            </a:r>
          </a:p>
        </p:txBody>
      </p:sp>
    </p:spTree>
    <p:extLst>
      <p:ext uri="{BB962C8B-B14F-4D97-AF65-F5344CB8AC3E}">
        <p14:creationId xmlns:p14="http://schemas.microsoft.com/office/powerpoint/2010/main" val="4159330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FD404268-9A30-0F7F-FA8B-DBE29F93C5C1}"/>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9C1A1FA-8810-5559-9D69-0F3947726F14}"/>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DC945209-4C6B-F2A6-52BA-4B39DEC662A9}"/>
              </a:ext>
            </a:extLst>
          </p:cNvPr>
          <p:cNvSpPr>
            <a:spLocks noGrp="1"/>
          </p:cNvSpPr>
          <p:nvPr>
            <p:ph type="subTitle" idx="1"/>
          </p:nvPr>
        </p:nvSpPr>
        <p:spPr>
          <a:xfrm>
            <a:off x="397164" y="1271015"/>
            <a:ext cx="11316300" cy="5416112"/>
          </a:xfrm>
        </p:spPr>
        <p:txBody>
          <a:bodyPr>
            <a:normAutofit fontScale="32500" lnSpcReduction="20000"/>
          </a:bodyPr>
          <a:lstStyle/>
          <a:p>
            <a:pPr>
              <a:lnSpc>
                <a:spcPts val="2625"/>
              </a:lnSpc>
              <a:buNone/>
            </a:pPr>
            <a:r>
              <a:rPr lang="pt-BR" sz="8400" dirty="0">
                <a:solidFill>
                  <a:srgbClr val="474747"/>
                </a:solidFill>
                <a:latin typeface="Google Sans"/>
              </a:rPr>
              <a:t>Por que a Urbanização Inclusiva é Importante?</a:t>
            </a:r>
          </a:p>
          <a:p>
            <a:pPr>
              <a:lnSpc>
                <a:spcPts val="2625"/>
              </a:lnSpc>
              <a:buNone/>
            </a:pPr>
            <a:endParaRPr lang="pt-BR" sz="2800" dirty="0">
              <a:solidFill>
                <a:srgbClr val="474747"/>
              </a:solidFill>
              <a:latin typeface="Google Sans"/>
            </a:endParaRPr>
          </a:p>
          <a:p>
            <a:pPr algn="just">
              <a:spcAft>
                <a:spcPts val="2925"/>
              </a:spcAft>
              <a:buNone/>
            </a:pPr>
            <a:r>
              <a:rPr lang="pt-BR" sz="7200" dirty="0">
                <a:solidFill>
                  <a:srgbClr val="474747"/>
                </a:solidFill>
                <a:latin typeface="Google Sans"/>
              </a:rPr>
              <a:t>A urbanização inclusiva é essencial para combater a desigualdade nas cidades e promover o </a:t>
            </a:r>
            <a:r>
              <a:rPr lang="pt-BR" sz="7200" dirty="0">
                <a:solidFill>
                  <a:srgbClr val="474747"/>
                </a:solidFill>
                <a:latin typeface="Google Sans"/>
                <a:hlinkClick r:id="rId2">
                  <a:extLst>
                    <a:ext uri="{A12FA001-AC4F-418D-AE19-62706E023703}">
                      <ahyp:hlinkClr xmlns:ahyp="http://schemas.microsoft.com/office/drawing/2018/hyperlinkcolor" val="tx"/>
                    </a:ext>
                  </a:extLst>
                </a:hlinkClick>
              </a:rPr>
              <a:t>desenvolvimento sustentável</a:t>
            </a:r>
            <a:r>
              <a:rPr lang="pt-BR" sz="7200" dirty="0">
                <a:solidFill>
                  <a:srgbClr val="474747"/>
                </a:solidFill>
                <a:latin typeface="Google Sans"/>
              </a:rPr>
              <a:t>. </a:t>
            </a:r>
          </a:p>
          <a:p>
            <a:pPr algn="just">
              <a:spcAft>
                <a:spcPts val="2925"/>
              </a:spcAft>
              <a:buNone/>
            </a:pPr>
            <a:r>
              <a:rPr lang="pt-BR" sz="7200" dirty="0">
                <a:solidFill>
                  <a:srgbClr val="474747"/>
                </a:solidFill>
                <a:latin typeface="Google Sans"/>
              </a:rPr>
              <a:t>Ou seja, quando uma cidade cresce de maneira desordenada e sem um planejamento inclusivo, os bairros mais pobres acabam isolados, sem acesso a serviços básicos como transporte, </a:t>
            </a:r>
            <a:r>
              <a:rPr lang="pt-BR" sz="7200" dirty="0">
                <a:solidFill>
                  <a:srgbClr val="474747"/>
                </a:solidFill>
                <a:latin typeface="Google Sans"/>
                <a:hlinkClick r:id="rId3">
                  <a:extLst>
                    <a:ext uri="{A12FA001-AC4F-418D-AE19-62706E023703}">
                      <ahyp:hlinkClr xmlns:ahyp="http://schemas.microsoft.com/office/drawing/2018/hyperlinkcolor" val="tx"/>
                    </a:ext>
                  </a:extLst>
                </a:hlinkClick>
              </a:rPr>
              <a:t>saneamento</a:t>
            </a:r>
            <a:r>
              <a:rPr lang="pt-BR" sz="7200" dirty="0">
                <a:solidFill>
                  <a:srgbClr val="474747"/>
                </a:solidFill>
                <a:latin typeface="Google Sans"/>
              </a:rPr>
              <a:t> e educação. Além disso, a falta de infraestrutura adequada prejudica a </a:t>
            </a:r>
            <a:r>
              <a:rPr lang="pt-BR" sz="7200" dirty="0">
                <a:solidFill>
                  <a:srgbClr val="474747"/>
                </a:solidFill>
                <a:latin typeface="Google Sans"/>
                <a:hlinkClick r:id="rId4">
                  <a:extLst>
                    <a:ext uri="{A12FA001-AC4F-418D-AE19-62706E023703}">
                      <ahyp:hlinkClr xmlns:ahyp="http://schemas.microsoft.com/office/drawing/2018/hyperlinkcolor" val="tx"/>
                    </a:ext>
                  </a:extLst>
                </a:hlinkClick>
              </a:rPr>
              <a:t>mobilidade urbana</a:t>
            </a:r>
            <a:r>
              <a:rPr lang="pt-BR" sz="7200" dirty="0">
                <a:solidFill>
                  <a:srgbClr val="474747"/>
                </a:solidFill>
                <a:latin typeface="Google Sans"/>
              </a:rPr>
              <a:t>, dificulta o acesso ao emprego e gera exclusão social. Uma cidade verdadeiramente sustentável deve garantir que todos os seus habitantes possam usufruir dos benefícios do crescimento urbano. Por exemplo:</a:t>
            </a:r>
          </a:p>
          <a:p>
            <a:pPr algn="l">
              <a:buFont typeface="Arial" panose="020B0604020202020204" pitchFamily="34" charset="0"/>
              <a:buChar char="•"/>
            </a:pPr>
            <a:r>
              <a:rPr lang="pt-BR" sz="7200" dirty="0">
                <a:solidFill>
                  <a:srgbClr val="474747"/>
                </a:solidFill>
                <a:latin typeface="Google Sans"/>
              </a:rPr>
              <a:t>Combate à Desigualdade Social</a:t>
            </a:r>
          </a:p>
          <a:p>
            <a:pPr algn="l">
              <a:buFont typeface="Arial" panose="020B0604020202020204" pitchFamily="34" charset="0"/>
              <a:buChar char="•"/>
            </a:pPr>
            <a:r>
              <a:rPr lang="pt-BR" sz="7200" dirty="0">
                <a:solidFill>
                  <a:srgbClr val="474747"/>
                </a:solidFill>
                <a:latin typeface="Google Sans"/>
              </a:rPr>
              <a:t>Acesso Igualitário à Infraestrutura</a:t>
            </a:r>
          </a:p>
          <a:p>
            <a:pPr algn="l">
              <a:buFont typeface="Arial" panose="020B0604020202020204" pitchFamily="34" charset="0"/>
              <a:buChar char="•"/>
            </a:pPr>
            <a:r>
              <a:rPr lang="pt-BR" sz="7200" dirty="0">
                <a:solidFill>
                  <a:srgbClr val="474747"/>
                </a:solidFill>
                <a:latin typeface="Google Sans"/>
              </a:rPr>
              <a:t>Melhoria na Qualidade de Vida</a:t>
            </a:r>
          </a:p>
        </p:txBody>
      </p:sp>
    </p:spTree>
    <p:extLst>
      <p:ext uri="{BB962C8B-B14F-4D97-AF65-F5344CB8AC3E}">
        <p14:creationId xmlns:p14="http://schemas.microsoft.com/office/powerpoint/2010/main" val="307024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9E2C4B35-547D-A118-D7B7-E0F4339F79E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E18B44A-00FE-7241-3F14-67B5FB56DBDD}"/>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3FD1DC5D-54D5-E024-01AF-8EBA3BEB7D6D}"/>
              </a:ext>
            </a:extLst>
          </p:cNvPr>
          <p:cNvSpPr>
            <a:spLocks noGrp="1"/>
          </p:cNvSpPr>
          <p:nvPr>
            <p:ph type="subTitle" idx="1"/>
          </p:nvPr>
        </p:nvSpPr>
        <p:spPr>
          <a:xfrm>
            <a:off x="397164" y="1271015"/>
            <a:ext cx="11316300" cy="5416112"/>
          </a:xfrm>
        </p:spPr>
        <p:txBody>
          <a:bodyPr>
            <a:normAutofit fontScale="55000" lnSpcReduction="20000"/>
          </a:bodyPr>
          <a:lstStyle/>
          <a:p>
            <a:pPr algn="l">
              <a:lnSpc>
                <a:spcPts val="2700"/>
              </a:lnSpc>
              <a:buNone/>
            </a:pPr>
            <a:r>
              <a:rPr lang="pt-BR" sz="4900" dirty="0">
                <a:solidFill>
                  <a:srgbClr val="474747"/>
                </a:solidFill>
                <a:latin typeface="Google Sans"/>
              </a:rPr>
              <a:t>1. Combate à Desigualdade Social</a:t>
            </a:r>
          </a:p>
          <a:p>
            <a:pPr algn="just">
              <a:spcAft>
                <a:spcPts val="2925"/>
              </a:spcAft>
            </a:pPr>
            <a:r>
              <a:rPr lang="pt-BR" sz="6000" dirty="0">
                <a:solidFill>
                  <a:srgbClr val="303030"/>
                </a:solidFill>
                <a:latin typeface="-apple-system"/>
              </a:rPr>
              <a:t>A desigualdade social é um dos maiores desafios de todas as</a:t>
            </a:r>
            <a:r>
              <a:rPr lang="pt-BR" sz="6000" dirty="0">
                <a:solidFill>
                  <a:srgbClr val="303030"/>
                </a:solidFill>
                <a:latin typeface="-apple-system"/>
                <a:hlinkClick r:id="rId2">
                  <a:extLst>
                    <a:ext uri="{A12FA001-AC4F-418D-AE19-62706E023703}">
                      <ahyp:hlinkClr xmlns:ahyp="http://schemas.microsoft.com/office/drawing/2018/hyperlinkcolor" val="tx"/>
                    </a:ext>
                  </a:extLst>
                </a:hlinkClick>
              </a:rPr>
              <a:t> cidades</a:t>
            </a:r>
            <a:r>
              <a:rPr lang="pt-BR" sz="6000" dirty="0">
                <a:solidFill>
                  <a:srgbClr val="303030"/>
                </a:solidFill>
                <a:latin typeface="-apple-system"/>
              </a:rPr>
              <a:t>. As áreas periféricas muitas vezes não possuem escolas de qualidade, hospitais ou transporte eficiente, o que limita as oportunidades de seus moradores. A urbanização inclusiva combate esse problema, levando investimentos e serviços para todas as regiões da cidade, promovendo </a:t>
            </a:r>
            <a:r>
              <a:rPr lang="pt-BR" sz="6000" dirty="0">
                <a:solidFill>
                  <a:srgbClr val="303030"/>
                </a:solidFill>
                <a:latin typeface="-apple-system"/>
                <a:hlinkClick r:id="rId3">
                  <a:extLst>
                    <a:ext uri="{A12FA001-AC4F-418D-AE19-62706E023703}">
                      <ahyp:hlinkClr xmlns:ahyp="http://schemas.microsoft.com/office/drawing/2018/hyperlinkcolor" val="tx"/>
                    </a:ext>
                  </a:extLst>
                </a:hlinkClick>
              </a:rPr>
              <a:t>igualdade</a:t>
            </a:r>
            <a:r>
              <a:rPr lang="pt-BR" sz="6000" dirty="0">
                <a:solidFill>
                  <a:srgbClr val="303030"/>
                </a:solidFill>
                <a:latin typeface="-apple-system"/>
              </a:rPr>
              <a:t> de </a:t>
            </a:r>
            <a:r>
              <a:rPr lang="pt-BR" sz="6000" b="0" i="0" dirty="0">
                <a:solidFill>
                  <a:srgbClr val="303030"/>
                </a:solidFill>
                <a:effectLst/>
                <a:latin typeface="-apple-system"/>
              </a:rPr>
              <a:t>oportunidades e melhores condições de vida para as populações mais vulneráveis.</a:t>
            </a:r>
          </a:p>
          <a:p>
            <a:pPr algn="l">
              <a:spcAft>
                <a:spcPts val="2925"/>
              </a:spcAft>
            </a:pPr>
            <a:r>
              <a:rPr lang="pt-BR" sz="4800" b="1" i="0" dirty="0">
                <a:solidFill>
                  <a:srgbClr val="303030"/>
                </a:solidFill>
                <a:effectLst/>
                <a:latin typeface="-apple-system"/>
              </a:rPr>
              <a:t>Curiosidade:</a:t>
            </a:r>
            <a:r>
              <a:rPr lang="pt-BR" sz="4800" b="0" i="0" dirty="0">
                <a:solidFill>
                  <a:srgbClr val="303030"/>
                </a:solidFill>
                <a:effectLst/>
                <a:latin typeface="-apple-system"/>
              </a:rPr>
              <a:t> Segundo dados da ONU, mais de 1 bilhão de pessoas vivem em favelas ou assentamentos informais ao redor do mundo, sem acesso a serviços essenciais.</a:t>
            </a:r>
            <a:endParaRPr lang="pt-BR" sz="6000" b="0" i="0" dirty="0">
              <a:solidFill>
                <a:srgbClr val="303030"/>
              </a:solidFill>
              <a:effectLst/>
              <a:latin typeface="-apple-system"/>
            </a:endParaRPr>
          </a:p>
          <a:p>
            <a:pPr>
              <a:lnSpc>
                <a:spcPts val="2625"/>
              </a:lnSpc>
              <a:buNone/>
            </a:pPr>
            <a:endParaRPr lang="pt-BR" sz="7200" dirty="0">
              <a:solidFill>
                <a:srgbClr val="474747"/>
              </a:solidFill>
              <a:latin typeface="Google Sans"/>
            </a:endParaRPr>
          </a:p>
        </p:txBody>
      </p:sp>
    </p:spTree>
    <p:extLst>
      <p:ext uri="{BB962C8B-B14F-4D97-AF65-F5344CB8AC3E}">
        <p14:creationId xmlns:p14="http://schemas.microsoft.com/office/powerpoint/2010/main" val="2170874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8038444F-F52D-BE04-2DC9-BC8344F2AEB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D50736A-2EEE-D1F6-8925-8B910EC7927A}"/>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45AAC4A9-9CA2-C0CA-DB71-1A31BC51953A}"/>
              </a:ext>
            </a:extLst>
          </p:cNvPr>
          <p:cNvSpPr>
            <a:spLocks noGrp="1"/>
          </p:cNvSpPr>
          <p:nvPr>
            <p:ph type="subTitle" idx="1"/>
          </p:nvPr>
        </p:nvSpPr>
        <p:spPr>
          <a:xfrm>
            <a:off x="397164" y="1271015"/>
            <a:ext cx="11316300" cy="5416112"/>
          </a:xfrm>
        </p:spPr>
        <p:txBody>
          <a:bodyPr>
            <a:normAutofit fontScale="85000" lnSpcReduction="20000"/>
          </a:bodyPr>
          <a:lstStyle/>
          <a:p>
            <a:pPr algn="l">
              <a:lnSpc>
                <a:spcPts val="2700"/>
              </a:lnSpc>
              <a:buNone/>
            </a:pPr>
            <a:r>
              <a:rPr lang="pt-BR" sz="4900" dirty="0">
                <a:solidFill>
                  <a:srgbClr val="474747"/>
                </a:solidFill>
                <a:latin typeface="Google Sans"/>
              </a:rPr>
              <a:t>2. Acesso Igualitário à Infraestrutura</a:t>
            </a:r>
          </a:p>
          <a:p>
            <a:pPr algn="l">
              <a:lnSpc>
                <a:spcPts val="2700"/>
              </a:lnSpc>
              <a:buNone/>
            </a:pPr>
            <a:endParaRPr lang="pt-BR" sz="4900" dirty="0">
              <a:solidFill>
                <a:srgbClr val="474747"/>
              </a:solidFill>
              <a:latin typeface="Google Sans"/>
            </a:endParaRPr>
          </a:p>
          <a:p>
            <a:pPr algn="just">
              <a:spcAft>
                <a:spcPts val="2925"/>
              </a:spcAft>
            </a:pPr>
            <a:r>
              <a:rPr lang="pt-BR" sz="4400" b="0" i="0" dirty="0">
                <a:solidFill>
                  <a:srgbClr val="303030"/>
                </a:solidFill>
                <a:effectLst/>
                <a:latin typeface="-apple-system"/>
              </a:rPr>
              <a:t>Outro fator essencial da </a:t>
            </a:r>
            <a:r>
              <a:rPr lang="pt-BR" sz="4400" b="1" i="0" dirty="0">
                <a:solidFill>
                  <a:srgbClr val="303030"/>
                </a:solidFill>
                <a:effectLst/>
                <a:latin typeface="-apple-system"/>
              </a:rPr>
              <a:t>urbanização inclusiva</a:t>
            </a:r>
            <a:r>
              <a:rPr lang="pt-BR" sz="4400" b="0" i="0" dirty="0">
                <a:solidFill>
                  <a:srgbClr val="303030"/>
                </a:solidFill>
                <a:effectLst/>
                <a:latin typeface="-apple-system"/>
              </a:rPr>
              <a:t> é o </a:t>
            </a:r>
            <a:r>
              <a:rPr lang="pt-BR" sz="4400" b="1" i="0" dirty="0">
                <a:solidFill>
                  <a:srgbClr val="303030"/>
                </a:solidFill>
                <a:effectLst/>
                <a:latin typeface="-apple-system"/>
              </a:rPr>
              <a:t>acesso igualitário à infraestrutura</a:t>
            </a:r>
            <a:r>
              <a:rPr lang="pt-BR" sz="4400" b="0" i="0" dirty="0">
                <a:solidFill>
                  <a:srgbClr val="303030"/>
                </a:solidFill>
                <a:effectLst/>
                <a:latin typeface="-apple-system"/>
              </a:rPr>
              <a:t>. Isso inclui garantir que todos tenham acesso a moradia digna, transporte público de qualidade, saneamento básico e serviços essenciais como saúde e educação. Quando todas as áreas da cidade são desenvolvidas de maneira equilibrada, os benefícios do crescimento urbano são distribuídos de forma mais justa.</a:t>
            </a:r>
          </a:p>
          <a:p>
            <a:pPr algn="just">
              <a:lnSpc>
                <a:spcPts val="2625"/>
              </a:lnSpc>
              <a:buNone/>
            </a:pPr>
            <a:r>
              <a:rPr lang="pt-BR" sz="4400" b="1" dirty="0">
                <a:solidFill>
                  <a:srgbClr val="303030"/>
                </a:solidFill>
                <a:latin typeface="-apple-system"/>
              </a:rPr>
              <a:t>Curiosidade: </a:t>
            </a:r>
            <a:r>
              <a:rPr lang="pt-BR" sz="4400" dirty="0">
                <a:solidFill>
                  <a:srgbClr val="303030"/>
                </a:solidFill>
                <a:latin typeface="-apple-system"/>
              </a:rPr>
              <a:t>De acordo com o IBGE, no Brasil, cerca de 40% da população que vive em áreas urbanas enfrenta problemas relacionados à falta de saneamento básico.</a:t>
            </a:r>
          </a:p>
        </p:txBody>
      </p:sp>
    </p:spTree>
    <p:extLst>
      <p:ext uri="{BB962C8B-B14F-4D97-AF65-F5344CB8AC3E}">
        <p14:creationId xmlns:p14="http://schemas.microsoft.com/office/powerpoint/2010/main" val="2145088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F09C8E46-A3C0-3470-509B-E74DDBE4646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186614A-D73C-BD4F-3923-0C5F5BC742DC}"/>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A7F5601E-8EDD-6C2A-53EB-24F08CED937B}"/>
              </a:ext>
            </a:extLst>
          </p:cNvPr>
          <p:cNvSpPr>
            <a:spLocks noGrp="1"/>
          </p:cNvSpPr>
          <p:nvPr>
            <p:ph type="subTitle" idx="1"/>
          </p:nvPr>
        </p:nvSpPr>
        <p:spPr>
          <a:xfrm>
            <a:off x="397164" y="1271015"/>
            <a:ext cx="11316300" cy="5416112"/>
          </a:xfrm>
        </p:spPr>
        <p:txBody>
          <a:bodyPr>
            <a:normAutofit fontScale="70000" lnSpcReduction="20000"/>
          </a:bodyPr>
          <a:lstStyle/>
          <a:p>
            <a:pPr algn="l">
              <a:lnSpc>
                <a:spcPts val="2700"/>
              </a:lnSpc>
              <a:buNone/>
            </a:pPr>
            <a:endParaRPr lang="pt-BR" sz="4900" dirty="0">
              <a:solidFill>
                <a:srgbClr val="474747"/>
              </a:solidFill>
              <a:latin typeface="Google Sans"/>
            </a:endParaRPr>
          </a:p>
          <a:p>
            <a:pPr algn="l">
              <a:lnSpc>
                <a:spcPts val="2700"/>
              </a:lnSpc>
              <a:buNone/>
            </a:pPr>
            <a:r>
              <a:rPr lang="pt-BR" sz="4900" dirty="0">
                <a:solidFill>
                  <a:srgbClr val="474747"/>
                </a:solidFill>
                <a:latin typeface="Google Sans"/>
              </a:rPr>
              <a:t>3. Melhoria na Qualidade de Vida</a:t>
            </a:r>
          </a:p>
          <a:p>
            <a:pPr algn="just">
              <a:spcAft>
                <a:spcPts val="2925"/>
              </a:spcAft>
            </a:pPr>
            <a:endParaRPr lang="pt-BR" sz="3600" b="0" i="0" dirty="0">
              <a:solidFill>
                <a:srgbClr val="303030"/>
              </a:solidFill>
              <a:effectLst/>
              <a:latin typeface="-apple-system"/>
            </a:endParaRPr>
          </a:p>
          <a:p>
            <a:pPr algn="just">
              <a:spcAft>
                <a:spcPts val="2925"/>
              </a:spcAft>
            </a:pPr>
            <a:r>
              <a:rPr lang="pt-BR" sz="3600" b="0" i="0" dirty="0">
                <a:solidFill>
                  <a:srgbClr val="303030"/>
                </a:solidFill>
                <a:effectLst/>
                <a:latin typeface="-apple-system"/>
              </a:rPr>
              <a:t>A urbanização inclusiva não só combate a desigualdade social, mas também melhora diretamente a </a:t>
            </a:r>
            <a:r>
              <a:rPr lang="pt-BR" sz="3600" b="1" i="0" dirty="0">
                <a:solidFill>
                  <a:srgbClr val="303030"/>
                </a:solidFill>
                <a:effectLst/>
                <a:latin typeface="-apple-system"/>
              </a:rPr>
              <a:t>qualidade de vida</a:t>
            </a:r>
            <a:r>
              <a:rPr lang="pt-BR" sz="3600" b="0" i="0" dirty="0">
                <a:solidFill>
                  <a:srgbClr val="303030"/>
                </a:solidFill>
                <a:effectLst/>
                <a:latin typeface="-apple-system"/>
              </a:rPr>
              <a:t> nas cidades. Ou seja, claro que quando bairros periféricos recebem investimentos em infraestrutura, segurança e áreas de lazer, a vida dos moradores dessas regiões melhora. Assim, eles têm mais acesso a serviços, saúde e educação, além de poderem se deslocar com mais facilidade para as áreas centrais, aumentando suas </a:t>
            </a:r>
            <a:r>
              <a:rPr lang="pt-BR" sz="3600" b="0" i="0" u="none" strike="noStrike" dirty="0">
                <a:solidFill>
                  <a:srgbClr val="03738F"/>
                </a:solidFill>
                <a:effectLst/>
                <a:latin typeface="-apple-system"/>
                <a:hlinkClick r:id="rId2"/>
              </a:rPr>
              <a:t>oportunidades de emprego</a:t>
            </a:r>
            <a:r>
              <a:rPr lang="pt-BR" sz="3600" b="0" i="0" dirty="0">
                <a:solidFill>
                  <a:srgbClr val="303030"/>
                </a:solidFill>
                <a:effectLst/>
                <a:latin typeface="-apple-system"/>
              </a:rPr>
              <a:t>.</a:t>
            </a:r>
          </a:p>
          <a:p>
            <a:pPr algn="just">
              <a:spcAft>
                <a:spcPts val="2925"/>
              </a:spcAft>
            </a:pPr>
            <a:r>
              <a:rPr lang="pt-BR" sz="2800" b="1" i="0" dirty="0">
                <a:solidFill>
                  <a:srgbClr val="303030"/>
                </a:solidFill>
                <a:effectLst/>
                <a:latin typeface="-apple-system"/>
              </a:rPr>
              <a:t>Curiosidade:</a:t>
            </a:r>
            <a:r>
              <a:rPr lang="pt-BR" sz="2800" b="0" i="0" dirty="0">
                <a:solidFill>
                  <a:srgbClr val="303030"/>
                </a:solidFill>
                <a:effectLst/>
                <a:latin typeface="-apple-system"/>
              </a:rPr>
              <a:t> A cidade de Medellín, na Colômbia, investiu fortemente em urbanização inclusiva e conseguiu reduzir a criminalidade em até 80% em bairros que antes eram conhecidos pela </a:t>
            </a:r>
            <a:r>
              <a:rPr lang="pt-BR" sz="2800" b="0" i="0" u="none" strike="noStrike" dirty="0">
                <a:solidFill>
                  <a:srgbClr val="03738F"/>
                </a:solidFill>
                <a:effectLst/>
                <a:latin typeface="-apple-system"/>
                <a:hlinkClick r:id="rId3"/>
              </a:rPr>
              <a:t>violência</a:t>
            </a:r>
            <a:r>
              <a:rPr lang="pt-BR" sz="2800" b="0" i="0" dirty="0">
                <a:solidFill>
                  <a:srgbClr val="303030"/>
                </a:solidFill>
                <a:effectLst/>
                <a:latin typeface="-apple-system"/>
              </a:rPr>
              <a:t>.</a:t>
            </a:r>
            <a:endParaRPr lang="pt-BR" sz="3600" b="0" i="0" dirty="0">
              <a:solidFill>
                <a:srgbClr val="303030"/>
              </a:solidFill>
              <a:effectLst/>
              <a:latin typeface="-apple-system"/>
            </a:endParaRPr>
          </a:p>
          <a:p>
            <a:pPr algn="just">
              <a:spcAft>
                <a:spcPts val="2925"/>
              </a:spcAft>
            </a:pPr>
            <a:endParaRPr lang="pt-BR" sz="4400" dirty="0">
              <a:solidFill>
                <a:srgbClr val="303030"/>
              </a:solidFill>
              <a:latin typeface="-apple-system"/>
            </a:endParaRPr>
          </a:p>
        </p:txBody>
      </p:sp>
    </p:spTree>
    <p:extLst>
      <p:ext uri="{BB962C8B-B14F-4D97-AF65-F5344CB8AC3E}">
        <p14:creationId xmlns:p14="http://schemas.microsoft.com/office/powerpoint/2010/main" val="3605468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24FFEE93-684C-83F1-B058-610B58F076C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23ADD00-DD2D-2D32-A86B-24ABA05F9509}"/>
              </a:ext>
            </a:extLst>
          </p:cNvPr>
          <p:cNvSpPr>
            <a:spLocks noGrp="1"/>
          </p:cNvSpPr>
          <p:nvPr>
            <p:ph type="ctrTitle"/>
          </p:nvPr>
        </p:nvSpPr>
        <p:spPr>
          <a:xfrm>
            <a:off x="795528" y="283465"/>
            <a:ext cx="10917936" cy="987551"/>
          </a:xfrm>
        </p:spPr>
        <p:txBody>
          <a:bodyPr>
            <a:normAutofit/>
          </a:bodyPr>
          <a:lstStyle/>
          <a:p>
            <a:r>
              <a:rPr lang="en-US" altLang="pt-BR" b="1" dirty="0">
                <a:solidFill>
                  <a:srgbClr val="0070C0"/>
                </a:solidFill>
                <a:latin typeface="Times New Roman" panose="02020603050405020304" pitchFamily="18" charset="0"/>
                <a:cs typeface="Times New Roman" panose="02020603050405020304" pitchFamily="18" charset="0"/>
              </a:rPr>
              <a:t>EIXO CIDADE INCLUSIVA</a:t>
            </a:r>
            <a:endParaRPr lang="pt-BR" dirty="0"/>
          </a:p>
        </p:txBody>
      </p:sp>
      <p:sp>
        <p:nvSpPr>
          <p:cNvPr id="3" name="Subtítulo 2">
            <a:extLst>
              <a:ext uri="{FF2B5EF4-FFF2-40B4-BE49-F238E27FC236}">
                <a16:creationId xmlns:a16="http://schemas.microsoft.com/office/drawing/2014/main" id="{FC5AD5B0-1CB6-C943-0FE9-D45E0C3917CC}"/>
              </a:ext>
            </a:extLst>
          </p:cNvPr>
          <p:cNvSpPr>
            <a:spLocks noGrp="1"/>
          </p:cNvSpPr>
          <p:nvPr>
            <p:ph type="subTitle" idx="1"/>
          </p:nvPr>
        </p:nvSpPr>
        <p:spPr>
          <a:xfrm>
            <a:off x="397164" y="1271015"/>
            <a:ext cx="11316300" cy="5416112"/>
          </a:xfrm>
        </p:spPr>
        <p:txBody>
          <a:bodyPr>
            <a:normAutofit fontScale="77500" lnSpcReduction="20000"/>
          </a:bodyPr>
          <a:lstStyle/>
          <a:p>
            <a:pPr algn="l">
              <a:lnSpc>
                <a:spcPts val="2700"/>
              </a:lnSpc>
              <a:buNone/>
            </a:pPr>
            <a:endParaRPr lang="pt-BR" sz="4900" dirty="0">
              <a:solidFill>
                <a:srgbClr val="474747"/>
              </a:solidFill>
              <a:latin typeface="Google Sans"/>
            </a:endParaRPr>
          </a:p>
          <a:p>
            <a:pPr algn="l">
              <a:lnSpc>
                <a:spcPts val="2625"/>
              </a:lnSpc>
              <a:buNone/>
            </a:pPr>
            <a:r>
              <a:rPr lang="pt-BR" sz="4400" b="1" i="0" dirty="0">
                <a:solidFill>
                  <a:srgbClr val="0C646D"/>
                </a:solidFill>
                <a:effectLst/>
                <a:latin typeface="-apple-system"/>
              </a:rPr>
              <a:t>Benefícios da Urbanização Inclusiva</a:t>
            </a:r>
          </a:p>
          <a:p>
            <a:pPr algn="l">
              <a:spcAft>
                <a:spcPts val="2925"/>
              </a:spcAft>
              <a:buNone/>
            </a:pPr>
            <a:r>
              <a:rPr lang="pt-BR" sz="4400" b="0" i="0" dirty="0">
                <a:solidFill>
                  <a:srgbClr val="303030"/>
                </a:solidFill>
                <a:effectLst/>
                <a:latin typeface="-apple-system"/>
              </a:rPr>
              <a:t>A </a:t>
            </a:r>
            <a:r>
              <a:rPr lang="pt-BR" sz="4400" b="1" i="0" dirty="0">
                <a:solidFill>
                  <a:srgbClr val="303030"/>
                </a:solidFill>
                <a:effectLst/>
                <a:latin typeface="-apple-system"/>
              </a:rPr>
              <a:t>urbanização inclusiva</a:t>
            </a:r>
            <a:r>
              <a:rPr lang="pt-BR" sz="4400" b="0" i="0" dirty="0">
                <a:solidFill>
                  <a:srgbClr val="303030"/>
                </a:solidFill>
                <a:effectLst/>
                <a:latin typeface="-apple-system"/>
              </a:rPr>
              <a:t> oferece uma série de benefícios que impactam tanto a população quanto o ambiente urbano como um todo. Em suma, cidades que adotam esse modelo de desenvolvimento são mais eficientes, seguras e justas. Por exemplo:</a:t>
            </a:r>
          </a:p>
          <a:p>
            <a:pPr algn="l">
              <a:buFont typeface="Arial" panose="020B0604020202020204" pitchFamily="34" charset="0"/>
              <a:buChar char="•"/>
            </a:pPr>
            <a:r>
              <a:rPr lang="pt-BR" sz="4400" b="0" i="0" dirty="0">
                <a:solidFill>
                  <a:srgbClr val="303030"/>
                </a:solidFill>
                <a:effectLst/>
                <a:latin typeface="-apple-system"/>
              </a:rPr>
              <a:t>Integração Social</a:t>
            </a:r>
          </a:p>
          <a:p>
            <a:pPr algn="l">
              <a:buFont typeface="Arial" panose="020B0604020202020204" pitchFamily="34" charset="0"/>
              <a:buChar char="•"/>
            </a:pPr>
            <a:r>
              <a:rPr lang="pt-BR" sz="4400" b="0" i="0" dirty="0">
                <a:solidFill>
                  <a:srgbClr val="303030"/>
                </a:solidFill>
                <a:effectLst/>
                <a:latin typeface="-apple-system"/>
              </a:rPr>
              <a:t>Redução da Criminalidade</a:t>
            </a:r>
          </a:p>
          <a:p>
            <a:pPr algn="l">
              <a:buFont typeface="Arial" panose="020B0604020202020204" pitchFamily="34" charset="0"/>
              <a:buChar char="•"/>
            </a:pPr>
            <a:r>
              <a:rPr lang="pt-BR" sz="4400" b="0" i="0" dirty="0">
                <a:solidFill>
                  <a:srgbClr val="303030"/>
                </a:solidFill>
                <a:effectLst/>
                <a:latin typeface="-apple-system"/>
              </a:rPr>
              <a:t>Desenvolvimento Econômico Local</a:t>
            </a:r>
          </a:p>
          <a:p>
            <a:pPr algn="l">
              <a:buFont typeface="Arial" panose="020B0604020202020204" pitchFamily="34" charset="0"/>
              <a:buChar char="•"/>
            </a:pPr>
            <a:r>
              <a:rPr lang="pt-BR" sz="4400" b="0" i="0" dirty="0">
                <a:solidFill>
                  <a:srgbClr val="303030"/>
                </a:solidFill>
                <a:effectLst/>
                <a:latin typeface="-apple-system"/>
              </a:rPr>
              <a:t>Sustentabilidade Ambiental</a:t>
            </a:r>
          </a:p>
          <a:p>
            <a:pPr algn="l"/>
            <a:endParaRPr lang="pt-BR" sz="4400" b="0" i="0" dirty="0">
              <a:solidFill>
                <a:srgbClr val="303030"/>
              </a:solidFill>
              <a:effectLst/>
              <a:latin typeface="-apple-system"/>
            </a:endParaRPr>
          </a:p>
          <a:p>
            <a:pPr algn="just">
              <a:spcAft>
                <a:spcPts val="2925"/>
              </a:spcAft>
            </a:pPr>
            <a:endParaRPr lang="pt-BR" sz="4400" dirty="0">
              <a:solidFill>
                <a:srgbClr val="303030"/>
              </a:solidFill>
              <a:latin typeface="-apple-system"/>
            </a:endParaRPr>
          </a:p>
        </p:txBody>
      </p:sp>
    </p:spTree>
    <p:extLst>
      <p:ext uri="{BB962C8B-B14F-4D97-AF65-F5344CB8AC3E}">
        <p14:creationId xmlns:p14="http://schemas.microsoft.com/office/powerpoint/2010/main" val="320741160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3797</Words>
  <Application>Microsoft Office PowerPoint</Application>
  <PresentationFormat>Widescreen</PresentationFormat>
  <Paragraphs>177</Paragraphs>
  <Slides>27</Slides>
  <Notes>0</Notes>
  <HiddenSlides>0</HiddenSlides>
  <MMClips>0</MMClips>
  <ScaleCrop>false</ScaleCrop>
  <HeadingPairs>
    <vt:vector size="6" baseType="variant">
      <vt:variant>
        <vt:lpstr>Fontes usadas</vt:lpstr>
      </vt:variant>
      <vt:variant>
        <vt:i4>11</vt:i4>
      </vt:variant>
      <vt:variant>
        <vt:lpstr>Tema</vt:lpstr>
      </vt:variant>
      <vt:variant>
        <vt:i4>1</vt:i4>
      </vt:variant>
      <vt:variant>
        <vt:lpstr>Títulos de slides</vt:lpstr>
      </vt:variant>
      <vt:variant>
        <vt:i4>27</vt:i4>
      </vt:variant>
    </vt:vector>
  </HeadingPairs>
  <TitlesOfParts>
    <vt:vector size="39" baseType="lpstr">
      <vt:lpstr>-apple-system</vt:lpstr>
      <vt:lpstr>Arial</vt:lpstr>
      <vt:lpstr>Calibri</vt:lpstr>
      <vt:lpstr>Calibri Light</vt:lpstr>
      <vt:lpstr>Google Sans</vt:lpstr>
      <vt:lpstr>Montserrat</vt:lpstr>
      <vt:lpstr>Noto Sans</vt:lpstr>
      <vt:lpstr>Open Sans</vt:lpstr>
      <vt:lpstr>Symbol</vt:lpstr>
      <vt:lpstr>Times New Roman</vt:lpstr>
      <vt:lpstr>Wingdings</vt:lpstr>
      <vt:lpstr>Tema do Office</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lpstr>EIXO CIDADE INCLUSIVA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Ademir Antonio de Azevedo</dc:creator>
  <cp:lastModifiedBy>Ademir Antonio de Azevedo</cp:lastModifiedBy>
  <cp:revision>4</cp:revision>
  <dcterms:created xsi:type="dcterms:W3CDTF">2025-03-11T17:41:59Z</dcterms:created>
  <dcterms:modified xsi:type="dcterms:W3CDTF">2025-03-11T19:18:03Z</dcterms:modified>
</cp:coreProperties>
</file>