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09" r:id="rId18"/>
    <p:sldId id="310" r:id="rId19"/>
    <p:sldId id="311" r:id="rId20"/>
    <p:sldId id="312" r:id="rId21"/>
    <p:sldId id="313" r:id="rId22"/>
    <p:sldId id="314" r:id="rId23"/>
    <p:sldId id="316" r:id="rId24"/>
    <p:sldId id="317" r:id="rId25"/>
    <p:sldId id="318" r:id="rId26"/>
    <p:sldId id="319" r:id="rId27"/>
    <p:sldId id="320" r:id="rId28"/>
    <p:sldId id="321" r:id="rId29"/>
    <p:sldId id="329" r:id="rId30"/>
    <p:sldId id="330" r:id="rId31"/>
    <p:sldId id="331" r:id="rId32"/>
    <p:sldId id="332" r:id="rId33"/>
    <p:sldId id="333" r:id="rId34"/>
    <p:sldId id="335" r:id="rId35"/>
    <p:sldId id="336" r:id="rId36"/>
    <p:sldId id="286" r:id="rId37"/>
    <p:sldId id="277" r:id="rId38"/>
    <p:sldId id="278" r:id="rId39"/>
    <p:sldId id="279" r:id="rId40"/>
    <p:sldId id="287" r:id="rId41"/>
    <p:sldId id="338" r:id="rId42"/>
    <p:sldId id="339" r:id="rId43"/>
    <p:sldId id="289" r:id="rId44"/>
    <p:sldId id="288" r:id="rId45"/>
    <p:sldId id="340" r:id="rId46"/>
    <p:sldId id="341" r:id="rId47"/>
    <p:sldId id="342" r:id="rId48"/>
    <p:sldId id="343" r:id="rId49"/>
    <p:sldId id="345" r:id="rId50"/>
    <p:sldId id="349" r:id="rId51"/>
    <p:sldId id="350" r:id="rId52"/>
    <p:sldId id="346" r:id="rId53"/>
    <p:sldId id="347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4DE1B-42E9-476F-9292-3B40AB2829CB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30342-6E25-4E62-BB49-CB6E4F00D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22C7A-1BA7-4EF7-81A9-2E6E3A4AB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973937-D7C0-4A94-97AB-97EFE88A0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0DAA82-B105-4A8F-B683-7B011C8E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86FE-28F5-4A85-A404-5E8205583125}" type="datetime1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ABD1CC-1535-4C11-A7D8-39ED930E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7DE908-2C5A-470C-9A24-A5A0C2F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6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9C5D9-FC90-4C23-BA32-E0577E7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71A01F-9DC9-4C45-8069-BD4CE31E5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C2A3B7-2F62-4336-A2F7-93ACD311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763C-3A50-4A03-9698-EA475369AA22}" type="datetime1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839B6B-49AF-49B8-9996-E671A196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E8D953-5C37-4BA0-9C63-15EE551B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9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DBB7B6-27C6-40B7-A50C-FD5056103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0C1F96-64B6-4C82-8561-537945680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FE39C5-4574-4422-B622-CABB0303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B6DB-3728-42C0-9518-FD340F0478E3}" type="datetime1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BDBFC4-4648-4EEE-AE03-1978FEEE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55F6B2-BDE0-400C-AE33-DADE1C3A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82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22724-5347-453D-B8BD-D5A477F2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4B78F-BC74-4EBD-90BC-34BB22540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4F1320-F374-4F85-8AC0-DA62776F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73B3-B16D-4640-ACBD-1A69972B9485}" type="datetime1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08914D-29FE-4E81-8870-03B0D081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F98BB9-9F14-495C-8610-3E8D1322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83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0EE12-8154-44A8-9BDF-C9BE3988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29E0C1-2A54-4D8F-BA2F-198F48AC6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20B613-05A0-4677-8AC3-26B9B5D0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498B-66DB-4EE5-B297-19249A4A95C0}" type="datetime1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7F10F5-C009-47CB-92C6-8C2CE64C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DB1524-26D3-47AF-A9CA-BEA070CE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8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954C7-71A0-41C3-9CD2-F04FB582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428BE8-11B0-4DB0-81C2-9A772E7EE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C8D51-D8DD-4EFF-B631-5AB291718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175716-B9F3-422C-950D-E9D15D72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6B56-7DE1-4358-9850-6EC3FD1082B8}" type="datetime1">
              <a:rPr lang="pt-BR" smtClean="0"/>
              <a:t>14/08/2025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FFC87F-0CD6-47C1-AB24-DF70BF33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069418-DD78-4344-B169-D9C7DBE4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88085-11CB-467B-8B23-679E65F2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7632EE-6BF5-4D23-887F-100E0B3A9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A83A88-56F7-43D4-9E9D-7C1278ECC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9438DF-63A8-407C-A371-C3CFA70AC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45EEB2-B52E-4EB4-94F5-D068F1DE6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5B283B4-F200-4A92-BDBE-C7DA3485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F22E-3DD0-416B-924F-C0BE5DA5878D}" type="datetime1">
              <a:rPr lang="pt-BR" smtClean="0"/>
              <a:t>14/08/2025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8B61AD-A195-4B9D-BEC3-C3F4AD39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436085-209D-4DE5-9B94-D2943E4B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57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FB31E-20FD-4D30-A002-2B130527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FA1628C-8FAB-4A62-B4D4-7D31F163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E92B-D910-4C49-ACF6-D2BD115D5202}" type="datetime1">
              <a:rPr lang="pt-BR" smtClean="0"/>
              <a:t>14/08/2025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794D57-2822-422C-832E-750EEF94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732CD2-85B3-47E9-8CD4-7AA38293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86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3ADF23-68D7-41A9-A09C-7B342AE9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2C4-21DA-4792-BE85-573B3DECD26F}" type="datetime1">
              <a:rPr lang="pt-BR" smtClean="0"/>
              <a:t>14/08/2025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D140F2-A209-4D10-BB53-6109BB98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4F398B-4B20-40F7-B202-41D64B46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96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55D45-3067-4DCB-85B7-9C024DE1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1314D3-F5F9-425F-B0D5-077858EB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AD30F1-CCA9-4CE7-BB4D-7380245B8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0707FB-5DB5-4950-B185-E071AA2D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0116-8B4C-49A6-921B-7B1FC6D7CF16}" type="datetime1">
              <a:rPr lang="pt-BR" smtClean="0"/>
              <a:t>14/08/2025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F7290A-C801-49E7-9B2D-7DDD3B8D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CC7C41-C20F-4782-8AA6-524BF760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33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0247D-FD93-431B-B1AF-96B3F43B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0092CD-8AA3-44CC-823A-7D18E63F1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08B2CD-D342-4BEF-833E-0063434D5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B54247-D921-4E56-84AC-FA42F4A0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93DB-CE3E-4047-964E-748ED8C2CF9C}" type="datetime1">
              <a:rPr lang="pt-BR" smtClean="0"/>
              <a:t>14/08/2025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82ABF7-F6C2-4AFF-AC58-70EBA238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4188EB-470C-4399-9306-E77ADC8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57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7000"/>
                    </a14:imgEffect>
                    <a14:imgEffect>
                      <a14:colorTemperature colorTemp="6315"/>
                    </a14:imgEffect>
                    <a14:imgEffect>
                      <a14:saturation sat="4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57DBB4-85D3-4A63-A483-C361EE7B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362AE8-011E-476D-84C3-C374D7DAC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32D5A-E36C-4167-A172-38BE237AE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1B7E0-8ED3-4149-886B-72E1684AFE1A}" type="datetime1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AA6B16-1271-4C49-BA05-9AE190A3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562D23-C5C7-4A89-B2B1-19A2943A8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2F37-E8A2-4D3B-99EE-8B3708B50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59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2BF039-87B2-474E-8829-EF5CDEDA9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868" y="1103792"/>
            <a:ext cx="580671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PLURIANUAL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TIJUCAS DO SUL 2026 - 2029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BCC0E-0176-4881-A72D-32ADB9254BA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82B2EC-188F-452C-BA9C-3E41FDD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0A26444-FE58-B8DA-6248-09C4E64C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09" y="2121403"/>
            <a:ext cx="7400244" cy="34264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AA4E997-6157-CCB7-2F0B-5B6AF306540B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926D20-F088-B0E8-E936-8C5158FAA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2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DE61D-9093-E47D-84E3-28D649DBE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C0B0A91-20E7-8EC4-113E-8E0B4EE8A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1C8CD8-0F1D-747B-B0F8-11B285689DB5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E9DFE088-20D4-751E-601D-323FBEEF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934A2A6-9E2A-8FDC-8879-8B024D7046F8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2AF6F4-88FC-B465-0B59-2F3628DFEADE}"/>
              </a:ext>
            </a:extLst>
          </p:cNvPr>
          <p:cNvSpPr txBox="1"/>
          <p:nvPr/>
        </p:nvSpPr>
        <p:spPr>
          <a:xfrm>
            <a:off x="673975" y="2925558"/>
            <a:ext cx="6231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Indicadores de desempenho do PPA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Os indicadores de desempenho do PPA são utilizados para avaliar o progresso da implementação do plano. Eles devem ser claros, concisos e mensuráveis.</a:t>
            </a: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A26053-F444-0EFB-A41D-379B5623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08" y="1923008"/>
            <a:ext cx="2829070" cy="301198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43B9BEE-5423-2384-42EB-493B5EA17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FAD3C-B21A-07C0-DEFD-8E5AC2782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631C0B0-F4B4-6429-34A9-3943041B5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33AFA0-3E21-6A44-8C43-5B8AC5F58F75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BD2269AE-DE99-F34F-A04D-3B121069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E5D4068-509B-ED50-20E9-4FA751C1B7FE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0CAFAF-EC38-317C-1672-BD3A1F466343}"/>
              </a:ext>
            </a:extLst>
          </p:cNvPr>
          <p:cNvSpPr txBox="1"/>
          <p:nvPr/>
        </p:nvSpPr>
        <p:spPr>
          <a:xfrm>
            <a:off x="673975" y="2925558"/>
            <a:ext cx="62313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Monitoramento e avaliação do PPA: métodos e instrumentos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dirty="0"/>
              <a:t>O monitoramento e avaliação do PPA podem ser realizados por meio de métodos e instrumentos como relatórios de progresso, indicadores de desempenho e avaliações de impacto.</a:t>
            </a:r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2FBC01D-D0FE-AC4E-3F5D-6205C714A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438" y="2091559"/>
            <a:ext cx="4071600" cy="291153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A0244F1-20B5-72DA-DA89-321A2C4AE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7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E459-B691-C38B-8539-BD8340E8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4293445-6C2E-A92D-F0A9-26CF42A50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089DC8-C877-74EF-9604-A1FEC38AF898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505C1EC5-3996-CE84-A972-BE7A64A1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40B0BC5-9F41-6DCB-B443-AC7CECF66C7B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FDFE297-3DFE-01CF-0C97-BC8E4163472E}"/>
              </a:ext>
            </a:extLst>
          </p:cNvPr>
          <p:cNvSpPr txBox="1"/>
          <p:nvPr/>
        </p:nvSpPr>
        <p:spPr>
          <a:xfrm>
            <a:off x="673975" y="2925558"/>
            <a:ext cx="62313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Relatórios de monitoramento e avaliação do PPA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dirty="0"/>
              <a:t>Os relatórios de monitoramento e avaliação do PPA são utilizados para apresentar os resultados da implementação do plano. Eles devem ser claros, concisos e mensuráveis.</a:t>
            </a: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F41B084-8822-E49D-AE2C-0C735A08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713" y="2174598"/>
            <a:ext cx="2909228" cy="232965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2AE53A8-A69B-F785-7CFE-03FD32380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8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49ECD-E629-3DC6-7673-33115C1A5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C9C400C-92A8-C43C-EC4B-218C45B4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CA905D-2866-E358-7E4D-C04E30F64B41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A84EBC1-4B64-8BD9-CDB2-AF0439F9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0479E56-58F4-6E33-5902-23077D5FE3B3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F65347-718F-29E1-8A54-7932FC6F9954}"/>
              </a:ext>
            </a:extLst>
          </p:cNvPr>
          <p:cNvSpPr txBox="1"/>
          <p:nvPr/>
        </p:nvSpPr>
        <p:spPr>
          <a:xfrm>
            <a:off x="673975" y="2925558"/>
            <a:ext cx="653612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Revisão e atualização do PPA: motivos e procedimentos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400" dirty="0"/>
              <a:t>A revisão e atualização do PPA são necessárias para garantir que o plano esteja alinhado com as necessidades e prioridades atuais. É importante seguir procedimentos claros e transparentes para realizar a revisão e atualização.</a:t>
            </a:r>
            <a:endParaRPr lang="pt-BR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06966EB-1112-1CD6-4DDD-D9BD17213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45" y="1609557"/>
            <a:ext cx="2429214" cy="241968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94CE87A-5E36-95EC-4B90-75A9167F0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83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332FE-E218-1D4B-87AC-6E265FCDF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C17E53-09F1-F67F-B06A-A6F525FB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EFCF87-72E4-7BDF-92A0-D235116AE595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B4548443-E86E-CFB4-C653-3BC46C68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A1EF06-7A5C-C7C8-FD47-B4CE53CFC676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063E55-0FF5-0E6B-C074-F82CF61EA238}"/>
              </a:ext>
            </a:extLst>
          </p:cNvPr>
          <p:cNvSpPr txBox="1"/>
          <p:nvPr/>
        </p:nvSpPr>
        <p:spPr>
          <a:xfrm>
            <a:off x="673975" y="2925558"/>
            <a:ext cx="65361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Oportunidades de melhoria e inovação no PPA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dirty="0"/>
              <a:t>O PPA oferece oportunidades de melhoria e inovação, pois permite que o governo experimente novas abordagens e tecnologias para atender às necessidades da sociedade.</a:t>
            </a:r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F86591-DB61-4443-27B5-4A7D6661D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23" y="1849846"/>
            <a:ext cx="3935082" cy="215142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6882A5A-42AF-A6A4-BD4F-98732A7E6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9FDCB-C069-AA10-9D48-645C98CA1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E1FBCB7-C540-1E1D-6A1B-3668C4226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943BD3-E839-A8F2-E40D-0D2B51C08295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CD0F5C77-D795-12C4-B7AD-D523C9DA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FD8F06B-A51C-3D23-11F4-0694FE2E917E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0836265-B2CC-E5D9-616D-09818832677D}"/>
              </a:ext>
            </a:extLst>
          </p:cNvPr>
          <p:cNvSpPr txBox="1"/>
          <p:nvPr/>
        </p:nvSpPr>
        <p:spPr>
          <a:xfrm>
            <a:off x="673975" y="2925558"/>
            <a:ext cx="653612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Relação entre o PPA e outros instrumentos de planejamento e gestão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dirty="0"/>
              <a:t>O PPA está relacionado a outros instrumentos de planejamento e gestão, como o orçamento público e demais planos.</a:t>
            </a:r>
            <a:endParaRPr lang="pt-BR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1D81D54-7FBF-5DEC-430C-610631EC4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77" y="1739530"/>
            <a:ext cx="4305901" cy="237205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15E6A89-517F-4245-0C05-C87139DCD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3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698EC-C8A8-E34A-3AFB-27403F1A7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F75CEEC-2553-CB11-2E71-BE300779B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2523F35-D32C-D950-86A2-06C120FEC243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00661B1-E623-9C1E-B1A5-1580D484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BE2524-ED5F-CC51-D5A7-B551F82FEEE6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EE79BCB-FB1B-D1C8-0159-595B6111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084" y="3972176"/>
            <a:ext cx="401495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FUNDAMENTOS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PREVISTOS NA CONSTITUIÇÃO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56C5E9F-FFBA-2619-AB90-85612221D3B8}"/>
              </a:ext>
            </a:extLst>
          </p:cNvPr>
          <p:cNvSpPr txBox="1"/>
          <p:nvPr/>
        </p:nvSpPr>
        <p:spPr>
          <a:xfrm>
            <a:off x="3752192" y="1078278"/>
            <a:ext cx="750438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O artigo </a:t>
            </a:r>
            <a:r>
              <a:rPr lang="pt-BR" sz="2000" b="1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23</a:t>
            </a:r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 estabelece a competência comum da União, dos Estados, do Distrito Federal e dos Municípios.</a:t>
            </a:r>
          </a:p>
          <a:p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O artigo </a:t>
            </a:r>
            <a:r>
              <a:rPr lang="pt-BR" sz="2000" b="1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30</a:t>
            </a:r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 estabelece a competência municipal.</a:t>
            </a:r>
          </a:p>
          <a:p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O artigo </a:t>
            </a:r>
            <a:r>
              <a:rPr lang="pt-BR" sz="2000" b="1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37</a:t>
            </a:r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 estabelece que a administração pública direta e indireta deve obedecer aos princípios de legalidade, impessoalidade, moralidade, publicidade e eficiência.</a:t>
            </a:r>
          </a:p>
          <a:p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O artigo </a:t>
            </a:r>
            <a:r>
              <a:rPr lang="pt-BR" sz="2000" b="1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193</a:t>
            </a:r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 exige a participação da sociedade na formulação  de políticas sociais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7821AAD-73CB-CC1F-7D75-3801CEE81C74}"/>
              </a:ext>
            </a:extLst>
          </p:cNvPr>
          <p:cNvSpPr txBox="1"/>
          <p:nvPr/>
        </p:nvSpPr>
        <p:spPr>
          <a:xfrm>
            <a:off x="3323896" y="3814394"/>
            <a:ext cx="87986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O </a:t>
            </a:r>
            <a:r>
              <a:rPr lang="pt-BR" sz="1800" b="1" i="0" u="sng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artigo 3º </a:t>
            </a:r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da Constituição da República Federativa do Brasil preconiza:</a:t>
            </a:r>
          </a:p>
          <a:p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construir uma sociedade livre, justa e solidária;</a:t>
            </a:r>
          </a:p>
          <a:p>
            <a:endParaRPr lang="pt-BR" sz="1800" b="0" i="0" u="none" strike="noStrike" baseline="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garantir o desenvolvimento nacional;</a:t>
            </a:r>
          </a:p>
          <a:p>
            <a:endParaRPr lang="pt-BR" sz="1800" b="0" i="0" u="none" strike="noStrike" baseline="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erradicar a pobreza e a marginalização e reduzir as desigualdades sociais e regionais;</a:t>
            </a:r>
          </a:p>
          <a:p>
            <a:r>
              <a:rPr lang="pt-BR" sz="1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promover o bem de todos, sem preconceitos de origem, raça, sexo, cor, idade e quaisquer outras formas de discriminação.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A51A8A7-C827-F80A-4976-C23C85BAB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5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13E92-B644-AF19-C105-BC065623B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F4B3900-DEAD-73F6-EE11-378E58A1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635FFFF-F5D6-104D-D630-4C2749FE96DC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E4FDC894-B0B0-5B03-F4AD-7ACDF78B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F584E46-7073-E62E-118D-23046061295F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D42798-4D27-9B4E-44D9-9E70D4F1B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084" y="3972176"/>
            <a:ext cx="401495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POLÍTICAS PÚBLICAS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AD4E285-21FD-894E-D059-03B8406F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69" y="1350579"/>
            <a:ext cx="6962378" cy="483139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14381A4-6E5A-3767-BA7D-E64E83471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56D08-BA7D-4971-979D-F86EDFAD2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3E31D84-3987-48F6-B293-7AC21F7A6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5DF9A0F-6BBB-0FE4-27AC-F7C16B2EFB84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A615BD47-921C-857D-A642-1E6FD41E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CF97DF-224A-7978-775F-ADEC497E5F9B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0624BB-5692-4B81-DB13-64399F84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01" y="1350579"/>
            <a:ext cx="6487732" cy="486103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D20E065-1F1D-9AC0-E7FC-02A4DE495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2" y="3520513"/>
            <a:ext cx="2257740" cy="177189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3FBE3FA-2478-A656-8705-102E380DC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4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F94E9-E7A4-7A1F-AADC-3AA0D7950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C031DCD-BF0B-0BC2-8FD8-2744CC98F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47FC8-EE87-BD36-CDEE-C4C04E8C7E36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68F60E8E-A25B-9598-5218-D63F2954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8BFC6E2-B69E-63D9-C293-4E648C4D89C9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234CE1-0ACC-CF99-CC4D-05D18EFF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180" y="1155355"/>
            <a:ext cx="7328347" cy="51778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2110B96-01DD-C78E-A544-C1FAB41C4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62" y="3379076"/>
            <a:ext cx="2257740" cy="177189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8361831-5C5C-1427-FA52-4C8B2AEAC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1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2BF039-87B2-474E-8829-EF5CDEDA9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050" y="3064895"/>
            <a:ext cx="9608110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PLURIANUAL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2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Aspectos Gerais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BCC0E-0176-4881-A72D-32ADB9254BA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82B2EC-188F-452C-BA9C-3E41FDD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A197F8-6460-5024-C9EC-0A83F7162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52" y="5269955"/>
            <a:ext cx="2690648" cy="124580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CA4CA3A-49E6-BBD0-87CF-465EF27A74B0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8B8C39-25C0-7DD7-EB2B-E9CDD34A0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31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B104E-D27F-24FC-215F-1FA572659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1EBCF64-639E-CB1A-EED3-9371744FF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53CA2E-9F2F-FCF4-8E7F-5742C87F25F9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647D8933-41DE-5F9A-19C5-38732B8E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B4D8D1-730A-3866-E6A2-AA5B4C4E9BDD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AAF21E-19E1-4F19-CDBD-D6F7B46E9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372" y="1066629"/>
            <a:ext cx="7520328" cy="52078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F5DB7B9-AC89-0BBD-AE88-340D19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16" y="3601883"/>
            <a:ext cx="2257740" cy="177189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DFED233-BD05-8208-03EB-D4A42E491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11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38F1E-3E7F-53C2-81D0-130198883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2EF08B5-1496-F34E-E5E1-1E326D381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268D9E0-7C42-96E6-E668-013C45694BDF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CD0AEF3D-8856-7C53-98AC-EE571B62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F39B95E-7064-A52B-BCBB-D752A2B76431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5710B16-0040-7049-EB42-3AFFB8359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152" y="1350579"/>
            <a:ext cx="7215579" cy="46613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49157D-5FB3-E4C8-27C6-AF123FF78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56" y="3429000"/>
            <a:ext cx="2724530" cy="237205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39505DA-D74E-8735-87FA-C857BD517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2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4C8C1-A321-CA10-4A11-33D09DE9F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7B7EB31-2DF5-D65F-C052-DBC54B158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674815-12D5-3B62-D737-66C8616F1909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C55DE7DA-C385-3CF5-2CAC-3D65C26B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D449402-8071-0684-6E01-2C00D639517B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E52B26-031E-CF47-887C-2E59CE76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76" y="1795197"/>
            <a:ext cx="8133633" cy="381751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A4CB70-5FA0-570B-94EA-C63F8FD36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3" y="4156842"/>
            <a:ext cx="456054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ÁREAS SENSÍVEIS 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 DE MUITA ATENÇÃO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8239F30-C775-83A4-E999-6D46801F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2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175E4-5B70-D694-3457-CAD979A7E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20463F0-9852-660B-75E3-CF2FE552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DD6A64-69AE-42DB-BBED-23012A19E0B0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38E94DEF-65B3-B16C-3EDA-86BB6E1A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9C87B6-AD31-EF9F-6A04-BB5386FC7B1A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916B7D4-CFAD-27F8-0BBB-40E5A67EC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49" y="1253899"/>
            <a:ext cx="7735247" cy="43502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BE50DA-F5A1-2290-FE61-6AA29A57C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45" y="3665287"/>
            <a:ext cx="2711310" cy="193881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1A41F93-9603-5CB3-DAA2-2212F77A1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9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D9A24-DF53-FB6D-2301-039A325E7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1FD6302-7218-D05C-2D53-F5579A2A8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A6A5FF7-F69D-D90E-1021-2284ED689919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CE7DBFC8-DF9F-74E6-19DF-02C8E4CE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DD7519-A723-86CF-1A72-6301663A48DD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9E15F1-3CAF-6E25-75E3-3B5F0BB19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309" y="1350579"/>
            <a:ext cx="5354631" cy="45657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FA2A67E-F9BC-4B92-7E99-FA8E4ADA9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90" y="3226676"/>
            <a:ext cx="4649988" cy="232278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C5AF45F-7C71-4A98-2F83-D5C61ECD9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28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4BD17-2D66-06B2-CB9F-8D755E0C6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2292C4D-FE61-6C59-4604-FF3BF3053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AFB9525-F201-E838-4DE1-D3DBCA04F951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B3553BD0-EAC0-4386-65EE-30FFB81A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A4FA1A4-6B0D-1B45-0E00-87FBC7E8CA1B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D32B78-C2B0-92B1-20C9-F9C564D42C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3001" y="1126149"/>
            <a:ext cx="5523518" cy="48432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18ED8B4-3B08-EDAB-6528-056FFC9B8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49" y="4136513"/>
            <a:ext cx="2607447" cy="183288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9C0AC21-D2FF-E487-F25D-E684D63C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18" y="3178440"/>
            <a:ext cx="381430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CICLO PPA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683D91-F437-C7D3-598B-F1B1E496E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28"/>
            <a:ext cx="3426372" cy="270115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3BA3CE1-098B-E938-20CF-18DD2D6ED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9" y="40656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3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0366A-9343-D721-884F-8C8CB79DD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E5CCCE0-74A0-765F-3C73-6E472775B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11267C-2426-FA66-EA12-B65074E226BE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B09CE085-7ED8-005A-268A-67109200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2D31A3-06FE-E71F-7435-BD5AB47F778A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DA5E22B-1151-8571-A6EC-206F51448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5802" y="2830514"/>
            <a:ext cx="9440396" cy="38678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CFD4735-1F81-B7FE-D656-110890730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338" y="1851885"/>
            <a:ext cx="708302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PLANEJAMENTO DO PPA – DICAS E PASSO A PASSO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FA686B-AD7A-8E66-55C0-AA82CE37B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8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4B9B1-5602-952D-E772-FCD657E9A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8C606DA-B693-3EDD-6E90-C3B441EA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EB6EA9-7DB3-5763-37F7-B59B5E93387F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5D078DDD-C77E-9AEC-757E-2275E273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3199ACA-A0F8-0A6D-5F1B-7778E6CBC83E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C02E35-4554-A730-7E57-0CCB9578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8" y="3680685"/>
            <a:ext cx="385744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PROGRAMAS E INDICADORES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DDCE22-AC02-AC66-FEDA-743C3A2B9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188" y="945695"/>
            <a:ext cx="6737195" cy="478746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AB6827D-52BF-2C23-942A-8CC62467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97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6FB2E-7394-2094-A99E-DE627ABC2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D080EF1-DA5F-CA7D-F7EE-EB76F94F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3DB4578-562F-FE43-B6C7-C0B0F0577DC6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5C72CBB0-039D-7A22-F606-292C288D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7484EAB-C70B-BAC0-5702-0772F4AAE7B8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5882EF-7247-6440-00AE-EE6E0D60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92" y="3429000"/>
            <a:ext cx="385744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PRINCIPAIS FALHAS DO PPA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0820198-3F85-4302-03BE-3407FCBBD4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77710" y="1700896"/>
            <a:ext cx="7235777" cy="395957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D74A1A4-2F62-FDEB-72E3-CF01670C0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68" y="4366543"/>
            <a:ext cx="2033156" cy="87325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2A435D5-3ED4-AA43-21B7-A4DD0DF2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2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41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8E45D-B2F7-5E48-C10F-B47051AB0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61A1D64-61DA-59EA-AAC9-5D89A455D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8DC673-EE9E-C308-1411-96D357AE1CAB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33AAEFCB-070B-4965-85BE-18F9F8FD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E156338-C44C-32BA-3577-C139B81471E2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95DF7C-1AE7-2572-7FC8-7DEC0222D089}"/>
              </a:ext>
            </a:extLst>
          </p:cNvPr>
          <p:cNvSpPr txBox="1"/>
          <p:nvPr/>
        </p:nvSpPr>
        <p:spPr>
          <a:xfrm>
            <a:off x="521575" y="3086107"/>
            <a:ext cx="23832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ptos" panose="020B0004020202020204" pitchFamily="34" charset="0"/>
              </a:rPr>
              <a:t>DICAS FINAIS </a:t>
            </a:r>
          </a:p>
          <a:p>
            <a:pPr algn="ctr"/>
            <a:r>
              <a:rPr lang="pt-BR" sz="1800" b="1" i="0" u="none" strike="noStrike" baseline="0" dirty="0">
                <a:latin typeface="Aptos" panose="020B0004020202020204" pitchFamily="34" charset="0"/>
              </a:rPr>
              <a:t>ELABORA</a:t>
            </a:r>
            <a:r>
              <a:rPr lang="pt-BR" b="1" dirty="0">
                <a:latin typeface="Aptos" panose="020B0004020202020204" pitchFamily="34" charset="0"/>
              </a:rPr>
              <a:t>ÇÃO DO </a:t>
            </a:r>
          </a:p>
          <a:p>
            <a:pPr algn="ctr"/>
            <a:r>
              <a:rPr lang="pt-BR" sz="1800" b="1" i="0" u="none" strike="noStrike" baseline="0" dirty="0">
                <a:latin typeface="Aptos" panose="020B0004020202020204" pitchFamily="34" charset="0"/>
              </a:rPr>
              <a:t>PLANO PLURIANUAL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41EACB-F77C-777E-C81D-F63339AB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52" y="4361010"/>
            <a:ext cx="1790621" cy="144989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F3796AE-FDAB-5AD3-EAAF-10A2ADE7423A}"/>
              </a:ext>
            </a:extLst>
          </p:cNvPr>
          <p:cNvSpPr txBox="1"/>
          <p:nvPr/>
        </p:nvSpPr>
        <p:spPr>
          <a:xfrm>
            <a:off x="4014713" y="762344"/>
            <a:ext cx="626942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Envolver a comunidade na elaboração do PPA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Realizar um diagnóstico detalhado do município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Estabelecer metas claras e alcançáveis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Definir indicadores de desempenho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Elaborar um plano de ação detalhado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Estabelecer prazos realistas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Definir responsabilidades claras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Estabelecer um sistema de monitoramento e avaliação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Realizar uma análise de riscos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Elaborar um plano de contingência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Envolver os servidores públicos na elaboração do PPA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Definir prioridades claras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Estabelecer um orçamento detalhado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Realizar uma análise de impacto em todas as áreas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Elaborar um plano de comunicação e ouvidoria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Realizar uma análise de viabilidade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Definir indicadores de resultado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Estabelecer um sistema de avaliação de desempenho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Elaborar um plano de capacitação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Realizar uma análise de necessidades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Definir metas de curto, médio e longo prazo</a:t>
            </a:r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C14C21-9EA5-334C-7A94-551B2A6DF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24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0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0B978-2387-810A-666B-74673B1E2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B76EFD2-6909-0496-81B5-F4DACB85F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F2E3011-BEDE-526D-6949-331368403E22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9B8F3CAC-D8E0-58BB-F572-1CB0EE86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AD6C193-DE2B-4A27-6CD3-C1C583C24337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BA8844B-935B-B845-ECB5-369174E75AFB}"/>
              </a:ext>
            </a:extLst>
          </p:cNvPr>
          <p:cNvSpPr txBox="1"/>
          <p:nvPr/>
        </p:nvSpPr>
        <p:spPr>
          <a:xfrm>
            <a:off x="472965" y="3171255"/>
            <a:ext cx="112460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PPA é um plano de médio prazo que estabelece diretrizes e objetivos para o governo. É fundamental para orientar a gestão pública, garantir a transparência e responsabilidade, e promover o desenvolvimento sustentável.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PPA tem parte da Lei de Responsabilidade Fiscal. Desde então, passou por várias revisões e atualizações, com o objetivo de melhorar a gestão pública e promover o desenvolvimento sustentável.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Planejamento, gestão e avaliação envolve a definição de objetivos e estratégias. A gestão envolve a implementação e execução do plano. A avaliação envolve a análise dos resultados e ajustes necessários.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16EF69B-C80C-3E83-472D-FBB6845D2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53" y="269949"/>
            <a:ext cx="3092417" cy="250829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9D348EE-A3B4-1910-4D23-102A81776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5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1A20B-FCEA-4980-CCBA-9A09008D8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DDD558F-DF38-F7EB-E7F1-ACD83B8C9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2118BB-1E01-8A26-E4D7-D4A0C15FA6E4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29E6CFB-6783-593A-1274-E6FB5BDC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FF04319-4C8B-B7E6-5DFE-20042D49800E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1BE9E9-67C4-2841-A156-2489A5A8DB52}"/>
              </a:ext>
            </a:extLst>
          </p:cNvPr>
          <p:cNvSpPr txBox="1"/>
          <p:nvPr/>
        </p:nvSpPr>
        <p:spPr>
          <a:xfrm>
            <a:off x="521575" y="3086107"/>
            <a:ext cx="23832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ptos" panose="020B0004020202020204" pitchFamily="34" charset="0"/>
              </a:rPr>
              <a:t>DICAS FINAIS </a:t>
            </a:r>
          </a:p>
          <a:p>
            <a:pPr algn="ctr"/>
            <a:r>
              <a:rPr lang="pt-BR" sz="1800" b="1" i="0" u="none" strike="noStrike" baseline="0" dirty="0">
                <a:latin typeface="Aptos" panose="020B0004020202020204" pitchFamily="34" charset="0"/>
              </a:rPr>
              <a:t>ELABORA</a:t>
            </a:r>
            <a:r>
              <a:rPr lang="pt-BR" b="1" dirty="0">
                <a:latin typeface="Aptos" panose="020B0004020202020204" pitchFamily="34" charset="0"/>
              </a:rPr>
              <a:t>ÇÃO DO </a:t>
            </a:r>
          </a:p>
          <a:p>
            <a:pPr algn="ctr"/>
            <a:r>
              <a:rPr lang="pt-BR" sz="1800" b="1" i="0" u="none" strike="noStrike" baseline="0" dirty="0">
                <a:latin typeface="Aptos" panose="020B0004020202020204" pitchFamily="34" charset="0"/>
              </a:rPr>
              <a:t>PLANO PLURIANUAL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C395BD-1229-39B7-4CCE-75C0744D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52" y="4361010"/>
            <a:ext cx="1790621" cy="144989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D3F6CE0-0923-73E3-ED6F-9FAE8CF778D9}"/>
              </a:ext>
            </a:extLst>
          </p:cNvPr>
          <p:cNvSpPr txBox="1"/>
          <p:nvPr/>
        </p:nvSpPr>
        <p:spPr>
          <a:xfrm>
            <a:off x="3782554" y="1155356"/>
            <a:ext cx="75777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monitoramento de indicadores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redução de desigualdades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impacto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indicadores de sustentabilidade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gestão de riscos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promoção da transparência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necessidades de infraestrutura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metas de desenvolvimento sustentável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monitoramento de projetos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redução da pobreza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impacto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indicadores de qualidade de 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gestão de 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promoção da igualdade de gênero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necessidades na área de educação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metas de desenvolvimento econômico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6F7A154-75E5-F60E-7B33-08ED788CA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89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32D9C-A47E-1CA6-5E0C-3BA3B1118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441ACD9-ED42-0F57-63F0-661DD4A38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C30AFCD-0CB6-4A83-A8D0-E46F4E5AD94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E2CD4EA9-5094-E8D9-A1C2-91F12813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2B1937D-6246-FC25-830E-612F920FBB3A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C0B30C0-B827-CF4E-9171-5D1B4651DCEF}"/>
              </a:ext>
            </a:extLst>
          </p:cNvPr>
          <p:cNvSpPr txBox="1"/>
          <p:nvPr/>
        </p:nvSpPr>
        <p:spPr>
          <a:xfrm>
            <a:off x="521575" y="3086107"/>
            <a:ext cx="23832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ptos" panose="020B0004020202020204" pitchFamily="34" charset="0"/>
              </a:rPr>
              <a:t>DICAS FINAIS </a:t>
            </a:r>
          </a:p>
          <a:p>
            <a:pPr algn="ctr"/>
            <a:r>
              <a:rPr lang="pt-BR" sz="1800" b="1" i="0" u="none" strike="noStrike" baseline="0" dirty="0">
                <a:latin typeface="Aptos" panose="020B0004020202020204" pitchFamily="34" charset="0"/>
              </a:rPr>
              <a:t>ELABORA</a:t>
            </a:r>
            <a:r>
              <a:rPr lang="pt-BR" b="1" dirty="0">
                <a:latin typeface="Aptos" panose="020B0004020202020204" pitchFamily="34" charset="0"/>
              </a:rPr>
              <a:t>ÇÃO DO </a:t>
            </a:r>
          </a:p>
          <a:p>
            <a:pPr algn="ctr"/>
            <a:r>
              <a:rPr lang="pt-BR" sz="1800" b="1" i="0" u="none" strike="noStrike" baseline="0" dirty="0">
                <a:latin typeface="Aptos" panose="020B0004020202020204" pitchFamily="34" charset="0"/>
              </a:rPr>
              <a:t>PLANO PLURIANUAL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888A17-8BE9-7806-32DF-A709879F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52" y="4361010"/>
            <a:ext cx="1790621" cy="144989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73EA2EC-FF88-1F95-A704-810E1DCF2C1E}"/>
              </a:ext>
            </a:extLst>
          </p:cNvPr>
          <p:cNvSpPr txBox="1"/>
          <p:nvPr/>
        </p:nvSpPr>
        <p:spPr>
          <a:xfrm>
            <a:off x="3496828" y="1155356"/>
            <a:ext cx="825373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redução da desigualdade racial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impacto cultural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indicadores de desenvolvimento cultural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promoção da acessibilidade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necessidades de saúde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metas de desenvolvimento de infraestrutura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monitoramento de projetos de infraestrutura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redução da violência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impacto da violência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indicadores de segurança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gestão de segurança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necessidades de habitação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metas de desenvolvimento de habitação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gestão de recursos de informação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promoção da segurança da informação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36F0B60-6187-6F16-7154-21FAE7101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95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7FD6C-DA45-D346-8C11-29F832A0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98929A-FB6E-E85C-1657-D459F47F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851B3F-63F7-072F-0673-EFE84AC36EDF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57FD2A91-CA1D-08F3-A319-B74B2F58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2FEA3E9-CB6D-C464-2E21-270495CDAC25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2E46C5C-DDAB-6750-2D52-37A1DD47F308}"/>
              </a:ext>
            </a:extLst>
          </p:cNvPr>
          <p:cNvSpPr txBox="1"/>
          <p:nvPr/>
        </p:nvSpPr>
        <p:spPr>
          <a:xfrm>
            <a:off x="521575" y="3086107"/>
            <a:ext cx="23832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ptos" panose="020B0004020202020204" pitchFamily="34" charset="0"/>
              </a:rPr>
              <a:t>DICAS FINAIS </a:t>
            </a:r>
          </a:p>
          <a:p>
            <a:pPr algn="ctr"/>
            <a:r>
              <a:rPr lang="pt-BR" sz="1800" b="1" i="0" u="none" strike="noStrike" baseline="0" dirty="0">
                <a:latin typeface="Aptos" panose="020B0004020202020204" pitchFamily="34" charset="0"/>
              </a:rPr>
              <a:t>ELABORA</a:t>
            </a:r>
            <a:r>
              <a:rPr lang="pt-BR" b="1" dirty="0">
                <a:latin typeface="Aptos" panose="020B0004020202020204" pitchFamily="34" charset="0"/>
              </a:rPr>
              <a:t>ÇÃO DO </a:t>
            </a:r>
          </a:p>
          <a:p>
            <a:pPr algn="ctr"/>
            <a:r>
              <a:rPr lang="pt-BR" sz="1800" b="1" i="0" u="none" strike="noStrike" baseline="0" dirty="0">
                <a:latin typeface="Aptos" panose="020B0004020202020204" pitchFamily="34" charset="0"/>
              </a:rPr>
              <a:t>PLANO PLURIANUAL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ACD18D5-13FC-BB13-84DB-1E82F889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52" y="4361010"/>
            <a:ext cx="1790621" cy="144989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F3D5F24-50CD-C6D4-5ECB-75078D6696CD}"/>
              </a:ext>
            </a:extLst>
          </p:cNvPr>
          <p:cNvSpPr txBox="1"/>
          <p:nvPr/>
        </p:nvSpPr>
        <p:spPr>
          <a:xfrm>
            <a:off x="3553502" y="2116611"/>
            <a:ext cx="78067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monitoramento de projetos de habitação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promoção da mobilidade sustentável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necessidades de transporte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metas de desenvolvimento de transporte sustentável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monitoramento de projetos de transporte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redução da poluição do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impacto da poluição do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indicadores de qualidade do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gestão de recursos naturais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EE616B2-D0B3-C48B-93CF-60DDCE61B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59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7BE3C-EA06-C70F-B46D-11EC6617B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87F71E3-27A1-FEDB-B8A4-9E30A5082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5A6413-008E-DF12-E700-0F756B59CCC3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83C8EB33-C86A-32C7-F7DA-3B65FC6A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242BAD7-790A-180F-A556-22A413DB9430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79FB9A-FECC-E2DD-57EE-8C49E97FDAD8}"/>
              </a:ext>
            </a:extLst>
          </p:cNvPr>
          <p:cNvSpPr txBox="1"/>
          <p:nvPr/>
        </p:nvSpPr>
        <p:spPr>
          <a:xfrm>
            <a:off x="521575" y="3086107"/>
            <a:ext cx="23832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ptos" panose="020B0004020202020204" pitchFamily="34" charset="0"/>
              </a:rPr>
              <a:t>DICAS FINAIS </a:t>
            </a:r>
          </a:p>
          <a:p>
            <a:pPr algn="ctr"/>
            <a:r>
              <a:rPr lang="pt-BR" sz="1800" b="1" i="0" u="none" strike="noStrike" baseline="0" dirty="0">
                <a:latin typeface="Aptos" panose="020B0004020202020204" pitchFamily="34" charset="0"/>
              </a:rPr>
              <a:t>ELABORA</a:t>
            </a:r>
            <a:r>
              <a:rPr lang="pt-BR" b="1" dirty="0">
                <a:latin typeface="Aptos" panose="020B0004020202020204" pitchFamily="34" charset="0"/>
              </a:rPr>
              <a:t>ÇÃO DO </a:t>
            </a:r>
          </a:p>
          <a:p>
            <a:pPr algn="ctr"/>
            <a:r>
              <a:rPr lang="pt-BR" sz="1800" b="1" i="0" u="none" strike="noStrike" baseline="0" dirty="0">
                <a:latin typeface="Aptos" panose="020B0004020202020204" pitchFamily="34" charset="0"/>
              </a:rPr>
              <a:t>PLANO PLURIANUAL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3F5465-51CF-C739-B161-E63CEB32E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52" y="4361010"/>
            <a:ext cx="1790621" cy="144989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6387548-BA68-C6A2-63A2-F9DA071B905D}"/>
              </a:ext>
            </a:extLst>
          </p:cNvPr>
          <p:cNvSpPr txBox="1"/>
          <p:nvPr/>
        </p:nvSpPr>
        <p:spPr>
          <a:xfrm>
            <a:off x="3595218" y="1108097"/>
            <a:ext cx="85273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necessidades de gestão de resíduos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metas de desenvolvimento de gestão de resíduos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monitoramento de projetos de gestão de resíduos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redução da geração de resíduos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impacto da geração de resíduos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indicadores de eficiência na gestão de resíduos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gestão de recursos financeiros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promoção da transparência financeira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necessidades de gestão de riscos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metas de desenvolvimento de gestão de riscos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monitoramento de projetos de gestão de riscos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redução da vulnerabilidade a desastres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uma análise de impacto da vulnerabilidade a desastres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indicadores de resiliência a desastres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Estabelecer um sistema de gestão de recursos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Elaborar um plano de ação para a promoção da capacitação de servidores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3592C97-7531-5224-59C4-FC691EAF3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75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95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2BF039-87B2-474E-8829-EF5CDEDA9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82" y="186752"/>
            <a:ext cx="11337436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AUDIÊNCIA PÚBLICA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PLURIANUAL 2026-2029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LEI DE DIRETRIZES ORÇAMENTÁRIAS 2026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4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LEI ORÇAMENTÁRIA ANUAL 2026</a:t>
            </a:r>
            <a:endParaRPr lang="pt-BR" altLang="pt-BR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Imagem 9" descr="Uma imagem contendo quarto, desenho&#10;&#10;Descrição gerada automaticamente">
            <a:extLst>
              <a:ext uri="{FF2B5EF4-FFF2-40B4-BE49-F238E27FC236}">
                <a16:creationId xmlns:a16="http://schemas.microsoft.com/office/drawing/2014/main" id="{1D54632B-305B-4AC6-A696-7802F4EBE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85" y="2589662"/>
            <a:ext cx="2483873" cy="28387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607D0D9-9B0B-4878-8E37-0698CACE412C}"/>
              </a:ext>
            </a:extLst>
          </p:cNvPr>
          <p:cNvSpPr txBox="1"/>
          <p:nvPr/>
        </p:nvSpPr>
        <p:spPr>
          <a:xfrm>
            <a:off x="2849149" y="5712732"/>
            <a:ext cx="6769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PREFEITURA MUNICIPAL DE TIJUCAS DO SUL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BCC0E-0176-4881-A72D-32ADB9254BA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82B2EC-188F-452C-BA9C-3E41FDD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19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2BF039-87B2-474E-8829-EF5CDEDA9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031" y="1048251"/>
            <a:ext cx="7920037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DIVULGAÇÃO AUDIÊNCIA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PÚBLICA DO PPA 2026-2029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LDO 2026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LOA 2026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BCC0E-0176-4881-A72D-32ADB9254BA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82B2EC-188F-452C-BA9C-3E41FDD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4ABC58C-2584-4C9E-A3FF-181D52416EE2}"/>
              </a:ext>
            </a:extLst>
          </p:cNvPr>
          <p:cNvSpPr/>
          <p:nvPr/>
        </p:nvSpPr>
        <p:spPr>
          <a:xfrm>
            <a:off x="821803" y="4508158"/>
            <a:ext cx="10370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Publicado no Diário Oficial dos Municípios do Paraná no dia 12/08/2025.</a:t>
            </a:r>
          </a:p>
        </p:txBody>
      </p:sp>
    </p:spTree>
    <p:extLst>
      <p:ext uri="{BB962C8B-B14F-4D97-AF65-F5344CB8AC3E}">
        <p14:creationId xmlns:p14="http://schemas.microsoft.com/office/powerpoint/2010/main" val="2343099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BCC0E-0176-4881-A72D-32ADB9254BA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82B2EC-188F-452C-BA9C-3E41FDD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11332A-5373-5599-4235-9AFE580DD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957" y="373744"/>
            <a:ext cx="7488977" cy="61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33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2BF039-87B2-474E-8829-EF5CDEDA9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031" y="829695"/>
            <a:ext cx="792003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FUNDAMENTAÇÃO LEGAL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BCC0E-0176-4881-A72D-32ADB9254BA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82B2EC-188F-452C-BA9C-3E41FDD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1CBF73-FD4E-4A63-AF36-8219C529B6A1}"/>
              </a:ext>
            </a:extLst>
          </p:cNvPr>
          <p:cNvSpPr/>
          <p:nvPr/>
        </p:nvSpPr>
        <p:spPr>
          <a:xfrm>
            <a:off x="826768" y="1694582"/>
            <a:ext cx="105384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TRANSPARENCIA, CONTROLE E FISCALIZAÇÃO</a:t>
            </a:r>
          </a:p>
          <a:p>
            <a:pPr algn="ctr">
              <a:defRPr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Transparência da Gestão Fiscal</a:t>
            </a:r>
          </a:p>
          <a:p>
            <a:pPr algn="ctr">
              <a:defRPr/>
            </a:pPr>
            <a:endParaRPr lang="pt-BR" sz="19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de Responsabilidade Fiscal – LRF - Artigo 48: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4ABC58C-2584-4C9E-A3FF-181D52416EE2}"/>
              </a:ext>
            </a:extLst>
          </p:cNvPr>
          <p:cNvSpPr/>
          <p:nvPr/>
        </p:nvSpPr>
        <p:spPr>
          <a:xfrm>
            <a:off x="910540" y="3156336"/>
            <a:ext cx="1037091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9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“São instrumentos de transparência da gestão fiscal, aos quais será dada ampla divulgação, inclusive em meios eletrônicos de acesso público: </a:t>
            </a:r>
            <a:r>
              <a:rPr lang="pt-BR" sz="19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planos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9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orçamentos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19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leis de diretrizes orçamentárias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as prestações de contas e o respectivo parecer prévio; o Relatório Resumido da Execução Orçamentária e o Relatório de Gestão Fiscal; e as versões simplificadas desses documentos.”</a:t>
            </a:r>
          </a:p>
          <a:p>
            <a:pPr algn="just">
              <a:defRPr/>
            </a:pPr>
            <a:endParaRPr lang="pt-BR" sz="19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pt-BR" sz="19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 transparência será assegurada também mediante: incentivo à participação popular e realização de </a:t>
            </a:r>
            <a:r>
              <a:rPr lang="pt-BR" sz="19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audiências públicas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durante os processos de elaboração e discussão dos planos, lei de diretrizes orçamentárias e orçamentos.”</a:t>
            </a:r>
          </a:p>
        </p:txBody>
      </p:sp>
    </p:spTree>
    <p:extLst>
      <p:ext uri="{BB962C8B-B14F-4D97-AF65-F5344CB8AC3E}">
        <p14:creationId xmlns:p14="http://schemas.microsoft.com/office/powerpoint/2010/main" val="2234256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2BF039-87B2-474E-8829-EF5CDEDA9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980" y="230832"/>
            <a:ext cx="792003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FUNDAMENTAÇÃO LEGAL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BCC0E-0176-4881-A72D-32ADB9254BA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82B2EC-188F-452C-BA9C-3E41FDD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1CBF73-FD4E-4A63-AF36-8219C529B6A1}"/>
              </a:ext>
            </a:extLst>
          </p:cNvPr>
          <p:cNvSpPr/>
          <p:nvPr/>
        </p:nvSpPr>
        <p:spPr>
          <a:xfrm>
            <a:off x="826766" y="1006488"/>
            <a:ext cx="1053846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Constituição Federal de 1988 – CF - Artigo 165: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4ABC58C-2584-4C9E-A3FF-181D52416EE2}"/>
              </a:ext>
            </a:extLst>
          </p:cNvPr>
          <p:cNvSpPr/>
          <p:nvPr/>
        </p:nvSpPr>
        <p:spPr>
          <a:xfrm>
            <a:off x="838978" y="1502688"/>
            <a:ext cx="107490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165. Leis de iniciativa do Poder Executivo estabelecerão:</a:t>
            </a:r>
          </a:p>
          <a:p>
            <a:pPr algn="just">
              <a:defRPr/>
            </a:pPr>
            <a:endParaRPr lang="pt-BR" sz="16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pt-BR" sz="16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- o plano plurianual;</a:t>
            </a:r>
          </a:p>
          <a:p>
            <a:pPr algn="just">
              <a:defRPr/>
            </a:pPr>
            <a:r>
              <a:rPr lang="pt-BR" sz="16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- as diretrizes orçamentárias;</a:t>
            </a:r>
          </a:p>
          <a:p>
            <a:pPr algn="just">
              <a:defRPr/>
            </a:pPr>
            <a:r>
              <a:rPr lang="pt-BR" sz="16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 - os orçamentos anuais.</a:t>
            </a:r>
          </a:p>
          <a:p>
            <a:pPr algn="just">
              <a:defRPr/>
            </a:pPr>
            <a:endParaRPr lang="pt-BR" sz="16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 1º A lei que instituir o </a:t>
            </a:r>
            <a:r>
              <a:rPr lang="pt-BR" sz="16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plurianual </a:t>
            </a:r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estabelecerá, de forma setorizada, as diretrizes,</a:t>
            </a:r>
          </a:p>
          <a:p>
            <a:pPr algn="just"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e metas da Administração Pública Municipal para as despesas de capital e outras</a:t>
            </a:r>
          </a:p>
          <a:p>
            <a:pPr algn="just"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delas decorrentes e para as relativas aos programas de duração continuada.</a:t>
            </a:r>
          </a:p>
          <a:p>
            <a:pPr algn="just">
              <a:defRPr/>
            </a:pPr>
            <a:endParaRPr lang="pt-BR" sz="16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 2º A </a:t>
            </a:r>
            <a:r>
              <a:rPr lang="pt-BR" sz="16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de diretrizes orçamentárias </a:t>
            </a:r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compreenderá as metas e prioridades da administração pública federal, estabelecerá as diretrizes de política fiscal e respectivas metas, em consonância com trajetória sustentável da dívida pública, orientará a elaboração da lei orçamentária anual, disporá sobre as alterações na legislação tributária e estabelecerá a política de aplicação das agências financeiras oficiais de fomento. </a:t>
            </a:r>
          </a:p>
          <a:p>
            <a:pPr algn="just">
              <a:defRPr/>
            </a:pPr>
            <a:endParaRPr lang="pt-BR" sz="16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 5 o </a:t>
            </a:r>
            <a:r>
              <a:rPr lang="pt-BR" sz="1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lei orçamentária anual </a:t>
            </a:r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compreenderá: o orçamento fiscal referente aos órgãos e entidades da administração direta e indireta, inclusive fundações instituídas e mantidas pelo poder público;</a:t>
            </a:r>
          </a:p>
        </p:txBody>
      </p:sp>
    </p:spTree>
    <p:extLst>
      <p:ext uri="{BB962C8B-B14F-4D97-AF65-F5344CB8AC3E}">
        <p14:creationId xmlns:p14="http://schemas.microsoft.com/office/powerpoint/2010/main" val="1565554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2BF039-87B2-474E-8829-EF5CDEDA9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475" y="702974"/>
            <a:ext cx="792003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FUNDAMENTAÇÃO LEGAL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BCC0E-0176-4881-A72D-32ADB9254BA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82B2EC-188F-452C-BA9C-3E41FDD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1CBF73-FD4E-4A63-AF36-8219C529B6A1}"/>
              </a:ext>
            </a:extLst>
          </p:cNvPr>
          <p:cNvSpPr/>
          <p:nvPr/>
        </p:nvSpPr>
        <p:spPr>
          <a:xfrm>
            <a:off x="826767" y="1242559"/>
            <a:ext cx="1053846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ORGANICA MUNICIPAL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4ABC58C-2584-4C9E-A3FF-181D52416EE2}"/>
              </a:ext>
            </a:extLst>
          </p:cNvPr>
          <p:cNvSpPr/>
          <p:nvPr/>
        </p:nvSpPr>
        <p:spPr>
          <a:xfrm>
            <a:off x="321731" y="1888890"/>
            <a:ext cx="115485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8. Ao Município compete prover tudo quanto respeite o interesse local e ao bem estar de sua população, cabendo-lhe privativamente, entre outras, as seguintes atribuições:</a:t>
            </a:r>
          </a:p>
          <a:p>
            <a:pPr algn="just"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XIII - elaborar sua </a:t>
            </a:r>
            <a:r>
              <a:rPr lang="pt-BR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anual de diretrizes orçamentárias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seu orçamento anual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plano plurianual de investimentos, prevendo a receita e fixando a despesa mediante planejamento adequado;</a:t>
            </a:r>
          </a:p>
          <a:p>
            <a:pPr algn="just">
              <a:defRPr/>
            </a:pPr>
            <a:endParaRPr lang="pt-BR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31. Compete à </a:t>
            </a:r>
            <a:r>
              <a:rPr lang="pt-BR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Câmara Municipal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deliberar, com a sanção do Prefeito, sobre todas as matérias de sua competência, especialmente:</a:t>
            </a:r>
          </a:p>
          <a:p>
            <a:pPr algn="just"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- </a:t>
            </a:r>
            <a:r>
              <a:rPr lang="pt-BR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plurianual</a:t>
            </a: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orçamentária anual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de diretrizes orçamentárias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algn="just">
              <a:defRPr/>
            </a:pPr>
            <a:endParaRPr lang="pt-BR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107. Leis de </a:t>
            </a:r>
            <a:r>
              <a:rPr lang="pt-BR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iniciativa do Poder Executivo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estabelecerão:</a:t>
            </a:r>
          </a:p>
          <a:p>
            <a:pPr algn="just">
              <a:defRPr/>
            </a:pPr>
            <a:r>
              <a:rPr lang="pt-BR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- o plano plurianual;</a:t>
            </a:r>
          </a:p>
          <a:p>
            <a:pPr algn="just">
              <a:defRPr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- </a:t>
            </a:r>
            <a:r>
              <a:rPr lang="pt-BR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diretrizes orçamentárias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algn="just">
              <a:defRPr/>
            </a:pPr>
            <a:r>
              <a:rPr lang="pt-BR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 – os orçamentos anuais;</a:t>
            </a:r>
          </a:p>
        </p:txBody>
      </p:sp>
    </p:spTree>
    <p:extLst>
      <p:ext uri="{BB962C8B-B14F-4D97-AF65-F5344CB8AC3E}">
        <p14:creationId xmlns:p14="http://schemas.microsoft.com/office/powerpoint/2010/main" val="417446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73B74-DA1A-1E87-2CC7-1D115069C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092E2A2-F530-4652-6A68-598AE1CF3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8F3C75E-F122-B089-E995-6756D768795B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85E5AB94-51EC-4B01-ADBC-D891E093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AA775C8-3844-4866-FBD4-58EBD99D8096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40B26F-8084-495F-BDC2-78F12764953F}"/>
              </a:ext>
            </a:extLst>
          </p:cNvPr>
          <p:cNvSpPr txBox="1"/>
          <p:nvPr/>
        </p:nvSpPr>
        <p:spPr>
          <a:xfrm>
            <a:off x="1074682" y="3679096"/>
            <a:ext cx="100767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Etapas de elaboração do PPA</a:t>
            </a:r>
          </a:p>
          <a:p>
            <a:pPr algn="just"/>
            <a:r>
              <a:rPr lang="pt-BR" sz="2800" dirty="0"/>
              <a:t>As etapas de elaboração do PPA incluem: diagnóstico, definição de objetivos, estabelecimento de metas, elaboração de programas e projetos, e aprovação do plano.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3855925-7291-912F-E7B1-FE3A5AC6A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168" y="1231877"/>
            <a:ext cx="4208568" cy="197768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8CCD7B1-2953-43C1-B82D-EBAE13740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2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9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BCC0E-0176-4881-A72D-32ADB9254BA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82B2EC-188F-452C-BA9C-3E41FDD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1CBF73-FD4E-4A63-AF36-8219C529B6A1}"/>
              </a:ext>
            </a:extLst>
          </p:cNvPr>
          <p:cNvSpPr/>
          <p:nvPr/>
        </p:nvSpPr>
        <p:spPr>
          <a:xfrm>
            <a:off x="134064" y="1673180"/>
            <a:ext cx="1192387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ESTA SENDO REALIZADO A ELABORAÇÃO DO PPA, LDO E LOA?</a:t>
            </a:r>
          </a:p>
          <a:p>
            <a:pPr>
              <a:defRPr/>
            </a:pPr>
            <a:endParaRPr lang="pt-BR" sz="24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5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 DO PLANO DE GOVERNO DO PREFEITO, DAS ELEICÕES DE 2024</a:t>
            </a:r>
          </a:p>
          <a:p>
            <a:pPr>
              <a:defRPr/>
            </a:pPr>
            <a:endParaRPr lang="pt-BR" sz="15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pt-BR" sz="15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https://divulgacandcontas.tse.jus.br/divulga/#/candidato/SUL/PR/2045202024/160001956788/2024/79251</a:t>
            </a:r>
          </a:p>
          <a:p>
            <a:pPr>
              <a:defRPr/>
            </a:pPr>
            <a:endParaRPr lang="pt-BR" sz="15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pt-BR" sz="15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VERIFICAÇÃO DO PPA 2022-2025 (DIRETRIZES, OBJETIVOS E METAS E PROJETOS EM ANDAMENTO);</a:t>
            </a:r>
          </a:p>
          <a:p>
            <a:pPr>
              <a:defRPr/>
            </a:pPr>
            <a:endParaRPr lang="pt-BR" sz="15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pt-BR" sz="15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pt-BR" sz="15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5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PARTICIPAÇÃO POPULAR POR MEIO DO LINK:</a:t>
            </a:r>
          </a:p>
          <a:p>
            <a:pPr>
              <a:defRPr/>
            </a:pPr>
            <a:r>
              <a:rPr lang="pt-BR" sz="15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5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https://docs.google.com/forms/d/e/1FAIpQLSf8tLxQ9xMdqZKLURTh2GX1Jtm5ZHfusWsYb1qgn9tLmz6w5A/viewform</a:t>
            </a:r>
          </a:p>
          <a:p>
            <a:pPr>
              <a:defRPr/>
            </a:pPr>
            <a:endParaRPr lang="pt-BR" sz="15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67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36A74-AB8B-BBA6-1F80-4ABC20630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D74BD55A-F366-4D87-EAC8-4D885B5DA854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2EE235A4-8E44-B7C8-FC07-53967AFF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E49717-494F-9D80-0E55-230EE264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4" y="484375"/>
            <a:ext cx="10255072" cy="59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84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31CAB-3014-EC98-EB97-DC15EE32A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7CFF1CB2-38A9-E960-6E9F-C01E61A5733F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A405581E-B2E3-3BF4-3D84-39DABC4C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365C27C-D88A-1103-CD92-88B47B8EFA09}"/>
              </a:ext>
            </a:extLst>
          </p:cNvPr>
          <p:cNvSpPr/>
          <p:nvPr/>
        </p:nvSpPr>
        <p:spPr>
          <a:xfrm>
            <a:off x="268129" y="1260224"/>
            <a:ext cx="1192387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ESTA SENDO REALIZADO A ELABORAÇÃO DO PPA, LDO E LOA?:</a:t>
            </a:r>
          </a:p>
          <a:p>
            <a:pPr>
              <a:defRPr/>
            </a:pPr>
            <a:br>
              <a:rPr lang="pt-BR" sz="15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5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 DOS TRABALHOS REALIZADOS PELAS SECRETARIAS NO CORRENTE ANO;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REUNIÕES COM SECRETÁRIOS DAS PASTAS, PALA ELABORAÇÃO DAS AÇÕES DE GOVERNO POR CADA SECRETARIA DE GOVERNO;</a:t>
            </a:r>
          </a:p>
          <a:p>
            <a:pPr marL="285750" indent="-285750">
              <a:buFontTx/>
              <a:buChar char="-"/>
              <a:defRPr/>
            </a:pPr>
            <a:endParaRPr lang="pt-BR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ESTUDO DA PREVISÃO DE RECEITAS;</a:t>
            </a:r>
          </a:p>
          <a:p>
            <a:pPr marL="285750" indent="-285750">
              <a:buFontTx/>
              <a:buChar char="-"/>
              <a:defRPr/>
            </a:pPr>
            <a:endParaRPr lang="pt-BR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DISTRIBUIÇÃO DAS RECEITAS PREVISTAS NAS AÇÕES DO PPA;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 DAS METAS E PRIORIDADES POR AÇÃO.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DOS ANEXOS PREVISTOS NA LEGISLAÇÃO</a:t>
            </a:r>
          </a:p>
        </p:txBody>
      </p:sp>
    </p:spTree>
    <p:extLst>
      <p:ext uri="{BB962C8B-B14F-4D97-AF65-F5344CB8AC3E}">
        <p14:creationId xmlns:p14="http://schemas.microsoft.com/office/powerpoint/2010/main" val="3091551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BCC0E-0176-4881-A72D-32ADB9254BA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82B2EC-188F-452C-BA9C-3E41FDD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1CBF73-FD4E-4A63-AF36-8219C529B6A1}"/>
              </a:ext>
            </a:extLst>
          </p:cNvPr>
          <p:cNvSpPr/>
          <p:nvPr/>
        </p:nvSpPr>
        <p:spPr>
          <a:xfrm>
            <a:off x="568393" y="845517"/>
            <a:ext cx="10834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PRICIPAIS FUNÇÕES E FORMA DE ELABORAÇÃO DA LOA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4ABC58C-2584-4C9E-A3FF-181D52416EE2}"/>
              </a:ext>
            </a:extLst>
          </p:cNvPr>
          <p:cNvSpPr/>
          <p:nvPr/>
        </p:nvSpPr>
        <p:spPr>
          <a:xfrm>
            <a:off x="147484" y="1421840"/>
            <a:ext cx="112127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uma lei de iniciativa do Poder Executivo, que estima a receita e fixa a despesa da administração pública municipal.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elaborada em um exercício para depois de aprovada pelo Poder Legislativo, vigorar no exercício seguinte.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 Lei determina quanto o órgão governamental prevê que irá arrecadar de recursos financeiros e de que forma pretende gastar estes recursos.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metas são extraídas do plano plurianual, elaborado em 2021, e da lei de diretrizes orçamentárias 2024, contendo as metas orçamentárias para o exercício de 2024.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valores da ARRECADAÇÃO são ESTIMATIVOS, podendo ser alterado devido o comportamento da efetiva arrecadação e também em virtude da inclusão de convênios a serem firmados com os Governos Federal e Estadual.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DESPESAS, são FIXADAS e podem ser alteradas por meio de crédito adicional e com devidas alterações das metas e prioridades constantes do PPA e LDO. </a:t>
            </a:r>
            <a:endParaRPr lang="pt-BR" b="1" u="sng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43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2BF039-87B2-474E-8829-EF5CDEDA9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113" y="1431290"/>
            <a:ext cx="9249774" cy="4924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PREVISÃO ORÇAMENTÁRIA 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R$ </a:t>
            </a:r>
            <a:r>
              <a:rPr lang="pt-BR" altLang="pt-BR" sz="44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135.087.480,32</a:t>
            </a:r>
            <a:endParaRPr lang="pt-BR" altLang="pt-BR" sz="36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PARA 2026</a:t>
            </a:r>
            <a:endParaRPr lang="pt-BR" altLang="pt-BR" sz="18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SENDO: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PREFEITURA MUNICIPAL: </a:t>
            </a:r>
            <a:r>
              <a:rPr lang="pt-BR" altLang="pt-BR" sz="2400" b="1" u="sng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Verdana" panose="020B0604030504040204" pitchFamily="34" charset="0"/>
              </a:rPr>
              <a:t>R$ 111.151.480,32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CAMARA MUNICIPAL</a:t>
            </a:r>
            <a:r>
              <a:rPr lang="pt-BR" altLang="pt-BR" sz="24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: </a:t>
            </a:r>
            <a:r>
              <a:rPr lang="pt-BR" altLang="pt-BR" sz="2400" b="1" u="sng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Verdana" panose="020B0604030504040204" pitchFamily="34" charset="0"/>
              </a:rPr>
              <a:t>R$ 6.200.000,00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INSTITUTO DE PREVIDÊNCIA: </a:t>
            </a:r>
            <a:r>
              <a:rPr lang="pt-BR" altLang="pt-BR" sz="2400" b="1" u="sng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Verdana" panose="020B0604030504040204" pitchFamily="34" charset="0"/>
              </a:rPr>
              <a:t>R$ 17.736.000,00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BCC0E-0176-4881-A72D-32ADB9254BA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82B2EC-188F-452C-BA9C-3E41FDD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98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A1E64-B1DD-6615-1F70-B25FA1092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18A3C6-992E-9952-4FFA-B88261FFE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444" y="1726898"/>
            <a:ext cx="7636584" cy="42780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2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APRESENTAÇÃO DO ANDAMENTO DOS PROJETOS DE LEI;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2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4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- PLANO PLURI ANUAL 2026-2029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- LEI DE DIRETRIZES ORÇAMENTÁRIAS 2026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pt-BR" alt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- LEI ORÇAMENTÁRIA ANUAL 2026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4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Imagem 9" descr="Uma imagem contendo quarto, desenho&#10;&#10;Descrição gerada automaticamente">
            <a:extLst>
              <a:ext uri="{FF2B5EF4-FFF2-40B4-BE49-F238E27FC236}">
                <a16:creationId xmlns:a16="http://schemas.microsoft.com/office/drawing/2014/main" id="{CF72573F-E2F4-5040-355A-23AF84C91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1792378"/>
            <a:ext cx="3197857" cy="365469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DB947C-D279-D082-D45C-74D78F516D5E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E0E6E861-DD3B-5B93-B5ED-F73E85B3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2711" y="6333201"/>
            <a:ext cx="449839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80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32BFD-9360-D35F-C3A4-2DF7C77EB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623B9D-F9DB-630D-7416-01A49C07E51E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EE8CF7DF-ED0A-C400-80D9-39545487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2711" y="6333201"/>
            <a:ext cx="449839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4D3D31E-2E22-8752-B0D7-5D2C9250A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54" y="2365284"/>
            <a:ext cx="8587591" cy="340625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BCA69BA-DC9B-494E-04C8-E7FB831FAE1F}"/>
              </a:ext>
            </a:extLst>
          </p:cNvPr>
          <p:cNvSpPr/>
          <p:nvPr/>
        </p:nvSpPr>
        <p:spPr>
          <a:xfrm>
            <a:off x="525612" y="1415788"/>
            <a:ext cx="10834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PROGRAMAS DE GOVERNO 2026-2029</a:t>
            </a:r>
          </a:p>
        </p:txBody>
      </p:sp>
    </p:spTree>
    <p:extLst>
      <p:ext uri="{BB962C8B-B14F-4D97-AF65-F5344CB8AC3E}">
        <p14:creationId xmlns:p14="http://schemas.microsoft.com/office/powerpoint/2010/main" val="732959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D8EF9-C86C-E7D6-4288-9BC2280EE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971C9F09-863E-384D-273E-2120C667C62A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5F22A7E8-7441-15C7-5A71-29F0CA5E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2711" y="6333201"/>
            <a:ext cx="449839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1797BD5-E3F2-6D34-C086-0E36366D1510}"/>
              </a:ext>
            </a:extLst>
          </p:cNvPr>
          <p:cNvSpPr/>
          <p:nvPr/>
        </p:nvSpPr>
        <p:spPr>
          <a:xfrm>
            <a:off x="331139" y="276999"/>
            <a:ext cx="10834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AÇÕES DE GOVERNO 2026-2029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7B55E8-507A-3EBF-2803-454093B6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636" y="830445"/>
            <a:ext cx="7381002" cy="519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63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F56A1-69A8-58E8-8113-7785B2A1F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D73A182D-E3DF-21B5-5093-0A853DBE2077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A7F3FE8C-4B0F-91C3-3674-71DC37C4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2711" y="6333201"/>
            <a:ext cx="449839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78C54AC-5037-8157-EF16-8E4CFCCBB3BD}"/>
              </a:ext>
            </a:extLst>
          </p:cNvPr>
          <p:cNvSpPr/>
          <p:nvPr/>
        </p:nvSpPr>
        <p:spPr>
          <a:xfrm>
            <a:off x="331139" y="276999"/>
            <a:ext cx="10834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AÇÕES DE GOVERNO 2026-2029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CC660FE-A2DF-282A-B326-932C423B3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351" y="901722"/>
            <a:ext cx="7737410" cy="52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73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005B5-EFE7-969D-EFDC-5ABC8574D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F24222B8-27D8-4731-B655-55BF9432FE4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7A50CA6-211B-386B-3D5F-8A4BBAA6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2711" y="6333201"/>
            <a:ext cx="449839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E30FE03-9EF2-8B5B-6C89-53B7A9A64B6C}"/>
              </a:ext>
            </a:extLst>
          </p:cNvPr>
          <p:cNvSpPr/>
          <p:nvPr/>
        </p:nvSpPr>
        <p:spPr>
          <a:xfrm>
            <a:off x="331139" y="276999"/>
            <a:ext cx="10834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SECRETARIAS DE GOVERNO 2026-2029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7E8A37-A32C-A6A2-B9DE-3BB13D4E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78" y="1144512"/>
            <a:ext cx="10427645" cy="484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5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6B657-61A7-89DC-AF60-D474650BF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38B585B-7DD6-C437-534D-9FD834EF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E0098E6-FB0C-09FD-C3CF-1626F1FEB310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B3C608F-8EF7-E602-8C95-8ED2FF5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717F205-05D7-70B7-2249-9D62AC978DE9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84EB97-8D08-86C0-8FFD-D111F688E094}"/>
              </a:ext>
            </a:extLst>
          </p:cNvPr>
          <p:cNvSpPr txBox="1"/>
          <p:nvPr/>
        </p:nvSpPr>
        <p:spPr>
          <a:xfrm>
            <a:off x="1074682" y="3679096"/>
            <a:ext cx="100767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Participação popular na elaboração do PPA</a:t>
            </a:r>
          </a:p>
          <a:p>
            <a:r>
              <a:rPr lang="pt-BR" sz="2800" dirty="0"/>
              <a:t>A participação popular é fundamental para garantir que o PPA reflita as necessidades e prioridades da sociedade. Isso pode ser feito por meio de consultas públicas, audiências e outros mecanismos de participação.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21D1B3-4EC5-B4B2-88C9-2D857EA3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320" y="822669"/>
            <a:ext cx="4930405" cy="279610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E364AA6-B862-1929-E9DF-C74771A0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00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CEA42-1F41-DE75-A6F1-3EB34E458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705DE5E-4B65-2903-F94B-BB0E598C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113" y="1736090"/>
            <a:ext cx="9249774" cy="37417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PREVISÃO ORÇAMENTÁRIA DE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44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R$ 117.351.480,32</a:t>
            </a:r>
            <a:endParaRPr lang="pt-BR" altLang="pt-BR" sz="36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(EXCETO TIJUCAS PREV)</a:t>
            </a:r>
            <a:endParaRPr lang="pt-BR" altLang="pt-BR" sz="18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SENDO: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PREFEITURA MUNICIPAL: </a:t>
            </a:r>
            <a:r>
              <a:rPr lang="pt-BR" altLang="pt-BR" sz="2400" b="1" u="sng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Verdana" panose="020B0604030504040204" pitchFamily="34" charset="0"/>
              </a:rPr>
              <a:t>R$ 111.151.480,32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CAMARA MUNICIPAL</a:t>
            </a:r>
            <a:r>
              <a:rPr lang="pt-BR" altLang="pt-BR" sz="24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: </a:t>
            </a:r>
            <a:r>
              <a:rPr lang="pt-BR" altLang="pt-BR" sz="2400" b="1" u="sng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Verdana" panose="020B0604030504040204" pitchFamily="34" charset="0"/>
              </a:rPr>
              <a:t>R$ 6.200.000,00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BBDA61-2FEA-7B05-AA7F-972C64800622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A558380A-21DD-6313-52F2-C4942886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147" y="6333201"/>
            <a:ext cx="288403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916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833B1-CB83-E8FE-DBB4-56158C555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661598-F39E-B73F-9C1C-9BFB6D5C4F74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F8FE7FB1-035C-36E2-4AE8-6EE33F5E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2711" y="6333201"/>
            <a:ext cx="449839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87BEA25-6F12-75AE-089A-ABE1953C47F9}"/>
              </a:ext>
            </a:extLst>
          </p:cNvPr>
          <p:cNvSpPr/>
          <p:nvPr/>
        </p:nvSpPr>
        <p:spPr>
          <a:xfrm>
            <a:off x="99324" y="3136612"/>
            <a:ext cx="2546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ONDE VEM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OS RECURSOS???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55108FC-2CD4-F4C2-AA6A-F444EEBF9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11" y="0"/>
            <a:ext cx="9701589" cy="69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74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2BBF4-9757-FC7C-83BC-8429B5B2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6C3BE57-FBA4-DAA9-C4E1-B96CBDAF1D99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B179BDC-D69C-18AC-3018-AEC37E40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2711" y="6333201"/>
            <a:ext cx="449839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BE42F42-1615-1C0E-C887-E6A1BAFA82F0}"/>
              </a:ext>
            </a:extLst>
          </p:cNvPr>
          <p:cNvSpPr/>
          <p:nvPr/>
        </p:nvSpPr>
        <p:spPr>
          <a:xfrm>
            <a:off x="331139" y="276999"/>
            <a:ext cx="10834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POR SECRETARIA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820D84-D30F-8D90-B673-4A32A570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664"/>
            <a:ext cx="12202682" cy="54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895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96D29-1C2D-E50A-93AD-74BBB4AE9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BAF75F7-3D3F-CCC4-9857-3EB760A22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378" y="1223925"/>
            <a:ext cx="687220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Tiago de Almeida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almeida.contadorpublico@gmail.com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(47) 99281-4894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77B46F-3B5B-845C-2DDF-0B5AD69F0271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0E879059-4C38-C38D-EE91-C5ACC978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2711" y="6333201"/>
            <a:ext cx="449839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50E619C-4029-A1CA-F105-7A530B29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42" y="1962194"/>
            <a:ext cx="9105291" cy="421587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9098E92-1CB2-CD6D-49F6-517F24F9EC0C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670C983-3CCB-EF95-606B-B920B65A2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3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8FDE5-E773-88EA-936E-D6E902D4C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0570C6E-6515-179E-15E5-48F18393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6DD3AC6-22D6-EDF4-A863-FFDA0D540C4E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0D86DE0F-D6B8-903D-08B6-98734574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BA6E39B-5502-3485-5A1D-7D72DCBF23B9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641205-62C3-3407-421D-154CEADB2E52}"/>
              </a:ext>
            </a:extLst>
          </p:cNvPr>
          <p:cNvSpPr txBox="1"/>
          <p:nvPr/>
        </p:nvSpPr>
        <p:spPr>
          <a:xfrm>
            <a:off x="1043151" y="2869319"/>
            <a:ext cx="67029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Estrutura do PPA: introdução, diagnóstico, objetivos, estratégias e metas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A estrutura do PPA inclui: introdução, diagnóstico, objetivos, estratégias e metas. Essa estrutura ajuda a garantir que o plano seja claro, conciso e eficaz.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C1D9E8B-49E9-9200-47BB-D6CC5BA6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90" y="2013945"/>
            <a:ext cx="2357939" cy="36381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E44034F-CE46-ECA6-1DCE-83ED1B742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EA56F60-0787-4144-A5CB-9B8902C34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2F240-5AD1-59D3-3EFA-8F2761356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C312378-164C-9EBD-56ED-455C8ECCE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81645B-A3BF-79BD-7C4B-1968F12E30E0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13975F72-3AE3-1BD7-3B23-CCF387E2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8BE2865-C477-FBC7-FCB1-2405C2C20A2B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2104AC-5D72-5962-BD51-A56F69ABDDBA}"/>
              </a:ext>
            </a:extLst>
          </p:cNvPr>
          <p:cNvSpPr txBox="1"/>
          <p:nvPr/>
        </p:nvSpPr>
        <p:spPr>
          <a:xfrm>
            <a:off x="1043151" y="2869319"/>
            <a:ext cx="67029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Programas e projetos do PPA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dirty="0"/>
              <a:t>Os programas e projetos do PPA são as ações específicas que serão implementadas para alcançar os objetivos do plano. Eles devem ser claros, concisos e mensuráveis.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A6DBA1-75B7-7063-7350-4EEECF92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158" y="837380"/>
            <a:ext cx="4790248" cy="259161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44B937-AD69-FC2A-7773-87E7107E1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73" y="4170567"/>
            <a:ext cx="3670426" cy="185005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89183FB-DD9F-9208-E814-D58E87CC3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24EC4-0C30-A391-5F9D-BEE08FCB9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9EEC39C-0A6D-7D7E-7BAD-35F1389C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5FFA4A-DD1A-5B5C-AC65-04282C03FBF1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5D3CE33F-8184-AA77-05EC-24B06DC02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1C49300-3993-5333-8D7C-038E851D2D38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85004D-23D3-F3E9-9193-54D32A32674F}"/>
              </a:ext>
            </a:extLst>
          </p:cNvPr>
          <p:cNvSpPr txBox="1"/>
          <p:nvPr/>
        </p:nvSpPr>
        <p:spPr>
          <a:xfrm>
            <a:off x="74886" y="2885157"/>
            <a:ext cx="62313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Implantação do PPA: desafios e estratégias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A implantação do PPA pode enfrentar desafios como resistência à mudança, falta de recursos e capacidade institucional. É importante desenvolver estratégias para superar esses desafios.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F8D750-BDD2-6DD0-F252-606D8EB6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67" y="1639933"/>
            <a:ext cx="4653770" cy="357813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0A34B60-1A2E-A0BA-EE03-6A4AF2C1A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2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3ADC8-C809-706F-F95C-012D9511C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61C6AB7-F738-4EE6-9A0A-AF5A242D4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2" y="393012"/>
            <a:ext cx="116079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PLANO PLURI ANUAL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29644F-8D81-CFF0-CBAC-6A88216995FD}"/>
              </a:ext>
            </a:extLst>
          </p:cNvPr>
          <p:cNvSpPr txBox="1"/>
          <p:nvPr/>
        </p:nvSpPr>
        <p:spPr>
          <a:xfrm>
            <a:off x="10528533" y="0"/>
            <a:ext cx="1663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TIAGO DE ALMEIDA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 PR-073299/O-9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0628E08E-6139-A44B-860F-DF0530F5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005" y="6333201"/>
            <a:ext cx="562546" cy="365125"/>
          </a:xfrm>
        </p:spPr>
        <p:txBody>
          <a:bodyPr/>
          <a:lstStyle/>
          <a:p>
            <a:fld id="{54A32F37-E8A2-4D3B-99EE-8B3708B50A56}" type="slidenum">
              <a:rPr lang="pt-BR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5D95AFA-7322-32FD-0D5A-078BC5BD289D}"/>
              </a:ext>
            </a:extLst>
          </p:cNvPr>
          <p:cNvSpPr/>
          <p:nvPr/>
        </p:nvSpPr>
        <p:spPr>
          <a:xfrm>
            <a:off x="0" y="0"/>
            <a:ext cx="3426372" cy="270115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B49852-8B2A-BE4C-C27E-2E9ABF029785}"/>
              </a:ext>
            </a:extLst>
          </p:cNvPr>
          <p:cNvSpPr txBox="1"/>
          <p:nvPr/>
        </p:nvSpPr>
        <p:spPr>
          <a:xfrm>
            <a:off x="673975" y="2925558"/>
            <a:ext cx="62313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Papel dos gestores e servidores públicos na implantação e gestão do PPA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400" dirty="0"/>
              <a:t>Os gestores e servidores públicos têm um papel fundamental na implantação e gestão do PPA. Eles devem ser capacitados e motivados para implementar o plano de forma eficaz e eficiente.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AA8321-71E7-7EF6-3634-14863167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385" y="1223348"/>
            <a:ext cx="3400900" cy="232442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44459B3-97E8-11F9-B9C6-3213D7F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26372" cy="27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42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2826</Words>
  <Application>Microsoft Office PowerPoint</Application>
  <PresentationFormat>Widescreen</PresentationFormat>
  <Paragraphs>519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9" baseType="lpstr">
      <vt:lpstr>Aptos</vt:lpstr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Almeida</dc:creator>
  <cp:lastModifiedBy>Tiago Almeida</cp:lastModifiedBy>
  <cp:revision>175</cp:revision>
  <dcterms:created xsi:type="dcterms:W3CDTF">2020-05-25T13:14:09Z</dcterms:created>
  <dcterms:modified xsi:type="dcterms:W3CDTF">2025-08-14T17:20:04Z</dcterms:modified>
</cp:coreProperties>
</file>