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67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6" r:id="rId10"/>
    <p:sldId id="267" r:id="rId11"/>
    <p:sldId id="271" r:id="rId12"/>
    <p:sldId id="269" r:id="rId13"/>
    <p:sldId id="270" r:id="rId14"/>
  </p:sldIdLst>
  <p:sldSz cx="9144000" cy="6858000" type="screen4x3"/>
  <p:notesSz cx="10234613" cy="7104063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8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05" autoAdjust="0"/>
  </p:normalViewPr>
  <p:slideViewPr>
    <p:cSldViewPr snapToGrid="0"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238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434452" cy="35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8" tIns="47549" rIns="95098" bIns="475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517" y="3"/>
            <a:ext cx="4434452" cy="35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8" tIns="47549" rIns="95098" bIns="475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2825" cy="2665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462" y="3374515"/>
            <a:ext cx="8187690" cy="31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8" tIns="47549" rIns="95098" bIns="47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7370"/>
            <a:ext cx="4434452" cy="35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8" tIns="47549" rIns="95098" bIns="475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517" y="6747370"/>
            <a:ext cx="4434452" cy="35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8" tIns="47549" rIns="95098" bIns="475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4F0CE9-1028-4398-9454-C2721954AE2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56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F0CE9-1028-4398-9454-C2721954AE20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2176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99A80-73B2-40D4-8733-0BA9A3F427B9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621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F0CE9-1028-4398-9454-C2721954AE20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14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F0CE9-1028-4398-9454-C2721954AE20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653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F0CE9-1028-4398-9454-C2721954AE20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8831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F0CE9-1028-4398-9454-C2721954AE20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959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F0CE9-1028-4398-9454-C2721954AE2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37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F0CE9-1028-4398-9454-C2721954AE20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0394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8EE52F-D5E1-4034-8F09-8C7FE086C1C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2367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EE52F-D5E1-4034-8F09-8C7FE086C1C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3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EE52F-D5E1-4034-8F09-8C7FE086C1C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3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EE52F-D5E1-4034-8F09-8C7FE086C1C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43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B746FE-1663-4117-ABA4-CE6CDA9FFAA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33267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065BB-9184-4338-BBCA-0E754867BA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9405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2BBD4-112B-454E-A255-F5962BB5C3D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504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EE52F-D5E1-4034-8F09-8C7FE086C1C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6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EE52F-D5E1-4034-8F09-8C7FE086C1C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DEDB6E8-BB66-4496-911B-EB1DDF86606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7772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3FFBB1-F319-4C53-A5B7-067235A4831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281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8EE52F-D5E1-4034-8F09-8C7FE086C1C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414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186.249.33.30:8079/transparenci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5"/>
          <p:cNvSpPr>
            <a:spLocks noChangeArrowheads="1"/>
          </p:cNvSpPr>
          <p:nvPr/>
        </p:nvSpPr>
        <p:spPr bwMode="auto">
          <a:xfrm>
            <a:off x="4006850" y="3014663"/>
            <a:ext cx="11318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 dirty="0"/>
          </a:p>
        </p:txBody>
      </p:sp>
      <p:sp>
        <p:nvSpPr>
          <p:cNvPr id="8195" name="Text Box 36"/>
          <p:cNvSpPr txBox="1">
            <a:spLocks noChangeArrowheads="1"/>
          </p:cNvSpPr>
          <p:nvPr/>
        </p:nvSpPr>
        <p:spPr bwMode="auto">
          <a:xfrm>
            <a:off x="1385646" y="1700808"/>
            <a:ext cx="63727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t-BR" sz="3600" b="1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eaLnBrk="1" hangingPunct="1"/>
            <a:r>
              <a:rPr lang="pt-BR" sz="2800" b="1" dirty="0">
                <a:latin typeface="Comic Sans MS" pitchFamily="66" charset="0"/>
              </a:rPr>
              <a:t>Conselho Municipal da Educação e Conselho Municipal do </a:t>
            </a:r>
            <a:r>
              <a:rPr lang="pt-BR" sz="2800" b="1" dirty="0" err="1">
                <a:latin typeface="Comic Sans MS" pitchFamily="66" charset="0"/>
              </a:rPr>
              <a:t>Cacs</a:t>
            </a:r>
            <a:r>
              <a:rPr lang="pt-BR" sz="2800" b="1" dirty="0">
                <a:latin typeface="Comic Sans MS" pitchFamily="66" charset="0"/>
              </a:rPr>
              <a:t>/Fundeb </a:t>
            </a:r>
          </a:p>
          <a:p>
            <a:pPr algn="ctr" eaLnBrk="1" hangingPunct="1"/>
            <a:endParaRPr lang="pt-BR" sz="2800" b="1" dirty="0">
              <a:latin typeface="Comic Sans MS" pitchFamily="66" charset="0"/>
            </a:endParaRPr>
          </a:p>
          <a:p>
            <a:pPr algn="ctr" eaLnBrk="1" hangingPunct="1"/>
            <a:r>
              <a:rPr lang="pt-BR" sz="2800" b="1" dirty="0">
                <a:latin typeface="Comic Sans MS" pitchFamily="66" charset="0"/>
              </a:rPr>
              <a:t>4º Trimestre de 2023</a:t>
            </a:r>
          </a:p>
          <a:p>
            <a:pPr algn="ctr" eaLnBrk="1" hangingPunct="1"/>
            <a:r>
              <a:rPr lang="pt-BR" sz="2800" b="1" dirty="0">
                <a:latin typeface="Comic Sans MS" pitchFamily="66" charset="0"/>
              </a:rPr>
              <a:t>(Janeiro a Dezembro)</a:t>
            </a:r>
            <a:endParaRPr lang="pt-BR" sz="28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46970" y="638105"/>
            <a:ext cx="74327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b="1" dirty="0">
                <a:latin typeface="Comic Sans MS" pitchFamily="66" charset="0"/>
              </a:rPr>
              <a:t>Aplicação Fundeb</a:t>
            </a:r>
            <a:endParaRPr lang="en-US" sz="3600" b="1" dirty="0">
              <a:latin typeface="Comic Sans MS" pitchFamily="66" charset="0"/>
            </a:endParaRPr>
          </a:p>
        </p:txBody>
      </p:sp>
      <p:graphicFrame>
        <p:nvGraphicFramePr>
          <p:cNvPr id="106627" name="Group 13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4818229"/>
              </p:ext>
            </p:extLst>
          </p:nvPr>
        </p:nvGraphicFramePr>
        <p:xfrm>
          <a:off x="837185" y="1446606"/>
          <a:ext cx="8100900" cy="45443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3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5853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pt-BR" sz="1800" b="1" u="none" strike="noStrike" kern="1200" dirty="0"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Aplicação Fundeb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até o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4º Trimestre</a:t>
                      </a:r>
                      <a:r>
                        <a:rPr kumimoji="0" lang="pt-BR" sz="1800" b="1" u="none" strike="noStrike" kern="1200" baseline="0" dirty="0">
                          <a:latin typeface="+mn-lt"/>
                        </a:rPr>
                        <a:t> 2023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Porcentagem 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437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u="none" strike="noStrike" kern="1200" dirty="0">
                          <a:latin typeface="+mn-lt"/>
                        </a:rPr>
                        <a:t>Receita Base – para aplicação Fundeb</a:t>
                      </a:r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14.759.582,61</a:t>
                      </a:r>
                    </a:p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437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pt-BR" sz="1800" u="none" strike="noStrike" kern="1200" dirty="0">
                          <a:latin typeface="+mn-lt"/>
                        </a:rPr>
                        <a:t>Despesa Liquidada Profissionais da Educação em Efetivo Exercício na Rede de Ensino - 70% </a:t>
                      </a:r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14.661.581,37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99,34%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437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pt-BR" sz="1800" u="none" strike="noStrike" kern="1200" dirty="0">
                          <a:latin typeface="+mn-lt"/>
                        </a:rPr>
                        <a:t>Despesa Liquidada Outras 30% </a:t>
                      </a:r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98.001,24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0,66%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241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Total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14.759.582,61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6071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56397" y="251606"/>
            <a:ext cx="74327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b="1" dirty="0">
                <a:latin typeface="Comic Sans MS" pitchFamily="66" charset="0"/>
              </a:rPr>
              <a:t>Demais Recursos da Educação</a:t>
            </a:r>
            <a:endParaRPr lang="en-US" sz="3600" b="1" dirty="0">
              <a:latin typeface="Comic Sans MS" pitchFamily="66" charset="0"/>
            </a:endParaRPr>
          </a:p>
        </p:txBody>
      </p:sp>
      <p:graphicFrame>
        <p:nvGraphicFramePr>
          <p:cNvPr id="106627" name="Group 13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051468"/>
              </p:ext>
            </p:extLst>
          </p:nvPr>
        </p:nvGraphicFramePr>
        <p:xfrm>
          <a:off x="1033674" y="897937"/>
          <a:ext cx="7432755" cy="55409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1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5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319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1" u="none" strike="noStrike" kern="1200" dirty="0">
                          <a:latin typeface="+mn-lt"/>
                        </a:rPr>
                        <a:t>Descrição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1" u="none" strike="noStrike" kern="1200" dirty="0">
                          <a:latin typeface="+mn-lt"/>
                        </a:rPr>
                        <a:t>Valor Arrecadado até o 4º Trimestre</a:t>
                      </a:r>
                      <a:r>
                        <a:rPr kumimoji="0" lang="pt-BR" sz="1600" b="1" u="none" strike="noStrike" kern="1200" baseline="0" dirty="0">
                          <a:latin typeface="+mn-lt"/>
                        </a:rPr>
                        <a:t> 2023</a:t>
                      </a:r>
                      <a:endParaRPr kumimoji="0" lang="pt-BR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1" u="none" strike="noStrike" kern="1200" dirty="0">
                          <a:latin typeface="+mn-lt"/>
                        </a:rPr>
                        <a:t>Valor Empenhado até o 4º Trimestre 2023 </a:t>
                      </a:r>
                      <a:endParaRPr kumimoji="0" lang="pt-BR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768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Alimentação Escolar Estadual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600" dirty="0"/>
                        <a:t>690.628,00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694.063,38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768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Transporte Escolar Estadual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600" dirty="0"/>
                        <a:t>2.150.391,10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2.172.266,84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Pnate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27.189,39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22.116,61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Pnae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650.672,40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669.090,71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1530242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Salário Educação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600" dirty="0"/>
                        <a:t>2.113.831,39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2.381.890,77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5365508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Escola de Tempo Integral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600" dirty="0"/>
                        <a:t>74.644,34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9545474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Total dos Recursos Adicionais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5.707.356,62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5.939.428,31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3846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0749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5"/>
          <p:cNvSpPr>
            <a:spLocks noChangeArrowheads="1"/>
          </p:cNvSpPr>
          <p:nvPr/>
        </p:nvSpPr>
        <p:spPr bwMode="auto">
          <a:xfrm>
            <a:off x="4006850" y="3014663"/>
            <a:ext cx="11318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 dirty="0"/>
          </a:p>
        </p:txBody>
      </p:sp>
      <p:sp>
        <p:nvSpPr>
          <p:cNvPr id="8195" name="Text Box 36"/>
          <p:cNvSpPr txBox="1">
            <a:spLocks noChangeArrowheads="1"/>
          </p:cNvSpPr>
          <p:nvPr/>
        </p:nvSpPr>
        <p:spPr bwMode="auto">
          <a:xfrm>
            <a:off x="614150" y="136477"/>
            <a:ext cx="8182796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1350" b="1" dirty="0">
                <a:latin typeface="Comic Sans MS" pitchFamily="66" charset="0"/>
              </a:rPr>
              <a:t>Para visualizar mais detalhes acesse:</a:t>
            </a:r>
          </a:p>
          <a:p>
            <a:pPr algn="ctr" eaLnBrk="1" hangingPunct="1"/>
            <a:endParaRPr lang="pt-BR" sz="1350" b="1" dirty="0">
              <a:latin typeface="Comic Sans MS" pitchFamily="66" charset="0"/>
            </a:endParaRPr>
          </a:p>
          <a:p>
            <a:pPr algn="ctr" eaLnBrk="1" hangingPunct="1"/>
            <a:r>
              <a:rPr lang="pt-BR" sz="1350" b="1" dirty="0">
                <a:latin typeface="Comic Sans MS" pitchFamily="66" charset="0"/>
                <a:hlinkClick r:id="rId3"/>
              </a:rPr>
              <a:t>http://186.249.33.30:8079/transparencia/</a:t>
            </a:r>
            <a:endParaRPr lang="pt-BR" sz="1350" b="1" dirty="0"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“Ensino Fundamental” – Clicar no valor</a:t>
            </a:r>
          </a:p>
          <a:p>
            <a:endParaRPr lang="pt-BR" sz="1350" b="1" dirty="0">
              <a:latin typeface="Comic Sans MS" pitchFamily="66" charset="0"/>
            </a:endParaRPr>
          </a:p>
          <a:p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“Educação Infantil” – Clicar no valor</a:t>
            </a:r>
          </a:p>
          <a:p>
            <a:endParaRPr lang="pt-BR" sz="1350" b="1" dirty="0">
              <a:latin typeface="Comic Sans MS" pitchFamily="66" charset="0"/>
            </a:endParaRPr>
          </a:p>
          <a:p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“Fundeb” – Clicar no valor </a:t>
            </a:r>
          </a:p>
          <a:p>
            <a:endParaRPr lang="pt-BR" sz="1350" b="1" dirty="0">
              <a:latin typeface="Comic Sans MS" pitchFamily="66" charset="0"/>
            </a:endParaRPr>
          </a:p>
          <a:p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“Programa Alimentação Escolar – Estadual ” – Clicar no valor </a:t>
            </a:r>
          </a:p>
          <a:p>
            <a:endParaRPr lang="pt-BR" sz="1350" b="1" dirty="0">
              <a:latin typeface="Comic Sans MS" pitchFamily="66" charset="0"/>
            </a:endParaRPr>
          </a:p>
          <a:p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“SEE - Transporte de Alunos Zona Rural ” – Clicar no valor </a:t>
            </a:r>
          </a:p>
          <a:p>
            <a:endParaRPr lang="pt-BR" sz="1350" b="1" dirty="0">
              <a:latin typeface="Comic Sans MS" pitchFamily="66" charset="0"/>
            </a:endParaRPr>
          </a:p>
          <a:p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“PNAE - Programa Nacional de Alimentação Escolar ” – Clicar no valor </a:t>
            </a:r>
          </a:p>
          <a:p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“PNATE - Programa Nacional de Transporte Escolar  ” – Clicar no valor </a:t>
            </a:r>
          </a:p>
          <a:p>
            <a:endParaRPr lang="pt-BR" sz="1350" b="1" dirty="0">
              <a:latin typeface="Comic Sans MS" pitchFamily="66" charset="0"/>
            </a:endParaRPr>
          </a:p>
          <a:p>
            <a:endParaRPr lang="pt-BR" sz="1350" b="1" dirty="0"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“Salário Educação ” – Clicar no valor </a:t>
            </a:r>
          </a:p>
          <a:p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pt-BR" sz="1350" b="1" dirty="0">
                <a:latin typeface="Comic Sans MS" pitchFamily="66" charset="0"/>
              </a:rPr>
              <a:t>Despesa – Despesa por Aplicação – Digitar na Descrição “Escola de Tempo Integral ” – Clicar no valor </a:t>
            </a:r>
          </a:p>
          <a:p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r>
              <a:rPr lang="pt-BR" sz="13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135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494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5"/>
          <p:cNvSpPr>
            <a:spLocks noChangeArrowheads="1"/>
          </p:cNvSpPr>
          <p:nvPr/>
        </p:nvSpPr>
        <p:spPr bwMode="auto">
          <a:xfrm>
            <a:off x="4006850" y="3014663"/>
            <a:ext cx="11318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 dirty="0"/>
          </a:p>
        </p:txBody>
      </p:sp>
      <p:sp>
        <p:nvSpPr>
          <p:cNvPr id="8195" name="Text Box 36"/>
          <p:cNvSpPr txBox="1">
            <a:spLocks noChangeArrowheads="1"/>
          </p:cNvSpPr>
          <p:nvPr/>
        </p:nvSpPr>
        <p:spPr bwMode="auto">
          <a:xfrm>
            <a:off x="1619673" y="1916832"/>
            <a:ext cx="61206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r>
              <a:rPr lang="pt-BR" sz="4000" b="1" dirty="0">
                <a:latin typeface="Comic Sans MS" pitchFamily="66" charset="0"/>
              </a:rPr>
              <a:t>Obrigada!</a:t>
            </a: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256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CC1AD-E717-4EB2-83A2-D06555F9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23" y="0"/>
            <a:ext cx="7200900" cy="1485900"/>
          </a:xfrm>
        </p:spPr>
        <p:txBody>
          <a:bodyPr>
            <a:normAutofit fontScale="90000"/>
          </a:bodyPr>
          <a:lstStyle/>
          <a:p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pt-BR" sz="4000" b="1" dirty="0">
                <a:solidFill>
                  <a:schemeClr val="tx1"/>
                </a:solidFill>
                <a:latin typeface="Comic Sans MS" pitchFamily="66" charset="0"/>
              </a:rPr>
              <a:t>O que </a:t>
            </a:r>
            <a:r>
              <a:rPr lang="pt-BR" b="1" dirty="0">
                <a:solidFill>
                  <a:schemeClr val="tx1"/>
                </a:solidFill>
                <a:latin typeface="Comic Sans MS" pitchFamily="66" charset="0"/>
              </a:rPr>
              <a:t>são</a:t>
            </a:r>
            <a:r>
              <a:rPr lang="pt-BR" sz="4000" b="1" dirty="0">
                <a:solidFill>
                  <a:schemeClr val="tx1"/>
                </a:solidFill>
                <a:latin typeface="Comic Sans MS" pitchFamily="66" charset="0"/>
              </a:rPr>
              <a:t> os 25% de Aplicação dos Recursos Próprios em Ensino? </a:t>
            </a:r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E7ED37-BE42-41D3-8EF6-B305FD957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Artigo 212 da Constituição Federal (</a:t>
            </a:r>
            <a:r>
              <a:rPr lang="pt-PT" dirty="0"/>
              <a:t>CRFB/88)</a:t>
            </a:r>
          </a:p>
          <a:p>
            <a:pPr marL="0" indent="0" algn="just">
              <a:buNone/>
            </a:pPr>
            <a:r>
              <a:rPr lang="pt-PT" i="1" dirty="0"/>
              <a:t>Art. 212-A. - Os Estados, o Distrito Federal e os Municípios </a:t>
            </a:r>
            <a:r>
              <a:rPr lang="pt-PT" b="1" i="1" dirty="0"/>
              <a:t>destinarão parte dos recursos</a:t>
            </a:r>
            <a:r>
              <a:rPr lang="pt-PT" i="1" dirty="0"/>
              <a:t> a que se refere o caput do art. 212 desta Constituição </a:t>
            </a:r>
            <a:r>
              <a:rPr lang="pt-PT" b="1" i="1" dirty="0"/>
              <a:t>à manutenção e ao desenvolvimento do ensino </a:t>
            </a:r>
            <a:r>
              <a:rPr lang="pt-PT" i="1" dirty="0"/>
              <a:t>na educação básica e à remuneração condigna de seus profissionais, respeitadas as seguintes disposições:</a:t>
            </a:r>
            <a:endParaRPr lang="pt-BR" i="1" dirty="0"/>
          </a:p>
          <a:p>
            <a:pPr marL="0" indent="0" algn="just">
              <a:buNone/>
            </a:pPr>
            <a:r>
              <a:rPr lang="pt-PT" i="1" dirty="0"/>
              <a:t>I - a distribuição dos recursos e de responsabilidades entre o Distrito Federal, os Estados e seus Municípios é assegurada mediante a instituição, no âmbito de cada Estado e do Distrito Federal, de um </a:t>
            </a:r>
            <a:r>
              <a:rPr lang="pt-PT" b="1" i="1" dirty="0"/>
              <a:t>Fundo de Manutenção e Desenvolvimento da Educação Básica e de Valorização dos Profissionais da Educação (Fundeb)</a:t>
            </a:r>
            <a:r>
              <a:rPr lang="pt-PT" i="1" dirty="0"/>
              <a:t>, de natureza contábil;</a:t>
            </a:r>
            <a:endParaRPr lang="pt-BR" i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952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CC1AD-E717-4EB2-83A2-D06555F9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58" y="180833"/>
            <a:ext cx="7200900" cy="1485900"/>
          </a:xfrm>
        </p:spPr>
        <p:txBody>
          <a:bodyPr>
            <a:normAutofit fontScale="90000"/>
          </a:bodyPr>
          <a:lstStyle/>
          <a:p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pt-BR" sz="4000" b="1" dirty="0">
                <a:solidFill>
                  <a:schemeClr val="tx1"/>
                </a:solidFill>
                <a:latin typeface="Comic Sans MS" pitchFamily="66" charset="0"/>
              </a:rPr>
              <a:t>O que é os 25% de Aplicação dos Recursos Próprios em Ensino? </a:t>
            </a:r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E7ED37-BE42-41D3-8EF6-B305FD957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58" y="2418858"/>
            <a:ext cx="8424936" cy="4439142"/>
          </a:xfrm>
        </p:spPr>
        <p:txBody>
          <a:bodyPr>
            <a:normAutofit fontScale="32500" lnSpcReduction="20000"/>
          </a:bodyPr>
          <a:lstStyle/>
          <a:p>
            <a:pPr marL="0" marR="80645" indent="0" algn="just">
              <a:lnSpc>
                <a:spcPct val="120000"/>
              </a:lnSpc>
              <a:buNone/>
            </a:pPr>
            <a:r>
              <a:rPr lang="pt-PT" sz="6200" dirty="0"/>
              <a:t>Os 25% de Aplicação dos Recursos Próprios em Ensino está intrisicamente ligada ao Fundeb, vejamos: </a:t>
            </a:r>
          </a:p>
          <a:p>
            <a:pPr marL="74930" marR="80645" algn="just">
              <a:lnSpc>
                <a:spcPct val="120000"/>
              </a:lnSpc>
            </a:pPr>
            <a:r>
              <a:rPr lang="pt-PT" sz="6200" b="1" dirty="0"/>
              <a:t>Composição da Base de Cálculo para Aplicação no Ensino:</a:t>
            </a:r>
          </a:p>
          <a:p>
            <a:pPr marL="349250" marR="80645" lvl="1" algn="just">
              <a:lnSpc>
                <a:spcPct val="120000"/>
              </a:lnSpc>
            </a:pPr>
            <a:r>
              <a:rPr lang="pt-PT" sz="6200" dirty="0"/>
              <a:t>Retenção de 20% do ICMS, FPM, IPVA, IPI </a:t>
            </a:r>
          </a:p>
          <a:p>
            <a:pPr marL="349250" marR="80645" lvl="1" algn="just">
              <a:lnSpc>
                <a:spcPct val="120000"/>
              </a:lnSpc>
            </a:pPr>
            <a:r>
              <a:rPr lang="pt-PT" sz="6200" dirty="0"/>
              <a:t>Retenção de 25% dos impostos  diretamente arrecadados pela Prefeitura, sendo eles: IPTU, ISS, ITBI, IRPF </a:t>
            </a:r>
          </a:p>
          <a:p>
            <a:pPr marL="349250" marR="80645" lvl="1" algn="just">
              <a:lnSpc>
                <a:spcPct val="120000"/>
              </a:lnSpc>
            </a:pPr>
            <a:r>
              <a:rPr lang="pt-PT" sz="6200" dirty="0"/>
              <a:t>Retenção de 25% do FPM suplementar recebido em julho e dezembro </a:t>
            </a:r>
          </a:p>
          <a:p>
            <a:pPr marL="349250" marR="80645" lvl="1" algn="just">
              <a:lnSpc>
                <a:spcPct val="120000"/>
              </a:lnSpc>
            </a:pPr>
            <a:r>
              <a:rPr lang="pt-PT" sz="6200" dirty="0"/>
              <a:t>Retenção de 5% de transferências fora do Fundo da Educação Básica, sendo eles: ICMS, FPM, IPVA, IPI</a:t>
            </a:r>
            <a:endParaRPr lang="pt-BR" sz="6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561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CC1AD-E717-4EB2-83A2-D06555F9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42" y="0"/>
            <a:ext cx="7200900" cy="1485900"/>
          </a:xfrm>
        </p:spPr>
        <p:txBody>
          <a:bodyPr>
            <a:normAutofit fontScale="90000"/>
          </a:bodyPr>
          <a:lstStyle/>
          <a:p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pt-BR" sz="4000" b="1" dirty="0">
                <a:solidFill>
                  <a:schemeClr val="tx1"/>
                </a:solidFill>
                <a:latin typeface="Comic Sans MS" pitchFamily="66" charset="0"/>
              </a:rPr>
              <a:t>Recursos Próprios </a:t>
            </a:r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EAE00E-D462-475B-9845-DC2D5FEA5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00089"/>
              </p:ext>
            </p:extLst>
          </p:nvPr>
        </p:nvGraphicFramePr>
        <p:xfrm>
          <a:off x="729419" y="1263567"/>
          <a:ext cx="7958115" cy="440808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0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1732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1" u="none" strike="noStrike" dirty="0">
                          <a:latin typeface="+mn-lt"/>
                        </a:rPr>
                        <a:t>Descrição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1" u="none" strike="noStrike" dirty="0">
                          <a:latin typeface="+mn-lt"/>
                        </a:rPr>
                        <a:t>Previsão Atualizada Para 2023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>
                          <a:latin typeface="+mn-lt"/>
                        </a:rPr>
                        <a:t>Receitas Realizadas até o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>
                          <a:latin typeface="+mn-lt"/>
                        </a:rPr>
                        <a:t>4º Trimestre 2023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8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800" u="none" strike="noStrike" dirty="0">
                          <a:latin typeface="+mn-lt"/>
                        </a:rPr>
                        <a:t>Receitas</a:t>
                      </a:r>
                      <a:r>
                        <a:rPr lang="pt-BR" sz="1800" u="none" strike="noStrike" baseline="0" dirty="0">
                          <a:latin typeface="+mn-lt"/>
                        </a:rPr>
                        <a:t> de Impostos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13.193.500,00</a:t>
                      </a:r>
                    </a:p>
                  </a:txBody>
                  <a:tcPr marL="83787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13.119.772,11</a:t>
                      </a:r>
                    </a:p>
                  </a:txBody>
                  <a:tcPr marL="83787" marR="9310" marT="931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162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800" u="none" strike="noStrike" dirty="0">
                          <a:latin typeface="+mn-lt"/>
                        </a:rPr>
                        <a:t>Receitas de Transferências da União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29.515.000,00</a:t>
                      </a:r>
                    </a:p>
                  </a:txBody>
                  <a:tcPr marL="83787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/>
                        <a:t>27.277.943,89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3787" marR="9310" marT="931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42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latin typeface="+mn-lt"/>
                        </a:rPr>
                        <a:t>Receitas de Transferências do Estado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30.660.000,00</a:t>
                      </a:r>
                    </a:p>
                  </a:txBody>
                  <a:tcPr marL="83787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/>
                        <a:t>29.536.679,53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3787" marR="9310" marT="931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8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800" b="1" u="none" strike="noStrike" dirty="0">
                          <a:latin typeface="+mn-lt"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73.368.500,00</a:t>
                      </a:r>
                    </a:p>
                  </a:txBody>
                  <a:tcPr marL="83787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/>
                        <a:t>69.934.395,53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3787" marR="9310" marT="931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13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86451"/>
              </p:ext>
            </p:extLst>
          </p:nvPr>
        </p:nvGraphicFramePr>
        <p:xfrm>
          <a:off x="655092" y="1583141"/>
          <a:ext cx="8203187" cy="35227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6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0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987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1" u="none" strike="noStrike" dirty="0">
                          <a:latin typeface="+mn-lt"/>
                        </a:rPr>
                        <a:t>Descrição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1" u="none" strike="noStrike" dirty="0">
                          <a:latin typeface="+mn-lt"/>
                        </a:rPr>
                        <a:t>Previsão Atualizada Para 2023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>
                          <a:latin typeface="+mn-lt"/>
                        </a:rPr>
                        <a:t>Realizadas até o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>
                          <a:latin typeface="+mn-lt"/>
                        </a:rPr>
                        <a:t>4º Trimestre 2023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40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800" u="none" strike="noStrike" dirty="0">
                          <a:latin typeface="+mn-lt"/>
                        </a:rPr>
                        <a:t>Retenção do Fundeb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11.632.000,00</a:t>
                      </a:r>
                    </a:p>
                  </a:txBody>
                  <a:tcPr marL="83787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/>
                        <a:t>10.852.923,45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3787" marR="9310" marT="931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30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Arrecadação do Fundeb</a:t>
                      </a:r>
                    </a:p>
                  </a:txBody>
                  <a:tcPr marL="9310" marR="9310" marT="931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16.330.000,00</a:t>
                      </a:r>
                    </a:p>
                  </a:txBody>
                  <a:tcPr marL="83787" marR="9310" marT="931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lang="pt-BR" sz="1800" dirty="0"/>
                        <a:t>14.713.283,56</a:t>
                      </a:r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787" marR="9310" marT="931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868"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Ganho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(Recebido</a:t>
                      </a:r>
                      <a:r>
                        <a:rPr lang="pt-BR" sz="1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– Retido)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10" marR="9310" marT="9310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3787" marR="9310" marT="931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lang="pt-BR" sz="1800" dirty="0"/>
                        <a:t>3.860.360,11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787" marR="9310" marT="931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8" name="Rectangle 40"/>
          <p:cNvSpPr>
            <a:spLocks noChangeArrowheads="1"/>
          </p:cNvSpPr>
          <p:nvPr/>
        </p:nvSpPr>
        <p:spPr bwMode="auto">
          <a:xfrm>
            <a:off x="370561" y="734602"/>
            <a:ext cx="857255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t-BR" sz="2600" b="1" dirty="0">
                <a:latin typeface="Comic Sans MS" pitchFamily="66" charset="0"/>
              </a:rPr>
              <a:t>Receita para Apuração da Aplicação em Educação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144463" y="698716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latin typeface="Comic Sans MS" pitchFamily="66" charset="0"/>
              </a:rPr>
              <a:t>Aplicação Mínima – Despesas Totais</a:t>
            </a:r>
            <a:endParaRPr lang="en-US" sz="2800" b="1" dirty="0">
              <a:latin typeface="Comic Sans MS" pitchFamily="66" charset="0"/>
            </a:endParaRPr>
          </a:p>
        </p:txBody>
      </p:sp>
      <p:graphicFrame>
        <p:nvGraphicFramePr>
          <p:cNvPr id="106627" name="Group 13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6151010"/>
              </p:ext>
            </p:extLst>
          </p:nvPr>
        </p:nvGraphicFramePr>
        <p:xfrm>
          <a:off x="935038" y="1312864"/>
          <a:ext cx="8086413" cy="5438495"/>
        </p:xfrm>
        <a:graphic>
          <a:graphicData uri="http://schemas.openxmlformats.org/drawingml/2006/table">
            <a:tbl>
              <a:tblPr/>
              <a:tblGrid>
                <a:gridCol w="368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0669"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Aplicação Mínima </a:t>
                      </a:r>
                    </a:p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 Educação </a:t>
                      </a:r>
                    </a:p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4º Trimestre 2023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Porcentagem </a:t>
                      </a:r>
                    </a:p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lang="pt-BR" sz="18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53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Receita Base – para aplicação em Educação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69.934.395,53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361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 Mínimo da Despesa – 25%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lang="pt-BR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17.483.598,88</a:t>
                      </a:r>
                    </a:p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lang="pt-BR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44">
                <a:tc gridSpan="3"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lang="pt-BR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lang="pt-BR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lang="pt-BR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Despesa Liquidada Infantil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3.775.070,49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053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Despesa Liquidada Fundamental</a:t>
                      </a:r>
                    </a:p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lang="pt-BR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9.569.833,93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13,68%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935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Retenções Fundeb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10.852.923,45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15,52%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pPr marL="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Aplicado em Educação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24.197.827,87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lang="pt-BR" sz="18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34,60%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CC1AD-E717-4EB2-83A2-D06555F9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11" y="70892"/>
            <a:ext cx="7200900" cy="1485900"/>
          </a:xfrm>
        </p:spPr>
        <p:txBody>
          <a:bodyPr>
            <a:normAutofit fontScale="90000"/>
          </a:bodyPr>
          <a:lstStyle/>
          <a:p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pt-BR" sz="4000" b="1" dirty="0">
                <a:solidFill>
                  <a:schemeClr val="tx1"/>
                </a:solidFill>
                <a:latin typeface="Comic Sans MS" pitchFamily="66" charset="0"/>
              </a:rPr>
              <a:t>O que é Fundeb ? </a:t>
            </a:r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E7ED37-BE42-41D3-8EF6-B305FD957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10" y="1556792"/>
            <a:ext cx="8232269" cy="4536504"/>
          </a:xfrm>
        </p:spPr>
        <p:txBody>
          <a:bodyPr>
            <a:normAutofit fontScale="92500" lnSpcReduction="20000"/>
          </a:bodyPr>
          <a:lstStyle/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None/>
            </a:pPr>
            <a:r>
              <a:rPr lang="pt-PT" dirty="0"/>
              <a:t>O novo e permanente Fundo da Educação Básica, o Fundeb, continua formado por 20% (vinte por cento) do seguinte elenco de impostos ou fundo de impostos:</a:t>
            </a:r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None/>
            </a:pP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Fundo de Participação dos Estados (FPE);</a:t>
            </a: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Fundo de Participação dos Municípios (FPM), sem os adicionais de julho e dezembro (1%);</a:t>
            </a: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Imposto sobre Produtos Industrializados proporcional às exportações (IPIexp);</a:t>
            </a: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Imposto sobre a Circulação de Mercadorias e Serviços (ICMS);</a:t>
            </a: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Imposto sobre a Propriedade de Veículos Automotores (IPVA);</a:t>
            </a: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Imposto de Transmissão Causa Mortis e Doação de Quaisquer Bens ou Direitos (ITCMD);</a:t>
            </a: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Quota-parte municipal do Imposto Territorial Rural (ITR);</a:t>
            </a:r>
            <a:endParaRPr lang="pt-BR" dirty="0"/>
          </a:p>
          <a:p>
            <a:pPr marL="0" indent="-342900" algn="just" fontAlgn="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dirty="0"/>
              <a:t>Receita da Dívida Ativa alusiva aos sobreditos impostos ou fundo de impostos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52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CC1AD-E717-4EB2-83A2-D06555F9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8" y="142900"/>
            <a:ext cx="7200900" cy="1485900"/>
          </a:xfrm>
        </p:spPr>
        <p:txBody>
          <a:bodyPr>
            <a:normAutofit fontScale="90000"/>
          </a:bodyPr>
          <a:lstStyle/>
          <a:p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pt-BR" sz="4000" b="1" dirty="0">
                <a:solidFill>
                  <a:schemeClr val="tx1"/>
                </a:solidFill>
                <a:latin typeface="Comic Sans MS" pitchFamily="66" charset="0"/>
              </a:rPr>
              <a:t>O que é Fundeb ? </a:t>
            </a:r>
            <a:b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E7ED37-BE42-41D3-8EF6-B305FD957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28" y="1628800"/>
            <a:ext cx="8016944" cy="4406240"/>
          </a:xfrm>
        </p:spPr>
        <p:txBody>
          <a:bodyPr>
            <a:normAutofit/>
          </a:bodyPr>
          <a:lstStyle/>
          <a:p>
            <a:pPr marL="0" marR="80645" indent="-342900" algn="just" fontAlgn="t"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sz="2000" dirty="0"/>
              <a:t>A distribuição é realizada com base no número de alunos da educação básica pública presencial, de acordo com dados do último Censo Escolar.</a:t>
            </a:r>
          </a:p>
          <a:p>
            <a:pPr marL="0" indent="0" algn="just" fontAlgn="t">
              <a:spcBef>
                <a:spcPct val="0"/>
              </a:spcBef>
              <a:spcAft>
                <a:spcPct val="0"/>
              </a:spcAft>
              <a:buClrTx/>
              <a:buSzPct val="75000"/>
              <a:buNone/>
            </a:pPr>
            <a:r>
              <a:rPr lang="pt-PT" sz="2000" dirty="0"/>
              <a:t> </a:t>
            </a:r>
          </a:p>
          <a:p>
            <a:pPr marL="0" indent="0" algn="just" fontAlgn="t">
              <a:spcBef>
                <a:spcPct val="0"/>
              </a:spcBef>
              <a:spcAft>
                <a:spcPct val="0"/>
              </a:spcAft>
              <a:buClrTx/>
              <a:buSzPct val="75000"/>
              <a:buNone/>
            </a:pPr>
            <a:endParaRPr lang="pt-BR" sz="2000" dirty="0"/>
          </a:p>
          <a:p>
            <a:pPr marL="0" marR="80010" indent="-342900" algn="just" fontAlgn="t">
              <a:spcBef>
                <a:spcPct val="0"/>
              </a:spcBef>
              <a:spcAft>
                <a:spcPct val="0"/>
              </a:spcAft>
              <a:buClrTx/>
              <a:buSzPct val="75000"/>
            </a:pPr>
            <a:r>
              <a:rPr lang="pt-PT" sz="2000" dirty="0"/>
              <a:t>O valor a ser repassado resulta do montante arrecadado. Ou seja, as variações nos valores dos repasses decorrem das variações nos valores que são arrecadados. Como a arrecadação das receitas que compõem o Fundo, por sua vez, varia em função do comportamento da própria atividade econômica.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3135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0"/>
          <p:cNvSpPr>
            <a:spLocks noChangeArrowheads="1"/>
          </p:cNvSpPr>
          <p:nvPr/>
        </p:nvSpPr>
        <p:spPr bwMode="auto">
          <a:xfrm>
            <a:off x="785786" y="642918"/>
            <a:ext cx="785018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pt-BR" sz="3600" b="1" dirty="0">
                <a:latin typeface="Comic Sans MS" pitchFamily="66" charset="0"/>
              </a:rPr>
              <a:t>Receitas do Fundeb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38238"/>
              </p:ext>
            </p:extLst>
          </p:nvPr>
        </p:nvGraphicFramePr>
        <p:xfrm>
          <a:off x="655092" y="1665028"/>
          <a:ext cx="8237386" cy="47193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71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515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kumimoji="0" lang="pt-BR" sz="1800" b="1" u="none" strike="noStrike" kern="1200" dirty="0">
                        <a:latin typeface="+mn-lt"/>
                      </a:endParaRPr>
                    </a:p>
                    <a:p>
                      <a:pPr marL="0" algn="l" defTabSz="914400" rtl="0" eaLnBrk="1" fontAlgn="t" latinLnBrk="0" hangingPunct="1"/>
                      <a:r>
                        <a:rPr kumimoji="0" lang="pt-BR" sz="1800" b="1" u="none" strike="noStrike" kern="1200" dirty="0">
                          <a:latin typeface="+mn-lt"/>
                        </a:rPr>
                        <a:t>Receitas do Fundeb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10" marR="9310" marT="931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u="none" strike="noStrike" kern="1200" dirty="0">
                        <a:latin typeface="+mn-lt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Previsão Atualizada 2023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10" marR="9310" marT="931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u="none" strike="noStrike" kern="1200" dirty="0">
                        <a:latin typeface="+mn-lt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Receitas Realizadas até o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dirty="0">
                          <a:latin typeface="+mn-lt"/>
                        </a:rPr>
                        <a:t>4º Trimestre</a:t>
                      </a:r>
                      <a:r>
                        <a:rPr kumimoji="0" lang="pt-BR" sz="1800" b="1" u="none" strike="noStrike" kern="1200" baseline="0" dirty="0">
                          <a:latin typeface="+mn-lt"/>
                        </a:rPr>
                        <a:t> 2023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10" marR="9310" marT="931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8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u="none" strike="noStrike" kern="1200" dirty="0">
                          <a:latin typeface="+mn-lt"/>
                        </a:rPr>
                        <a:t>Transferências do Fundeb</a:t>
                      </a:r>
                    </a:p>
                    <a:p>
                      <a:pPr marL="0" algn="l" defTabSz="914400" rtl="0" eaLnBrk="1" fontAlgn="t" latinLnBrk="0" hangingPunct="1"/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10" marR="9310" marT="931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16.330.000,00</a:t>
                      </a:r>
                    </a:p>
                  </a:txBody>
                  <a:tcPr marL="83787" marR="9310" marT="931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14.713.283,56</a:t>
                      </a:r>
                    </a:p>
                    <a:p>
                      <a:pPr marL="0" algn="ctr" defTabSz="914400" rtl="0" eaLnBrk="1" fontAlgn="t" latinLnBrk="0" hangingPunct="1"/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787" marR="9310" marT="93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76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pt-BR" sz="1800" u="none" strike="noStrike" kern="1200" dirty="0">
                          <a:latin typeface="+mn-lt"/>
                        </a:rPr>
                        <a:t>Receita de Aplicação Financeira dos Recursos do Fundeb</a:t>
                      </a:r>
                      <a:endParaRPr kumimoji="0" lang="pt-B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10" marR="9310" marT="931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787" marR="9310" marT="931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pt-B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46.299,05</a:t>
                      </a:r>
                    </a:p>
                  </a:txBody>
                  <a:tcPr marL="83787" marR="9310" marT="93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55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pt-BR" sz="1800" b="1" u="none" strike="noStrike" kern="1200" dirty="0">
                          <a:latin typeface="+mn-lt"/>
                        </a:rPr>
                        <a:t>Total</a:t>
                      </a:r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10" marR="9310" marT="931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pt-B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16.330.000,00</a:t>
                      </a:r>
                    </a:p>
                  </a:txBody>
                  <a:tcPr marL="83787" marR="9310" marT="931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pt-B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14.759.582,61</a:t>
                      </a:r>
                    </a:p>
                    <a:p>
                      <a:pPr marL="0" algn="ctr" defTabSz="914400" rtl="0" eaLnBrk="1" fontAlgn="t" latinLnBrk="0" hangingPunct="1"/>
                      <a:endParaRPr kumimoji="0" lang="pt-B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787" marR="9310" marT="93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574</TotalTime>
  <Words>943</Words>
  <Application>Microsoft Office PowerPoint</Application>
  <PresentationFormat>Apresentação na tela (4:3)</PresentationFormat>
  <Paragraphs>205</Paragraphs>
  <Slides>13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Franklin Gothic Book</vt:lpstr>
      <vt:lpstr>Crop</vt:lpstr>
      <vt:lpstr>Apresentação do PowerPoint</vt:lpstr>
      <vt:lpstr> O que são os 25% de Aplicação dos Recursos Próprios em Ensino?  </vt:lpstr>
      <vt:lpstr> O que é os 25% de Aplicação dos Recursos Próprios em Ensino?  </vt:lpstr>
      <vt:lpstr> Recursos Próprios  </vt:lpstr>
      <vt:lpstr>Apresentação do PowerPoint</vt:lpstr>
      <vt:lpstr>Apresentação do PowerPoint</vt:lpstr>
      <vt:lpstr> O que é Fundeb ?  </vt:lpstr>
      <vt:lpstr> O que é Fundeb ?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Roseli Zorzenon Inhauser</dc:creator>
  <cp:lastModifiedBy>Roseli Zorzenon Inhauser</cp:lastModifiedBy>
  <cp:revision>26</cp:revision>
  <dcterms:modified xsi:type="dcterms:W3CDTF">2024-01-30T20:47:54Z</dcterms:modified>
</cp:coreProperties>
</file>